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2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67.xml" ContentType="application/vnd.openxmlformats-officedocument.presentationml.notesSlide+xml"/>
  <Override PartName="/ppt/charts/chart26.xml" ContentType="application/vnd.openxmlformats-officedocument.drawingml.chart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3"/>
  </p:notesMasterIdLst>
  <p:handoutMasterIdLst>
    <p:handoutMasterId r:id="rId84"/>
  </p:handoutMasterIdLst>
  <p:sldIdLst>
    <p:sldId id="1275" r:id="rId2"/>
    <p:sldId id="1345" r:id="rId3"/>
    <p:sldId id="1462" r:id="rId4"/>
    <p:sldId id="1459" r:id="rId5"/>
    <p:sldId id="1332" r:id="rId6"/>
    <p:sldId id="1340" r:id="rId7"/>
    <p:sldId id="1351" r:id="rId8"/>
    <p:sldId id="1352" r:id="rId9"/>
    <p:sldId id="1461" r:id="rId10"/>
    <p:sldId id="1382" r:id="rId11"/>
    <p:sldId id="1357" r:id="rId12"/>
    <p:sldId id="1358" r:id="rId13"/>
    <p:sldId id="1356" r:id="rId14"/>
    <p:sldId id="1359" r:id="rId15"/>
    <p:sldId id="1495" r:id="rId16"/>
    <p:sldId id="1362" r:id="rId17"/>
    <p:sldId id="1363" r:id="rId18"/>
    <p:sldId id="1364" r:id="rId19"/>
    <p:sldId id="1365" r:id="rId20"/>
    <p:sldId id="1366" r:id="rId21"/>
    <p:sldId id="1367" r:id="rId22"/>
    <p:sldId id="1368" r:id="rId23"/>
    <p:sldId id="1369" r:id="rId24"/>
    <p:sldId id="1370" r:id="rId25"/>
    <p:sldId id="1371" r:id="rId26"/>
    <p:sldId id="1372" r:id="rId27"/>
    <p:sldId id="1373" r:id="rId28"/>
    <p:sldId id="1374" r:id="rId29"/>
    <p:sldId id="1375" r:id="rId30"/>
    <p:sldId id="1376" r:id="rId31"/>
    <p:sldId id="1489" r:id="rId32"/>
    <p:sldId id="1179" r:id="rId33"/>
    <p:sldId id="1180" r:id="rId34"/>
    <p:sldId id="1271" r:id="rId35"/>
    <p:sldId id="1182" r:id="rId36"/>
    <p:sldId id="1272" r:id="rId37"/>
    <p:sldId id="1184" r:id="rId38"/>
    <p:sldId id="1185" r:id="rId39"/>
    <p:sldId id="1187" r:id="rId40"/>
    <p:sldId id="1188" r:id="rId41"/>
    <p:sldId id="1189" r:id="rId42"/>
    <p:sldId id="1330" r:id="rId43"/>
    <p:sldId id="1331" r:id="rId44"/>
    <p:sldId id="1192" r:id="rId45"/>
    <p:sldId id="1308" r:id="rId46"/>
    <p:sldId id="1196" r:id="rId47"/>
    <p:sldId id="1490" r:id="rId48"/>
    <p:sldId id="1385" r:id="rId49"/>
    <p:sldId id="1476" r:id="rId50"/>
    <p:sldId id="1392" r:id="rId51"/>
    <p:sldId id="1391" r:id="rId52"/>
    <p:sldId id="1410" r:id="rId53"/>
    <p:sldId id="1494" r:id="rId54"/>
    <p:sldId id="1447" r:id="rId55"/>
    <p:sldId id="1387" r:id="rId56"/>
    <p:sldId id="1468" r:id="rId57"/>
    <p:sldId id="1436" r:id="rId58"/>
    <p:sldId id="1429" r:id="rId59"/>
    <p:sldId id="1430" r:id="rId60"/>
    <p:sldId id="1474" r:id="rId61"/>
    <p:sldId id="1420" r:id="rId62"/>
    <p:sldId id="1463" r:id="rId63"/>
    <p:sldId id="1421" r:id="rId64"/>
    <p:sldId id="1445" r:id="rId65"/>
    <p:sldId id="1465" r:id="rId66"/>
    <p:sldId id="1440" r:id="rId67"/>
    <p:sldId id="1455" r:id="rId68"/>
    <p:sldId id="1449" r:id="rId69"/>
    <p:sldId id="1470" r:id="rId70"/>
    <p:sldId id="1399" r:id="rId71"/>
    <p:sldId id="1491" r:id="rId72"/>
    <p:sldId id="1496" r:id="rId73"/>
    <p:sldId id="1472" r:id="rId74"/>
    <p:sldId id="1453" r:id="rId75"/>
    <p:sldId id="1473" r:id="rId76"/>
    <p:sldId id="1492" r:id="rId77"/>
    <p:sldId id="1493" r:id="rId78"/>
    <p:sldId id="1485" r:id="rId79"/>
    <p:sldId id="1454" r:id="rId80"/>
    <p:sldId id="1488" r:id="rId81"/>
    <p:sldId id="1464" r:id="rId8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CC"/>
    <a:srgbClr val="800000"/>
    <a:srgbClr val="3333CC"/>
    <a:srgbClr val="CC0000"/>
    <a:srgbClr val="0066FF"/>
    <a:srgbClr val="3366FF"/>
    <a:srgbClr val="A50021"/>
    <a:srgbClr val="CC3300"/>
    <a:srgbClr val="5A9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8" autoAdjust="0"/>
    <p:restoredTop sz="81608" autoAdjust="0"/>
  </p:normalViewPr>
  <p:slideViewPr>
    <p:cSldViewPr showGuides="1">
      <p:cViewPr varScale="1">
        <p:scale>
          <a:sx n="104" d="100"/>
          <a:sy n="104" d="100"/>
        </p:scale>
        <p:origin x="95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883" y="-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excel\profile_row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excel\profile_row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ropbox\Documents\0_thesisdefense\0_slide\excel\latency_performanc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ropbox\Documents\0_thesisdefense\0_slide\excel\latency_performanc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ghyu1\Dropbox\Documents\0_ThesisDefense\0_slide\performance_ISCA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results_colo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results_col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2058357570199"/>
          <c:y val="0.14644069881889801"/>
          <c:w val="0.71080040670591904"/>
          <c:h val="0.625347974081365"/>
        </c:manualLayout>
      </c:layout>
      <c:lineChart>
        <c:grouping val="standard"/>
        <c:varyColors val="0"/>
        <c:ser>
          <c:idx val="0"/>
          <c:order val="0"/>
          <c:tx>
            <c:strRef>
              <c:f>Trend!$C$42</c:f>
              <c:strCache>
                <c:ptCount val="1"/>
                <c:pt idx="0">
                  <c:v>Capacity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triangle"/>
            <c:size val="12"/>
            <c:spPr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</c:numCache>
            </c:numRef>
          </c:cat>
          <c:val>
            <c:numRef>
              <c:f>Trend!$D$42:$H$42</c:f>
              <c:numCache>
                <c:formatCode>General</c:formatCode>
                <c:ptCount val="5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05256"/>
        <c:axId val="242705648"/>
      </c:lineChart>
      <c:lineChart>
        <c:grouping val="standard"/>
        <c:varyColors val="0"/>
        <c:ser>
          <c:idx val="1"/>
          <c:order val="1"/>
          <c:tx>
            <c:strRef>
              <c:f>Trend!$C$43</c:f>
              <c:strCache>
                <c:ptCount val="1"/>
                <c:pt idx="0">
                  <c:v>Latency (tRC)</c:v>
                </c:pt>
              </c:strCache>
            </c:strRef>
          </c:tx>
          <c:spPr>
            <a:ln>
              <a:solidFill>
                <a:srgbClr val="CC0000"/>
              </a:solidFill>
            </a:ln>
          </c:spPr>
          <c:marker>
            <c:symbol val="square"/>
            <c:size val="1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</c:numCache>
            </c:numRef>
          </c:cat>
          <c:val>
            <c:numRef>
              <c:f>Trend!$D$43:$H$43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57.5</c:v>
                </c:pt>
                <c:pt idx="3">
                  <c:v>49.5</c:v>
                </c:pt>
                <c:pt idx="4">
                  <c:v>47.91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06432"/>
        <c:axId val="242706040"/>
      </c:lineChart>
      <c:catAx>
        <c:axId val="242705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+mj-lt"/>
                  </a:defRPr>
                </a:pPr>
                <a:r>
                  <a:rPr lang="en-US" sz="2400" b="0">
                    <a:latin typeface="+mj-lt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83475562176349594"/>
              <c:y val="0.797916871719160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j-lt"/>
              </a:defRPr>
            </a:pPr>
            <a:endParaRPr lang="en-US"/>
          </a:p>
        </c:txPr>
        <c:crossAx val="242705648"/>
        <c:crosses val="autoZero"/>
        <c:auto val="1"/>
        <c:lblAlgn val="ctr"/>
        <c:lblOffset val="100"/>
        <c:noMultiLvlLbl val="0"/>
      </c:catAx>
      <c:valAx>
        <c:axId val="242705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defRPr>
                </a:pPr>
                <a:r>
                  <a:rPr lang="en-US" sz="2800" b="0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Capacity (Gb)</a:t>
                </a:r>
              </a:p>
            </c:rich>
          </c:tx>
          <c:layout>
            <c:manualLayout>
              <c:xMode val="edge"/>
              <c:yMode val="edge"/>
              <c:x val="1.63911943439503E-2"/>
              <c:y val="0.275612081692913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242705256"/>
        <c:crosses val="autoZero"/>
        <c:crossBetween val="between"/>
      </c:valAx>
      <c:valAx>
        <c:axId val="242706040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 b="0">
                    <a:solidFill>
                      <a:srgbClr val="CC0000"/>
                    </a:solidFill>
                    <a:latin typeface="+mj-lt"/>
                  </a:defRPr>
                </a:pPr>
                <a:r>
                  <a:rPr lang="en-US" sz="2800" b="0">
                    <a:solidFill>
                      <a:srgbClr val="CC0000"/>
                    </a:solidFill>
                    <a:latin typeface="+mj-lt"/>
                  </a:rPr>
                  <a:t>Latency (ns)</a:t>
                </a:r>
              </a:p>
            </c:rich>
          </c:tx>
          <c:layout>
            <c:manualLayout>
              <c:xMode val="edge"/>
              <c:yMode val="edge"/>
              <c:x val="0.92358066728145505"/>
              <c:y val="0.27600270669291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j-lt"/>
              </a:defRPr>
            </a:pPr>
            <a:endParaRPr lang="en-US"/>
          </a:p>
        </c:txPr>
        <c:crossAx val="242706432"/>
        <c:crosses val="max"/>
        <c:crossBetween val="between"/>
        <c:majorUnit val="20"/>
      </c:valAx>
      <c:catAx>
        <c:axId val="24270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0604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3506124234470699"/>
          <c:y val="4.1666666666666699E-2"/>
          <c:w val="0.52687451230758298"/>
          <c:h val="0.10374507874015799"/>
        </c:manualLayout>
      </c:layout>
      <c:overlay val="0"/>
      <c:txPr>
        <a:bodyPr/>
        <a:lstStyle/>
        <a:p>
          <a:pPr>
            <a:defRPr sz="2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3504"/>
        <c:axId val="249543896"/>
      </c:barChart>
      <c:catAx>
        <c:axId val="2495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896"/>
        <c:crosses val="autoZero"/>
        <c:auto val="1"/>
        <c:lblAlgn val="ctr"/>
        <c:lblOffset val="100"/>
        <c:noMultiLvlLbl val="0"/>
      </c:catAx>
      <c:valAx>
        <c:axId val="2495438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4680"/>
        <c:axId val="249545072"/>
      </c:barChart>
      <c:catAx>
        <c:axId val="2495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5072"/>
        <c:crosses val="autoZero"/>
        <c:auto val="1"/>
        <c:lblAlgn val="ctr"/>
        <c:lblOffset val="100"/>
        <c:noMultiLvlLbl val="0"/>
      </c:catAx>
      <c:valAx>
        <c:axId val="2495450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71392"/>
        <c:axId val="249571784"/>
      </c:barChart>
      <c:catAx>
        <c:axId val="2495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784"/>
        <c:crosses val="autoZero"/>
        <c:auto val="1"/>
        <c:lblAlgn val="ctr"/>
        <c:lblOffset val="100"/>
        <c:noMultiLvlLbl val="0"/>
      </c:catAx>
      <c:valAx>
        <c:axId val="249571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Multi-Core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009496"/>
        <c:axId val="401009888"/>
      </c:barChart>
      <c:catAx>
        <c:axId val="4010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888"/>
        <c:crosses val="autoZero"/>
        <c:auto val="1"/>
        <c:lblAlgn val="ctr"/>
        <c:lblOffset val="100"/>
        <c:noMultiLvlLbl val="0"/>
      </c:catAx>
      <c:valAx>
        <c:axId val="401009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8661417322798"/>
          <c:y val="6.6462684012324497E-2"/>
          <c:w val="0.59715754280714906"/>
          <c:h val="0.78272937350222505"/>
        </c:manualLayout>
      </c:layout>
      <c:lineChart>
        <c:grouping val="standard"/>
        <c:varyColors val="0"/>
        <c:ser>
          <c:idx val="0"/>
          <c:order val="0"/>
          <c:tx>
            <c:strRef>
              <c:f>row_new!$UB$12</c:f>
              <c:strCache>
                <c:ptCount val="1"/>
                <c:pt idx="0">
                  <c:v>x</c:v>
                </c:pt>
              </c:strCache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row_new!$UA$13:$UA$524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row_new!$UB$13:$UB$524</c:f>
              <c:numCache>
                <c:formatCode>General</c:formatCode>
                <c:ptCount val="512"/>
                <c:pt idx="0">
                  <c:v>510</c:v>
                </c:pt>
                <c:pt idx="1">
                  <c:v>2201</c:v>
                </c:pt>
                <c:pt idx="2">
                  <c:v>3583</c:v>
                </c:pt>
                <c:pt idx="3">
                  <c:v>1586</c:v>
                </c:pt>
                <c:pt idx="4">
                  <c:v>980</c:v>
                </c:pt>
                <c:pt idx="5">
                  <c:v>622</c:v>
                </c:pt>
                <c:pt idx="6">
                  <c:v>1120</c:v>
                </c:pt>
                <c:pt idx="7">
                  <c:v>1486</c:v>
                </c:pt>
                <c:pt idx="8">
                  <c:v>766</c:v>
                </c:pt>
                <c:pt idx="9">
                  <c:v>2435</c:v>
                </c:pt>
                <c:pt idx="10">
                  <c:v>3226</c:v>
                </c:pt>
                <c:pt idx="11">
                  <c:v>1273</c:v>
                </c:pt>
                <c:pt idx="12">
                  <c:v>543</c:v>
                </c:pt>
                <c:pt idx="13">
                  <c:v>80</c:v>
                </c:pt>
                <c:pt idx="14">
                  <c:v>552</c:v>
                </c:pt>
                <c:pt idx="15">
                  <c:v>1321</c:v>
                </c:pt>
                <c:pt idx="16">
                  <c:v>668</c:v>
                </c:pt>
                <c:pt idx="17">
                  <c:v>2220</c:v>
                </c:pt>
                <c:pt idx="18">
                  <c:v>3617</c:v>
                </c:pt>
                <c:pt idx="19">
                  <c:v>1274</c:v>
                </c:pt>
                <c:pt idx="20">
                  <c:v>737</c:v>
                </c:pt>
                <c:pt idx="21">
                  <c:v>73</c:v>
                </c:pt>
                <c:pt idx="22">
                  <c:v>534</c:v>
                </c:pt>
                <c:pt idx="23">
                  <c:v>1158</c:v>
                </c:pt>
                <c:pt idx="24">
                  <c:v>617</c:v>
                </c:pt>
                <c:pt idx="25">
                  <c:v>2259</c:v>
                </c:pt>
                <c:pt idx="26">
                  <c:v>2960</c:v>
                </c:pt>
                <c:pt idx="27">
                  <c:v>1404</c:v>
                </c:pt>
                <c:pt idx="28">
                  <c:v>701</c:v>
                </c:pt>
                <c:pt idx="29">
                  <c:v>40</c:v>
                </c:pt>
                <c:pt idx="30">
                  <c:v>451</c:v>
                </c:pt>
                <c:pt idx="31">
                  <c:v>1136</c:v>
                </c:pt>
                <c:pt idx="32">
                  <c:v>603</c:v>
                </c:pt>
                <c:pt idx="33">
                  <c:v>2243</c:v>
                </c:pt>
                <c:pt idx="34">
                  <c:v>3435</c:v>
                </c:pt>
                <c:pt idx="35">
                  <c:v>1316</c:v>
                </c:pt>
                <c:pt idx="36">
                  <c:v>633</c:v>
                </c:pt>
                <c:pt idx="37">
                  <c:v>52</c:v>
                </c:pt>
                <c:pt idx="38">
                  <c:v>397</c:v>
                </c:pt>
                <c:pt idx="39">
                  <c:v>1064</c:v>
                </c:pt>
                <c:pt idx="40">
                  <c:v>571</c:v>
                </c:pt>
                <c:pt idx="41">
                  <c:v>2183</c:v>
                </c:pt>
                <c:pt idx="42">
                  <c:v>2865</c:v>
                </c:pt>
                <c:pt idx="43">
                  <c:v>1279</c:v>
                </c:pt>
                <c:pt idx="44">
                  <c:v>601</c:v>
                </c:pt>
                <c:pt idx="45">
                  <c:v>45</c:v>
                </c:pt>
                <c:pt idx="46">
                  <c:v>373</c:v>
                </c:pt>
                <c:pt idx="47">
                  <c:v>1086</c:v>
                </c:pt>
                <c:pt idx="48">
                  <c:v>576</c:v>
                </c:pt>
                <c:pt idx="49">
                  <c:v>2236</c:v>
                </c:pt>
                <c:pt idx="50">
                  <c:v>3319</c:v>
                </c:pt>
                <c:pt idx="51">
                  <c:v>1255</c:v>
                </c:pt>
                <c:pt idx="52">
                  <c:v>568</c:v>
                </c:pt>
                <c:pt idx="53">
                  <c:v>35</c:v>
                </c:pt>
                <c:pt idx="54">
                  <c:v>330</c:v>
                </c:pt>
                <c:pt idx="55">
                  <c:v>991</c:v>
                </c:pt>
                <c:pt idx="56">
                  <c:v>547</c:v>
                </c:pt>
                <c:pt idx="57">
                  <c:v>2098</c:v>
                </c:pt>
                <c:pt idx="58">
                  <c:v>2549</c:v>
                </c:pt>
                <c:pt idx="59">
                  <c:v>1256</c:v>
                </c:pt>
                <c:pt idx="60">
                  <c:v>616</c:v>
                </c:pt>
                <c:pt idx="61">
                  <c:v>27</c:v>
                </c:pt>
                <c:pt idx="62">
                  <c:v>277</c:v>
                </c:pt>
                <c:pt idx="63">
                  <c:v>901</c:v>
                </c:pt>
                <c:pt idx="64">
                  <c:v>539</c:v>
                </c:pt>
                <c:pt idx="65">
                  <c:v>2119</c:v>
                </c:pt>
                <c:pt idx="66">
                  <c:v>2962</c:v>
                </c:pt>
                <c:pt idx="67">
                  <c:v>1545</c:v>
                </c:pt>
                <c:pt idx="68">
                  <c:v>717</c:v>
                </c:pt>
                <c:pt idx="69">
                  <c:v>50</c:v>
                </c:pt>
                <c:pt idx="70">
                  <c:v>441</c:v>
                </c:pt>
                <c:pt idx="71">
                  <c:v>1085</c:v>
                </c:pt>
                <c:pt idx="72">
                  <c:v>585</c:v>
                </c:pt>
                <c:pt idx="73">
                  <c:v>1945</c:v>
                </c:pt>
                <c:pt idx="74">
                  <c:v>2377</c:v>
                </c:pt>
                <c:pt idx="75">
                  <c:v>1150</c:v>
                </c:pt>
                <c:pt idx="76">
                  <c:v>398</c:v>
                </c:pt>
                <c:pt idx="77">
                  <c:v>17</c:v>
                </c:pt>
                <c:pt idx="78">
                  <c:v>169</c:v>
                </c:pt>
                <c:pt idx="79">
                  <c:v>687</c:v>
                </c:pt>
                <c:pt idx="80">
                  <c:v>502</c:v>
                </c:pt>
                <c:pt idx="81">
                  <c:v>2134</c:v>
                </c:pt>
                <c:pt idx="82">
                  <c:v>3140</c:v>
                </c:pt>
                <c:pt idx="83">
                  <c:v>1418</c:v>
                </c:pt>
                <c:pt idx="84">
                  <c:v>605</c:v>
                </c:pt>
                <c:pt idx="85">
                  <c:v>32</c:v>
                </c:pt>
                <c:pt idx="86">
                  <c:v>278</c:v>
                </c:pt>
                <c:pt idx="87">
                  <c:v>848</c:v>
                </c:pt>
                <c:pt idx="88">
                  <c:v>488</c:v>
                </c:pt>
                <c:pt idx="89">
                  <c:v>1865</c:v>
                </c:pt>
                <c:pt idx="90">
                  <c:v>2252</c:v>
                </c:pt>
                <c:pt idx="91">
                  <c:v>1167</c:v>
                </c:pt>
                <c:pt idx="92">
                  <c:v>534</c:v>
                </c:pt>
                <c:pt idx="93">
                  <c:v>11</c:v>
                </c:pt>
                <c:pt idx="94">
                  <c:v>178</c:v>
                </c:pt>
                <c:pt idx="95">
                  <c:v>744</c:v>
                </c:pt>
                <c:pt idx="96">
                  <c:v>489</c:v>
                </c:pt>
                <c:pt idx="97">
                  <c:v>2159</c:v>
                </c:pt>
                <c:pt idx="98">
                  <c:v>3109</c:v>
                </c:pt>
                <c:pt idx="99">
                  <c:v>1360</c:v>
                </c:pt>
                <c:pt idx="100">
                  <c:v>542</c:v>
                </c:pt>
                <c:pt idx="101">
                  <c:v>16</c:v>
                </c:pt>
                <c:pt idx="102">
                  <c:v>181</c:v>
                </c:pt>
                <c:pt idx="103">
                  <c:v>727</c:v>
                </c:pt>
                <c:pt idx="104">
                  <c:v>476</c:v>
                </c:pt>
                <c:pt idx="105">
                  <c:v>1811</c:v>
                </c:pt>
                <c:pt idx="106">
                  <c:v>2206</c:v>
                </c:pt>
                <c:pt idx="107">
                  <c:v>1234</c:v>
                </c:pt>
                <c:pt idx="108">
                  <c:v>545</c:v>
                </c:pt>
                <c:pt idx="109">
                  <c:v>13</c:v>
                </c:pt>
                <c:pt idx="110">
                  <c:v>171</c:v>
                </c:pt>
                <c:pt idx="111">
                  <c:v>696</c:v>
                </c:pt>
                <c:pt idx="112">
                  <c:v>470</c:v>
                </c:pt>
                <c:pt idx="113">
                  <c:v>2088</c:v>
                </c:pt>
                <c:pt idx="114">
                  <c:v>3004</c:v>
                </c:pt>
                <c:pt idx="115">
                  <c:v>1422</c:v>
                </c:pt>
                <c:pt idx="116">
                  <c:v>535</c:v>
                </c:pt>
                <c:pt idx="117">
                  <c:v>16</c:v>
                </c:pt>
                <c:pt idx="118">
                  <c:v>148</c:v>
                </c:pt>
                <c:pt idx="119">
                  <c:v>679</c:v>
                </c:pt>
                <c:pt idx="120">
                  <c:v>486</c:v>
                </c:pt>
                <c:pt idx="121">
                  <c:v>1780</c:v>
                </c:pt>
                <c:pt idx="122">
                  <c:v>2136</c:v>
                </c:pt>
                <c:pt idx="123">
                  <c:v>1275</c:v>
                </c:pt>
                <c:pt idx="124">
                  <c:v>537</c:v>
                </c:pt>
                <c:pt idx="125">
                  <c:v>11</c:v>
                </c:pt>
                <c:pt idx="126">
                  <c:v>140</c:v>
                </c:pt>
                <c:pt idx="127">
                  <c:v>719</c:v>
                </c:pt>
                <c:pt idx="128">
                  <c:v>474</c:v>
                </c:pt>
                <c:pt idx="129">
                  <c:v>2071</c:v>
                </c:pt>
                <c:pt idx="130">
                  <c:v>3676</c:v>
                </c:pt>
                <c:pt idx="131">
                  <c:v>1619</c:v>
                </c:pt>
                <c:pt idx="132">
                  <c:v>954</c:v>
                </c:pt>
                <c:pt idx="133">
                  <c:v>640</c:v>
                </c:pt>
                <c:pt idx="134">
                  <c:v>1165</c:v>
                </c:pt>
                <c:pt idx="135">
                  <c:v>1475</c:v>
                </c:pt>
                <c:pt idx="136">
                  <c:v>779</c:v>
                </c:pt>
                <c:pt idx="137">
                  <c:v>2378</c:v>
                </c:pt>
                <c:pt idx="138">
                  <c:v>3177</c:v>
                </c:pt>
                <c:pt idx="139">
                  <c:v>1333</c:v>
                </c:pt>
                <c:pt idx="140">
                  <c:v>600</c:v>
                </c:pt>
                <c:pt idx="141">
                  <c:v>61</c:v>
                </c:pt>
                <c:pt idx="142">
                  <c:v>571</c:v>
                </c:pt>
                <c:pt idx="143">
                  <c:v>1302</c:v>
                </c:pt>
                <c:pt idx="144">
                  <c:v>652</c:v>
                </c:pt>
                <c:pt idx="145">
                  <c:v>2184</c:v>
                </c:pt>
                <c:pt idx="146">
                  <c:v>3630</c:v>
                </c:pt>
                <c:pt idx="147">
                  <c:v>1300</c:v>
                </c:pt>
                <c:pt idx="148">
                  <c:v>751</c:v>
                </c:pt>
                <c:pt idx="149">
                  <c:v>75</c:v>
                </c:pt>
                <c:pt idx="150">
                  <c:v>491</c:v>
                </c:pt>
                <c:pt idx="151">
                  <c:v>1177</c:v>
                </c:pt>
                <c:pt idx="152">
                  <c:v>612</c:v>
                </c:pt>
                <c:pt idx="153">
                  <c:v>2289</c:v>
                </c:pt>
                <c:pt idx="154">
                  <c:v>2923</c:v>
                </c:pt>
                <c:pt idx="155">
                  <c:v>1426</c:v>
                </c:pt>
                <c:pt idx="156">
                  <c:v>699</c:v>
                </c:pt>
                <c:pt idx="157">
                  <c:v>61</c:v>
                </c:pt>
                <c:pt idx="158">
                  <c:v>441</c:v>
                </c:pt>
                <c:pt idx="159">
                  <c:v>1074</c:v>
                </c:pt>
                <c:pt idx="160">
                  <c:v>667</c:v>
                </c:pt>
                <c:pt idx="161">
                  <c:v>2176</c:v>
                </c:pt>
                <c:pt idx="162">
                  <c:v>3433</c:v>
                </c:pt>
                <c:pt idx="163">
                  <c:v>1324</c:v>
                </c:pt>
                <c:pt idx="164">
                  <c:v>626</c:v>
                </c:pt>
                <c:pt idx="165">
                  <c:v>45</c:v>
                </c:pt>
                <c:pt idx="166">
                  <c:v>414</c:v>
                </c:pt>
                <c:pt idx="167">
                  <c:v>1056</c:v>
                </c:pt>
                <c:pt idx="168">
                  <c:v>592</c:v>
                </c:pt>
                <c:pt idx="169">
                  <c:v>2267</c:v>
                </c:pt>
                <c:pt idx="170">
                  <c:v>2861</c:v>
                </c:pt>
                <c:pt idx="171">
                  <c:v>1320</c:v>
                </c:pt>
                <c:pt idx="172">
                  <c:v>621</c:v>
                </c:pt>
                <c:pt idx="173">
                  <c:v>47</c:v>
                </c:pt>
                <c:pt idx="174">
                  <c:v>381</c:v>
                </c:pt>
                <c:pt idx="175">
                  <c:v>1067</c:v>
                </c:pt>
                <c:pt idx="176">
                  <c:v>589</c:v>
                </c:pt>
                <c:pt idx="177">
                  <c:v>2218</c:v>
                </c:pt>
                <c:pt idx="178">
                  <c:v>3339</c:v>
                </c:pt>
                <c:pt idx="179">
                  <c:v>1273</c:v>
                </c:pt>
                <c:pt idx="180">
                  <c:v>633</c:v>
                </c:pt>
                <c:pt idx="181">
                  <c:v>46</c:v>
                </c:pt>
                <c:pt idx="182">
                  <c:v>293</c:v>
                </c:pt>
                <c:pt idx="183">
                  <c:v>997</c:v>
                </c:pt>
                <c:pt idx="184">
                  <c:v>558</c:v>
                </c:pt>
                <c:pt idx="185">
                  <c:v>2144</c:v>
                </c:pt>
                <c:pt idx="186">
                  <c:v>2599</c:v>
                </c:pt>
                <c:pt idx="187">
                  <c:v>1300</c:v>
                </c:pt>
                <c:pt idx="188">
                  <c:v>593</c:v>
                </c:pt>
                <c:pt idx="189">
                  <c:v>35</c:v>
                </c:pt>
                <c:pt idx="190">
                  <c:v>240</c:v>
                </c:pt>
                <c:pt idx="191">
                  <c:v>866</c:v>
                </c:pt>
                <c:pt idx="192">
                  <c:v>552</c:v>
                </c:pt>
                <c:pt idx="193">
                  <c:v>2144</c:v>
                </c:pt>
                <c:pt idx="194">
                  <c:v>3022</c:v>
                </c:pt>
                <c:pt idx="195">
                  <c:v>1548</c:v>
                </c:pt>
                <c:pt idx="196">
                  <c:v>717</c:v>
                </c:pt>
                <c:pt idx="197">
                  <c:v>54</c:v>
                </c:pt>
                <c:pt idx="198">
                  <c:v>409</c:v>
                </c:pt>
                <c:pt idx="199">
                  <c:v>1068</c:v>
                </c:pt>
                <c:pt idx="200">
                  <c:v>619</c:v>
                </c:pt>
                <c:pt idx="201">
                  <c:v>1982</c:v>
                </c:pt>
                <c:pt idx="202">
                  <c:v>2391</c:v>
                </c:pt>
                <c:pt idx="203">
                  <c:v>1155</c:v>
                </c:pt>
                <c:pt idx="204">
                  <c:v>420</c:v>
                </c:pt>
                <c:pt idx="205">
                  <c:v>19</c:v>
                </c:pt>
                <c:pt idx="206">
                  <c:v>168</c:v>
                </c:pt>
                <c:pt idx="207">
                  <c:v>682</c:v>
                </c:pt>
                <c:pt idx="208">
                  <c:v>525</c:v>
                </c:pt>
                <c:pt idx="209">
                  <c:v>2154</c:v>
                </c:pt>
                <c:pt idx="210">
                  <c:v>3142</c:v>
                </c:pt>
                <c:pt idx="211">
                  <c:v>1443</c:v>
                </c:pt>
                <c:pt idx="212">
                  <c:v>645</c:v>
                </c:pt>
                <c:pt idx="213">
                  <c:v>28</c:v>
                </c:pt>
                <c:pt idx="214">
                  <c:v>262</c:v>
                </c:pt>
                <c:pt idx="215">
                  <c:v>826</c:v>
                </c:pt>
                <c:pt idx="216">
                  <c:v>545</c:v>
                </c:pt>
                <c:pt idx="217">
                  <c:v>1883</c:v>
                </c:pt>
                <c:pt idx="218">
                  <c:v>2232</c:v>
                </c:pt>
                <c:pt idx="219">
                  <c:v>1256</c:v>
                </c:pt>
                <c:pt idx="220">
                  <c:v>597</c:v>
                </c:pt>
                <c:pt idx="221">
                  <c:v>24</c:v>
                </c:pt>
                <c:pt idx="222">
                  <c:v>180</c:v>
                </c:pt>
                <c:pt idx="223">
                  <c:v>737</c:v>
                </c:pt>
                <c:pt idx="224">
                  <c:v>530</c:v>
                </c:pt>
                <c:pt idx="225">
                  <c:v>2181</c:v>
                </c:pt>
                <c:pt idx="226">
                  <c:v>3079</c:v>
                </c:pt>
                <c:pt idx="227">
                  <c:v>1435</c:v>
                </c:pt>
                <c:pt idx="228">
                  <c:v>530</c:v>
                </c:pt>
                <c:pt idx="229">
                  <c:v>11</c:v>
                </c:pt>
                <c:pt idx="230">
                  <c:v>172</c:v>
                </c:pt>
                <c:pt idx="231">
                  <c:v>722</c:v>
                </c:pt>
                <c:pt idx="232">
                  <c:v>529</c:v>
                </c:pt>
                <c:pt idx="233">
                  <c:v>1833</c:v>
                </c:pt>
                <c:pt idx="234">
                  <c:v>2241</c:v>
                </c:pt>
                <c:pt idx="235">
                  <c:v>1272</c:v>
                </c:pt>
                <c:pt idx="236">
                  <c:v>580</c:v>
                </c:pt>
                <c:pt idx="237">
                  <c:v>18</c:v>
                </c:pt>
                <c:pt idx="238">
                  <c:v>155</c:v>
                </c:pt>
                <c:pt idx="239">
                  <c:v>703</c:v>
                </c:pt>
                <c:pt idx="240">
                  <c:v>533</c:v>
                </c:pt>
                <c:pt idx="241">
                  <c:v>2164</c:v>
                </c:pt>
                <c:pt idx="242">
                  <c:v>3048</c:v>
                </c:pt>
                <c:pt idx="243">
                  <c:v>1412</c:v>
                </c:pt>
                <c:pt idx="244">
                  <c:v>559</c:v>
                </c:pt>
                <c:pt idx="245">
                  <c:v>21</c:v>
                </c:pt>
                <c:pt idx="246">
                  <c:v>141</c:v>
                </c:pt>
                <c:pt idx="247">
                  <c:v>701</c:v>
                </c:pt>
                <c:pt idx="248">
                  <c:v>487</c:v>
                </c:pt>
                <c:pt idx="249">
                  <c:v>1767</c:v>
                </c:pt>
                <c:pt idx="250">
                  <c:v>2202</c:v>
                </c:pt>
                <c:pt idx="251">
                  <c:v>1265</c:v>
                </c:pt>
                <c:pt idx="252">
                  <c:v>552</c:v>
                </c:pt>
                <c:pt idx="253">
                  <c:v>15</c:v>
                </c:pt>
                <c:pt idx="254">
                  <c:v>128</c:v>
                </c:pt>
                <c:pt idx="255">
                  <c:v>707</c:v>
                </c:pt>
                <c:pt idx="256">
                  <c:v>516</c:v>
                </c:pt>
                <c:pt idx="257">
                  <c:v>2182</c:v>
                </c:pt>
                <c:pt idx="258">
                  <c:v>3575</c:v>
                </c:pt>
                <c:pt idx="259">
                  <c:v>1559</c:v>
                </c:pt>
                <c:pt idx="260">
                  <c:v>986</c:v>
                </c:pt>
                <c:pt idx="261">
                  <c:v>633</c:v>
                </c:pt>
                <c:pt idx="262">
                  <c:v>1139</c:v>
                </c:pt>
                <c:pt idx="263">
                  <c:v>1475</c:v>
                </c:pt>
                <c:pt idx="264">
                  <c:v>785</c:v>
                </c:pt>
                <c:pt idx="265">
                  <c:v>2444</c:v>
                </c:pt>
                <c:pt idx="266">
                  <c:v>3173</c:v>
                </c:pt>
                <c:pt idx="267">
                  <c:v>1308</c:v>
                </c:pt>
                <c:pt idx="268">
                  <c:v>563</c:v>
                </c:pt>
                <c:pt idx="269">
                  <c:v>66</c:v>
                </c:pt>
                <c:pt idx="270">
                  <c:v>572</c:v>
                </c:pt>
                <c:pt idx="271">
                  <c:v>1273</c:v>
                </c:pt>
                <c:pt idx="272">
                  <c:v>671</c:v>
                </c:pt>
                <c:pt idx="273">
                  <c:v>2201</c:v>
                </c:pt>
                <c:pt idx="274">
                  <c:v>3627</c:v>
                </c:pt>
                <c:pt idx="275">
                  <c:v>1323</c:v>
                </c:pt>
                <c:pt idx="276">
                  <c:v>703</c:v>
                </c:pt>
                <c:pt idx="277">
                  <c:v>70</c:v>
                </c:pt>
                <c:pt idx="278">
                  <c:v>522</c:v>
                </c:pt>
                <c:pt idx="279">
                  <c:v>1163</c:v>
                </c:pt>
                <c:pt idx="280">
                  <c:v>623</c:v>
                </c:pt>
                <c:pt idx="281">
                  <c:v>2277</c:v>
                </c:pt>
                <c:pt idx="282">
                  <c:v>2887</c:v>
                </c:pt>
                <c:pt idx="283">
                  <c:v>1398</c:v>
                </c:pt>
                <c:pt idx="284">
                  <c:v>654</c:v>
                </c:pt>
                <c:pt idx="285">
                  <c:v>54</c:v>
                </c:pt>
                <c:pt idx="286">
                  <c:v>461</c:v>
                </c:pt>
                <c:pt idx="287">
                  <c:v>1111</c:v>
                </c:pt>
                <c:pt idx="288">
                  <c:v>636</c:v>
                </c:pt>
                <c:pt idx="289">
                  <c:v>2155</c:v>
                </c:pt>
                <c:pt idx="290">
                  <c:v>3423</c:v>
                </c:pt>
                <c:pt idx="291">
                  <c:v>1325</c:v>
                </c:pt>
                <c:pt idx="292">
                  <c:v>618</c:v>
                </c:pt>
                <c:pt idx="293">
                  <c:v>41</c:v>
                </c:pt>
                <c:pt idx="294">
                  <c:v>424</c:v>
                </c:pt>
                <c:pt idx="295">
                  <c:v>1071</c:v>
                </c:pt>
                <c:pt idx="296">
                  <c:v>582</c:v>
                </c:pt>
                <c:pt idx="297">
                  <c:v>2223</c:v>
                </c:pt>
                <c:pt idx="298">
                  <c:v>2880</c:v>
                </c:pt>
                <c:pt idx="299">
                  <c:v>1281</c:v>
                </c:pt>
                <c:pt idx="300">
                  <c:v>595</c:v>
                </c:pt>
                <c:pt idx="301">
                  <c:v>46</c:v>
                </c:pt>
                <c:pt idx="302">
                  <c:v>367</c:v>
                </c:pt>
                <c:pt idx="303">
                  <c:v>1073</c:v>
                </c:pt>
                <c:pt idx="304">
                  <c:v>596</c:v>
                </c:pt>
                <c:pt idx="305">
                  <c:v>2244</c:v>
                </c:pt>
                <c:pt idx="306">
                  <c:v>3318</c:v>
                </c:pt>
                <c:pt idx="307">
                  <c:v>1272</c:v>
                </c:pt>
                <c:pt idx="308">
                  <c:v>582</c:v>
                </c:pt>
                <c:pt idx="309">
                  <c:v>36</c:v>
                </c:pt>
                <c:pt idx="310">
                  <c:v>330</c:v>
                </c:pt>
                <c:pt idx="311">
                  <c:v>976</c:v>
                </c:pt>
                <c:pt idx="312">
                  <c:v>557</c:v>
                </c:pt>
                <c:pt idx="313">
                  <c:v>2118</c:v>
                </c:pt>
                <c:pt idx="314">
                  <c:v>2567</c:v>
                </c:pt>
                <c:pt idx="315">
                  <c:v>1222</c:v>
                </c:pt>
                <c:pt idx="316">
                  <c:v>570</c:v>
                </c:pt>
                <c:pt idx="317">
                  <c:v>27</c:v>
                </c:pt>
                <c:pt idx="318">
                  <c:v>274</c:v>
                </c:pt>
                <c:pt idx="319">
                  <c:v>890</c:v>
                </c:pt>
                <c:pt idx="320">
                  <c:v>548</c:v>
                </c:pt>
                <c:pt idx="321">
                  <c:v>2153</c:v>
                </c:pt>
                <c:pt idx="322">
                  <c:v>2976</c:v>
                </c:pt>
                <c:pt idx="323">
                  <c:v>1499</c:v>
                </c:pt>
                <c:pt idx="324">
                  <c:v>725</c:v>
                </c:pt>
                <c:pt idx="325">
                  <c:v>47</c:v>
                </c:pt>
                <c:pt idx="326">
                  <c:v>435</c:v>
                </c:pt>
                <c:pt idx="327">
                  <c:v>1079</c:v>
                </c:pt>
                <c:pt idx="328">
                  <c:v>581</c:v>
                </c:pt>
                <c:pt idx="329">
                  <c:v>1938</c:v>
                </c:pt>
                <c:pt idx="330">
                  <c:v>2342</c:v>
                </c:pt>
                <c:pt idx="331">
                  <c:v>1138</c:v>
                </c:pt>
                <c:pt idx="332">
                  <c:v>411</c:v>
                </c:pt>
                <c:pt idx="333">
                  <c:v>14</c:v>
                </c:pt>
                <c:pt idx="334">
                  <c:v>171</c:v>
                </c:pt>
                <c:pt idx="335">
                  <c:v>704</c:v>
                </c:pt>
                <c:pt idx="336">
                  <c:v>495</c:v>
                </c:pt>
                <c:pt idx="337">
                  <c:v>2152</c:v>
                </c:pt>
                <c:pt idx="338">
                  <c:v>3080</c:v>
                </c:pt>
                <c:pt idx="339">
                  <c:v>1422</c:v>
                </c:pt>
                <c:pt idx="340">
                  <c:v>637</c:v>
                </c:pt>
                <c:pt idx="341">
                  <c:v>18</c:v>
                </c:pt>
                <c:pt idx="342">
                  <c:v>278</c:v>
                </c:pt>
                <c:pt idx="343">
                  <c:v>841</c:v>
                </c:pt>
                <c:pt idx="344">
                  <c:v>527</c:v>
                </c:pt>
                <c:pt idx="345">
                  <c:v>1852</c:v>
                </c:pt>
                <c:pt idx="346">
                  <c:v>2258</c:v>
                </c:pt>
                <c:pt idx="347">
                  <c:v>1212</c:v>
                </c:pt>
                <c:pt idx="348">
                  <c:v>505</c:v>
                </c:pt>
                <c:pt idx="349">
                  <c:v>19</c:v>
                </c:pt>
                <c:pt idx="350">
                  <c:v>184</c:v>
                </c:pt>
                <c:pt idx="351">
                  <c:v>762</c:v>
                </c:pt>
                <c:pt idx="352">
                  <c:v>507</c:v>
                </c:pt>
                <c:pt idx="353">
                  <c:v>2157</c:v>
                </c:pt>
                <c:pt idx="354">
                  <c:v>3136</c:v>
                </c:pt>
                <c:pt idx="355">
                  <c:v>1370</c:v>
                </c:pt>
                <c:pt idx="356">
                  <c:v>538</c:v>
                </c:pt>
                <c:pt idx="357">
                  <c:v>16</c:v>
                </c:pt>
                <c:pt idx="358">
                  <c:v>194</c:v>
                </c:pt>
                <c:pt idx="359">
                  <c:v>738</c:v>
                </c:pt>
                <c:pt idx="360">
                  <c:v>480</c:v>
                </c:pt>
                <c:pt idx="361">
                  <c:v>1824</c:v>
                </c:pt>
                <c:pt idx="362">
                  <c:v>2231</c:v>
                </c:pt>
                <c:pt idx="363">
                  <c:v>1248</c:v>
                </c:pt>
                <c:pt idx="364">
                  <c:v>516</c:v>
                </c:pt>
                <c:pt idx="365">
                  <c:v>18</c:v>
                </c:pt>
                <c:pt idx="366">
                  <c:v>146</c:v>
                </c:pt>
                <c:pt idx="367">
                  <c:v>714</c:v>
                </c:pt>
                <c:pt idx="368">
                  <c:v>495</c:v>
                </c:pt>
                <c:pt idx="369">
                  <c:v>2096</c:v>
                </c:pt>
                <c:pt idx="370">
                  <c:v>3056</c:v>
                </c:pt>
                <c:pt idx="371">
                  <c:v>1374</c:v>
                </c:pt>
                <c:pt idx="372">
                  <c:v>528</c:v>
                </c:pt>
                <c:pt idx="373">
                  <c:v>16</c:v>
                </c:pt>
                <c:pt idx="374">
                  <c:v>147</c:v>
                </c:pt>
                <c:pt idx="375">
                  <c:v>693</c:v>
                </c:pt>
                <c:pt idx="376">
                  <c:v>477</c:v>
                </c:pt>
                <c:pt idx="377">
                  <c:v>1767</c:v>
                </c:pt>
                <c:pt idx="378">
                  <c:v>2144</c:v>
                </c:pt>
                <c:pt idx="379">
                  <c:v>1225</c:v>
                </c:pt>
                <c:pt idx="380">
                  <c:v>548</c:v>
                </c:pt>
                <c:pt idx="381">
                  <c:v>10</c:v>
                </c:pt>
                <c:pt idx="382">
                  <c:v>148</c:v>
                </c:pt>
                <c:pt idx="383">
                  <c:v>678</c:v>
                </c:pt>
                <c:pt idx="384">
                  <c:v>488</c:v>
                </c:pt>
                <c:pt idx="385">
                  <c:v>2060</c:v>
                </c:pt>
                <c:pt idx="386">
                  <c:v>3634</c:v>
                </c:pt>
                <c:pt idx="387">
                  <c:v>1582</c:v>
                </c:pt>
                <c:pt idx="388">
                  <c:v>990</c:v>
                </c:pt>
                <c:pt idx="389">
                  <c:v>652</c:v>
                </c:pt>
                <c:pt idx="390">
                  <c:v>1167</c:v>
                </c:pt>
                <c:pt idx="391">
                  <c:v>1442</c:v>
                </c:pt>
                <c:pt idx="392">
                  <c:v>792</c:v>
                </c:pt>
                <c:pt idx="393">
                  <c:v>2429</c:v>
                </c:pt>
                <c:pt idx="394">
                  <c:v>3155</c:v>
                </c:pt>
                <c:pt idx="395">
                  <c:v>1298</c:v>
                </c:pt>
                <c:pt idx="396">
                  <c:v>607</c:v>
                </c:pt>
                <c:pt idx="397">
                  <c:v>57</c:v>
                </c:pt>
                <c:pt idx="398">
                  <c:v>591</c:v>
                </c:pt>
                <c:pt idx="399">
                  <c:v>1270</c:v>
                </c:pt>
                <c:pt idx="400">
                  <c:v>664</c:v>
                </c:pt>
                <c:pt idx="401">
                  <c:v>2142</c:v>
                </c:pt>
                <c:pt idx="402">
                  <c:v>3629</c:v>
                </c:pt>
                <c:pt idx="403">
                  <c:v>1313</c:v>
                </c:pt>
                <c:pt idx="404">
                  <c:v>744</c:v>
                </c:pt>
                <c:pt idx="405">
                  <c:v>67</c:v>
                </c:pt>
                <c:pt idx="406">
                  <c:v>525</c:v>
                </c:pt>
                <c:pt idx="407">
                  <c:v>1171</c:v>
                </c:pt>
                <c:pt idx="408">
                  <c:v>623</c:v>
                </c:pt>
                <c:pt idx="409">
                  <c:v>2255</c:v>
                </c:pt>
                <c:pt idx="410">
                  <c:v>2875</c:v>
                </c:pt>
                <c:pt idx="411">
                  <c:v>1404</c:v>
                </c:pt>
                <c:pt idx="412">
                  <c:v>730</c:v>
                </c:pt>
                <c:pt idx="413">
                  <c:v>48</c:v>
                </c:pt>
                <c:pt idx="414">
                  <c:v>445</c:v>
                </c:pt>
                <c:pt idx="415">
                  <c:v>1125</c:v>
                </c:pt>
                <c:pt idx="416">
                  <c:v>613</c:v>
                </c:pt>
                <c:pt idx="417">
                  <c:v>2211</c:v>
                </c:pt>
                <c:pt idx="418">
                  <c:v>3402</c:v>
                </c:pt>
                <c:pt idx="419">
                  <c:v>1387</c:v>
                </c:pt>
                <c:pt idx="420">
                  <c:v>646</c:v>
                </c:pt>
                <c:pt idx="421">
                  <c:v>51</c:v>
                </c:pt>
                <c:pt idx="422">
                  <c:v>384</c:v>
                </c:pt>
                <c:pt idx="423">
                  <c:v>1039</c:v>
                </c:pt>
                <c:pt idx="424">
                  <c:v>633</c:v>
                </c:pt>
                <c:pt idx="425">
                  <c:v>2208</c:v>
                </c:pt>
                <c:pt idx="426">
                  <c:v>2816</c:v>
                </c:pt>
                <c:pt idx="427">
                  <c:v>1342</c:v>
                </c:pt>
                <c:pt idx="428">
                  <c:v>621</c:v>
                </c:pt>
                <c:pt idx="429">
                  <c:v>32</c:v>
                </c:pt>
                <c:pt idx="430">
                  <c:v>364</c:v>
                </c:pt>
                <c:pt idx="431">
                  <c:v>1076</c:v>
                </c:pt>
                <c:pt idx="432">
                  <c:v>597</c:v>
                </c:pt>
                <c:pt idx="433">
                  <c:v>2219</c:v>
                </c:pt>
                <c:pt idx="434">
                  <c:v>3302</c:v>
                </c:pt>
                <c:pt idx="435">
                  <c:v>1345</c:v>
                </c:pt>
                <c:pt idx="436">
                  <c:v>595</c:v>
                </c:pt>
                <c:pt idx="437">
                  <c:v>31</c:v>
                </c:pt>
                <c:pt idx="438">
                  <c:v>308</c:v>
                </c:pt>
                <c:pt idx="439">
                  <c:v>991</c:v>
                </c:pt>
                <c:pt idx="440">
                  <c:v>578</c:v>
                </c:pt>
                <c:pt idx="441">
                  <c:v>2048</c:v>
                </c:pt>
                <c:pt idx="442">
                  <c:v>2515</c:v>
                </c:pt>
                <c:pt idx="443">
                  <c:v>1285</c:v>
                </c:pt>
                <c:pt idx="444">
                  <c:v>641</c:v>
                </c:pt>
                <c:pt idx="445">
                  <c:v>29</c:v>
                </c:pt>
                <c:pt idx="446">
                  <c:v>247</c:v>
                </c:pt>
                <c:pt idx="447">
                  <c:v>915</c:v>
                </c:pt>
                <c:pt idx="448">
                  <c:v>568</c:v>
                </c:pt>
                <c:pt idx="449">
                  <c:v>2180</c:v>
                </c:pt>
                <c:pt idx="450">
                  <c:v>2969</c:v>
                </c:pt>
                <c:pt idx="451">
                  <c:v>1589</c:v>
                </c:pt>
                <c:pt idx="452">
                  <c:v>691</c:v>
                </c:pt>
                <c:pt idx="453">
                  <c:v>39</c:v>
                </c:pt>
                <c:pt idx="454">
                  <c:v>418</c:v>
                </c:pt>
                <c:pt idx="455">
                  <c:v>1055</c:v>
                </c:pt>
                <c:pt idx="456">
                  <c:v>623</c:v>
                </c:pt>
                <c:pt idx="457">
                  <c:v>1960</c:v>
                </c:pt>
                <c:pt idx="458">
                  <c:v>2348</c:v>
                </c:pt>
                <c:pt idx="459">
                  <c:v>1135</c:v>
                </c:pt>
                <c:pt idx="460">
                  <c:v>435</c:v>
                </c:pt>
                <c:pt idx="461">
                  <c:v>15</c:v>
                </c:pt>
                <c:pt idx="462">
                  <c:v>146</c:v>
                </c:pt>
                <c:pt idx="463">
                  <c:v>702</c:v>
                </c:pt>
                <c:pt idx="464">
                  <c:v>510</c:v>
                </c:pt>
                <c:pt idx="465">
                  <c:v>2217</c:v>
                </c:pt>
                <c:pt idx="466">
                  <c:v>3159</c:v>
                </c:pt>
                <c:pt idx="467">
                  <c:v>1435</c:v>
                </c:pt>
                <c:pt idx="468">
                  <c:v>622</c:v>
                </c:pt>
                <c:pt idx="469">
                  <c:v>22</c:v>
                </c:pt>
                <c:pt idx="470">
                  <c:v>252</c:v>
                </c:pt>
                <c:pt idx="471">
                  <c:v>814</c:v>
                </c:pt>
                <c:pt idx="472">
                  <c:v>546</c:v>
                </c:pt>
                <c:pt idx="473">
                  <c:v>1909</c:v>
                </c:pt>
                <c:pt idx="474">
                  <c:v>2216</c:v>
                </c:pt>
                <c:pt idx="475">
                  <c:v>1251</c:v>
                </c:pt>
                <c:pt idx="476">
                  <c:v>576</c:v>
                </c:pt>
                <c:pt idx="477">
                  <c:v>15</c:v>
                </c:pt>
                <c:pt idx="478">
                  <c:v>157</c:v>
                </c:pt>
                <c:pt idx="479">
                  <c:v>740</c:v>
                </c:pt>
                <c:pt idx="480">
                  <c:v>523</c:v>
                </c:pt>
                <c:pt idx="481">
                  <c:v>2185</c:v>
                </c:pt>
                <c:pt idx="482">
                  <c:v>3103</c:v>
                </c:pt>
                <c:pt idx="483">
                  <c:v>1428</c:v>
                </c:pt>
                <c:pt idx="484">
                  <c:v>581</c:v>
                </c:pt>
                <c:pt idx="485">
                  <c:v>17</c:v>
                </c:pt>
                <c:pt idx="486">
                  <c:v>155</c:v>
                </c:pt>
                <c:pt idx="487">
                  <c:v>722</c:v>
                </c:pt>
                <c:pt idx="488">
                  <c:v>552</c:v>
                </c:pt>
                <c:pt idx="489">
                  <c:v>1842</c:v>
                </c:pt>
                <c:pt idx="490">
                  <c:v>2263</c:v>
                </c:pt>
                <c:pt idx="491">
                  <c:v>1230</c:v>
                </c:pt>
                <c:pt idx="492">
                  <c:v>548</c:v>
                </c:pt>
                <c:pt idx="493">
                  <c:v>16</c:v>
                </c:pt>
                <c:pt idx="494">
                  <c:v>141</c:v>
                </c:pt>
                <c:pt idx="495">
                  <c:v>704</c:v>
                </c:pt>
                <c:pt idx="496">
                  <c:v>516</c:v>
                </c:pt>
                <c:pt idx="497">
                  <c:v>2118</c:v>
                </c:pt>
                <c:pt idx="498">
                  <c:v>3034</c:v>
                </c:pt>
                <c:pt idx="499">
                  <c:v>1419</c:v>
                </c:pt>
                <c:pt idx="500">
                  <c:v>569</c:v>
                </c:pt>
                <c:pt idx="501">
                  <c:v>17</c:v>
                </c:pt>
                <c:pt idx="502">
                  <c:v>147</c:v>
                </c:pt>
                <c:pt idx="503">
                  <c:v>692</c:v>
                </c:pt>
                <c:pt idx="504">
                  <c:v>496</c:v>
                </c:pt>
                <c:pt idx="505">
                  <c:v>1776</c:v>
                </c:pt>
                <c:pt idx="506">
                  <c:v>2163</c:v>
                </c:pt>
                <c:pt idx="507">
                  <c:v>1266</c:v>
                </c:pt>
                <c:pt idx="508">
                  <c:v>594</c:v>
                </c:pt>
                <c:pt idx="509">
                  <c:v>13</c:v>
                </c:pt>
                <c:pt idx="510">
                  <c:v>127</c:v>
                </c:pt>
                <c:pt idx="511">
                  <c:v>680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41552"/>
        <c:axId val="196241944"/>
      </c:lineChart>
      <c:catAx>
        <c:axId val="1962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944"/>
        <c:crosses val="autoZero"/>
        <c:auto val="1"/>
        <c:lblAlgn val="ctr"/>
        <c:lblOffset val="0"/>
        <c:tickLblSkip val="64"/>
        <c:noMultiLvlLbl val="0"/>
      </c:catAx>
      <c:valAx>
        <c:axId val="196241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0400085124498"/>
          <c:y val="6.4811137738217506E-2"/>
          <c:w val="0.67319216854649899"/>
          <c:h val="0.78438149035718396"/>
        </c:manualLayout>
      </c:layout>
      <c:lineChart>
        <c:grouping val="standard"/>
        <c:varyColors val="0"/>
        <c:ser>
          <c:idx val="0"/>
          <c:order val="0"/>
          <c:tx>
            <c:strRef>
              <c:f>row_new!$A$4:$B$4</c:f>
              <c:strCache>
                <c:ptCount val="2"/>
                <c:pt idx="0">
                  <c:v>Timing </c:v>
                </c:pt>
                <c:pt idx="1">
                  <c:v>10ns</c:v>
                </c:pt>
              </c:strCache>
            </c:strRef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row_new!$C$3:$ST$3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row_new!$C$4:$ST$4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1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1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1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4000"/>
        <c:axId val="243934392"/>
      </c:lineChart>
      <c:catAx>
        <c:axId val="2439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392"/>
        <c:crosses val="autoZero"/>
        <c:auto val="1"/>
        <c:lblAlgn val="ctr"/>
        <c:lblOffset val="0"/>
        <c:tickLblSkip val="64"/>
        <c:noMultiLvlLbl val="0"/>
      </c:catAx>
      <c:valAx>
        <c:axId val="243934392"/>
        <c:scaling>
          <c:orientation val="minMax"/>
          <c:max val="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4892612681301"/>
          <c:y val="6.5069610863859401E-2"/>
          <c:w val="0.69153591005544301"/>
          <c:h val="0.78306202213853704"/>
        </c:manualLayout>
      </c:layout>
      <c:lineChart>
        <c:grouping val="standard"/>
        <c:varyColors val="0"/>
        <c:ser>
          <c:idx val="0"/>
          <c:order val="0"/>
          <c:tx>
            <c:strRef>
              <c:f>row_new!$B$8</c:f>
              <c:strCache>
                <c:ptCount val="1"/>
                <c:pt idx="0">
                  <c:v>5.0ns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row_new!$C$7:$ST$7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row_new!$C$8:$ST$8</c:f>
              <c:numCache>
                <c:formatCode>General</c:formatCode>
                <c:ptCount val="512"/>
                <c:pt idx="0">
                  <c:v>8192</c:v>
                </c:pt>
                <c:pt idx="1">
                  <c:v>8146</c:v>
                </c:pt>
                <c:pt idx="2">
                  <c:v>8190</c:v>
                </c:pt>
                <c:pt idx="3">
                  <c:v>8099</c:v>
                </c:pt>
                <c:pt idx="4">
                  <c:v>8129</c:v>
                </c:pt>
                <c:pt idx="5">
                  <c:v>8179</c:v>
                </c:pt>
                <c:pt idx="6">
                  <c:v>8186</c:v>
                </c:pt>
                <c:pt idx="7">
                  <c:v>8178</c:v>
                </c:pt>
                <c:pt idx="8">
                  <c:v>8192</c:v>
                </c:pt>
                <c:pt idx="9">
                  <c:v>7923</c:v>
                </c:pt>
                <c:pt idx="10">
                  <c:v>8192</c:v>
                </c:pt>
                <c:pt idx="11">
                  <c:v>8192</c:v>
                </c:pt>
                <c:pt idx="12">
                  <c:v>8192</c:v>
                </c:pt>
                <c:pt idx="13">
                  <c:v>8137</c:v>
                </c:pt>
                <c:pt idx="14">
                  <c:v>8166</c:v>
                </c:pt>
                <c:pt idx="15">
                  <c:v>8126</c:v>
                </c:pt>
                <c:pt idx="16">
                  <c:v>8176</c:v>
                </c:pt>
                <c:pt idx="17">
                  <c:v>8128</c:v>
                </c:pt>
                <c:pt idx="18">
                  <c:v>8192</c:v>
                </c:pt>
                <c:pt idx="19">
                  <c:v>8182</c:v>
                </c:pt>
                <c:pt idx="20">
                  <c:v>8189</c:v>
                </c:pt>
                <c:pt idx="21">
                  <c:v>8192</c:v>
                </c:pt>
                <c:pt idx="22">
                  <c:v>8190</c:v>
                </c:pt>
                <c:pt idx="23">
                  <c:v>8184</c:v>
                </c:pt>
                <c:pt idx="24">
                  <c:v>8192</c:v>
                </c:pt>
                <c:pt idx="25">
                  <c:v>8155</c:v>
                </c:pt>
                <c:pt idx="26">
                  <c:v>8166</c:v>
                </c:pt>
                <c:pt idx="27">
                  <c:v>8192</c:v>
                </c:pt>
                <c:pt idx="28">
                  <c:v>8190</c:v>
                </c:pt>
                <c:pt idx="29">
                  <c:v>8177</c:v>
                </c:pt>
                <c:pt idx="30">
                  <c:v>8190</c:v>
                </c:pt>
                <c:pt idx="31">
                  <c:v>8190</c:v>
                </c:pt>
                <c:pt idx="32">
                  <c:v>8192</c:v>
                </c:pt>
                <c:pt idx="33">
                  <c:v>8192</c:v>
                </c:pt>
                <c:pt idx="34">
                  <c:v>8192</c:v>
                </c:pt>
                <c:pt idx="35">
                  <c:v>8192</c:v>
                </c:pt>
                <c:pt idx="36">
                  <c:v>8192</c:v>
                </c:pt>
                <c:pt idx="37">
                  <c:v>8192</c:v>
                </c:pt>
                <c:pt idx="38">
                  <c:v>8157</c:v>
                </c:pt>
                <c:pt idx="39">
                  <c:v>8162</c:v>
                </c:pt>
                <c:pt idx="40">
                  <c:v>7795</c:v>
                </c:pt>
                <c:pt idx="41">
                  <c:v>8192</c:v>
                </c:pt>
                <c:pt idx="42">
                  <c:v>8192</c:v>
                </c:pt>
                <c:pt idx="43">
                  <c:v>8009</c:v>
                </c:pt>
                <c:pt idx="44">
                  <c:v>8192</c:v>
                </c:pt>
                <c:pt idx="45">
                  <c:v>8192</c:v>
                </c:pt>
                <c:pt idx="46">
                  <c:v>8153</c:v>
                </c:pt>
                <c:pt idx="47">
                  <c:v>8184</c:v>
                </c:pt>
                <c:pt idx="48">
                  <c:v>8164</c:v>
                </c:pt>
                <c:pt idx="49">
                  <c:v>8192</c:v>
                </c:pt>
                <c:pt idx="50">
                  <c:v>8191</c:v>
                </c:pt>
                <c:pt idx="51">
                  <c:v>8189</c:v>
                </c:pt>
                <c:pt idx="52">
                  <c:v>8192</c:v>
                </c:pt>
                <c:pt idx="53">
                  <c:v>8038</c:v>
                </c:pt>
                <c:pt idx="54">
                  <c:v>8188</c:v>
                </c:pt>
                <c:pt idx="55">
                  <c:v>8192</c:v>
                </c:pt>
                <c:pt idx="56">
                  <c:v>8192</c:v>
                </c:pt>
                <c:pt idx="57">
                  <c:v>8191</c:v>
                </c:pt>
                <c:pt idx="58">
                  <c:v>8180</c:v>
                </c:pt>
                <c:pt idx="59">
                  <c:v>8185</c:v>
                </c:pt>
                <c:pt idx="60">
                  <c:v>8192</c:v>
                </c:pt>
                <c:pt idx="61">
                  <c:v>8191</c:v>
                </c:pt>
                <c:pt idx="62">
                  <c:v>8192</c:v>
                </c:pt>
                <c:pt idx="63">
                  <c:v>8158</c:v>
                </c:pt>
                <c:pt idx="64">
                  <c:v>8180</c:v>
                </c:pt>
                <c:pt idx="65">
                  <c:v>8192</c:v>
                </c:pt>
                <c:pt idx="66">
                  <c:v>8192</c:v>
                </c:pt>
                <c:pt idx="67">
                  <c:v>8189</c:v>
                </c:pt>
                <c:pt idx="68">
                  <c:v>8192</c:v>
                </c:pt>
                <c:pt idx="69">
                  <c:v>8190</c:v>
                </c:pt>
                <c:pt idx="70">
                  <c:v>8129</c:v>
                </c:pt>
                <c:pt idx="71">
                  <c:v>8171</c:v>
                </c:pt>
                <c:pt idx="72">
                  <c:v>8170</c:v>
                </c:pt>
                <c:pt idx="73">
                  <c:v>7849</c:v>
                </c:pt>
                <c:pt idx="74">
                  <c:v>8176</c:v>
                </c:pt>
                <c:pt idx="75">
                  <c:v>8180</c:v>
                </c:pt>
                <c:pt idx="76">
                  <c:v>8163</c:v>
                </c:pt>
                <c:pt idx="77">
                  <c:v>8036</c:v>
                </c:pt>
                <c:pt idx="78">
                  <c:v>8186</c:v>
                </c:pt>
                <c:pt idx="79">
                  <c:v>8089</c:v>
                </c:pt>
                <c:pt idx="80">
                  <c:v>8186</c:v>
                </c:pt>
                <c:pt idx="81">
                  <c:v>8192</c:v>
                </c:pt>
                <c:pt idx="82">
                  <c:v>8192</c:v>
                </c:pt>
                <c:pt idx="83">
                  <c:v>8184</c:v>
                </c:pt>
                <c:pt idx="84">
                  <c:v>8185</c:v>
                </c:pt>
                <c:pt idx="85">
                  <c:v>8186</c:v>
                </c:pt>
                <c:pt idx="86">
                  <c:v>8145</c:v>
                </c:pt>
                <c:pt idx="87">
                  <c:v>8191</c:v>
                </c:pt>
                <c:pt idx="88">
                  <c:v>8134</c:v>
                </c:pt>
                <c:pt idx="89">
                  <c:v>8117</c:v>
                </c:pt>
                <c:pt idx="90">
                  <c:v>8072</c:v>
                </c:pt>
                <c:pt idx="91">
                  <c:v>8179</c:v>
                </c:pt>
                <c:pt idx="92">
                  <c:v>8089</c:v>
                </c:pt>
                <c:pt idx="93">
                  <c:v>8148</c:v>
                </c:pt>
                <c:pt idx="94">
                  <c:v>8191</c:v>
                </c:pt>
                <c:pt idx="95">
                  <c:v>8192</c:v>
                </c:pt>
                <c:pt idx="96">
                  <c:v>8143</c:v>
                </c:pt>
                <c:pt idx="97">
                  <c:v>8190</c:v>
                </c:pt>
                <c:pt idx="98">
                  <c:v>8192</c:v>
                </c:pt>
                <c:pt idx="99">
                  <c:v>8192</c:v>
                </c:pt>
                <c:pt idx="100">
                  <c:v>8191</c:v>
                </c:pt>
                <c:pt idx="101">
                  <c:v>8189</c:v>
                </c:pt>
                <c:pt idx="102">
                  <c:v>8170</c:v>
                </c:pt>
                <c:pt idx="103">
                  <c:v>8173</c:v>
                </c:pt>
                <c:pt idx="104">
                  <c:v>7825</c:v>
                </c:pt>
                <c:pt idx="105">
                  <c:v>8192</c:v>
                </c:pt>
                <c:pt idx="106">
                  <c:v>8181</c:v>
                </c:pt>
                <c:pt idx="107">
                  <c:v>7887</c:v>
                </c:pt>
                <c:pt idx="108">
                  <c:v>8169</c:v>
                </c:pt>
                <c:pt idx="109">
                  <c:v>8143</c:v>
                </c:pt>
                <c:pt idx="110">
                  <c:v>8155</c:v>
                </c:pt>
                <c:pt idx="111">
                  <c:v>8060</c:v>
                </c:pt>
                <c:pt idx="112">
                  <c:v>8161</c:v>
                </c:pt>
                <c:pt idx="113">
                  <c:v>8121</c:v>
                </c:pt>
                <c:pt idx="114">
                  <c:v>8190</c:v>
                </c:pt>
                <c:pt idx="115">
                  <c:v>8130</c:v>
                </c:pt>
                <c:pt idx="116">
                  <c:v>8172</c:v>
                </c:pt>
                <c:pt idx="117">
                  <c:v>8190</c:v>
                </c:pt>
                <c:pt idx="118">
                  <c:v>8156</c:v>
                </c:pt>
                <c:pt idx="119">
                  <c:v>8060</c:v>
                </c:pt>
                <c:pt idx="120">
                  <c:v>8128</c:v>
                </c:pt>
                <c:pt idx="121">
                  <c:v>8156</c:v>
                </c:pt>
                <c:pt idx="122">
                  <c:v>8166</c:v>
                </c:pt>
                <c:pt idx="123">
                  <c:v>8170</c:v>
                </c:pt>
                <c:pt idx="124">
                  <c:v>8116</c:v>
                </c:pt>
                <c:pt idx="125">
                  <c:v>8162</c:v>
                </c:pt>
                <c:pt idx="126">
                  <c:v>8120</c:v>
                </c:pt>
                <c:pt idx="127">
                  <c:v>8192</c:v>
                </c:pt>
                <c:pt idx="128">
                  <c:v>8151</c:v>
                </c:pt>
                <c:pt idx="129">
                  <c:v>8149</c:v>
                </c:pt>
                <c:pt idx="130">
                  <c:v>8192</c:v>
                </c:pt>
                <c:pt idx="131">
                  <c:v>8191</c:v>
                </c:pt>
                <c:pt idx="132">
                  <c:v>8192</c:v>
                </c:pt>
                <c:pt idx="133">
                  <c:v>8192</c:v>
                </c:pt>
                <c:pt idx="134">
                  <c:v>8192</c:v>
                </c:pt>
                <c:pt idx="135">
                  <c:v>8192</c:v>
                </c:pt>
                <c:pt idx="136">
                  <c:v>8192</c:v>
                </c:pt>
                <c:pt idx="137">
                  <c:v>7916</c:v>
                </c:pt>
                <c:pt idx="138">
                  <c:v>8192</c:v>
                </c:pt>
                <c:pt idx="139">
                  <c:v>8192</c:v>
                </c:pt>
                <c:pt idx="140">
                  <c:v>8192</c:v>
                </c:pt>
                <c:pt idx="141">
                  <c:v>8146</c:v>
                </c:pt>
                <c:pt idx="142">
                  <c:v>8192</c:v>
                </c:pt>
                <c:pt idx="143">
                  <c:v>8191</c:v>
                </c:pt>
                <c:pt idx="144">
                  <c:v>8179</c:v>
                </c:pt>
                <c:pt idx="145">
                  <c:v>8192</c:v>
                </c:pt>
                <c:pt idx="146">
                  <c:v>8192</c:v>
                </c:pt>
                <c:pt idx="147">
                  <c:v>8192</c:v>
                </c:pt>
                <c:pt idx="148">
                  <c:v>8191</c:v>
                </c:pt>
                <c:pt idx="149">
                  <c:v>8181</c:v>
                </c:pt>
                <c:pt idx="150">
                  <c:v>8117</c:v>
                </c:pt>
                <c:pt idx="151">
                  <c:v>8189</c:v>
                </c:pt>
                <c:pt idx="152">
                  <c:v>8191</c:v>
                </c:pt>
                <c:pt idx="153">
                  <c:v>8137</c:v>
                </c:pt>
                <c:pt idx="154">
                  <c:v>8192</c:v>
                </c:pt>
                <c:pt idx="155">
                  <c:v>8192</c:v>
                </c:pt>
                <c:pt idx="156">
                  <c:v>8191</c:v>
                </c:pt>
                <c:pt idx="157">
                  <c:v>8187</c:v>
                </c:pt>
                <c:pt idx="158">
                  <c:v>8162</c:v>
                </c:pt>
                <c:pt idx="159">
                  <c:v>8091</c:v>
                </c:pt>
                <c:pt idx="160">
                  <c:v>8168</c:v>
                </c:pt>
                <c:pt idx="161">
                  <c:v>8192</c:v>
                </c:pt>
                <c:pt idx="162">
                  <c:v>8157</c:v>
                </c:pt>
                <c:pt idx="163">
                  <c:v>8192</c:v>
                </c:pt>
                <c:pt idx="164">
                  <c:v>8192</c:v>
                </c:pt>
                <c:pt idx="165">
                  <c:v>8157</c:v>
                </c:pt>
                <c:pt idx="166">
                  <c:v>8069</c:v>
                </c:pt>
                <c:pt idx="167">
                  <c:v>8180</c:v>
                </c:pt>
                <c:pt idx="168">
                  <c:v>7778</c:v>
                </c:pt>
                <c:pt idx="169">
                  <c:v>8176</c:v>
                </c:pt>
                <c:pt idx="170">
                  <c:v>8192</c:v>
                </c:pt>
                <c:pt idx="171">
                  <c:v>8076</c:v>
                </c:pt>
                <c:pt idx="172">
                  <c:v>8192</c:v>
                </c:pt>
                <c:pt idx="173">
                  <c:v>8189</c:v>
                </c:pt>
                <c:pt idx="174">
                  <c:v>8192</c:v>
                </c:pt>
                <c:pt idx="175">
                  <c:v>8192</c:v>
                </c:pt>
                <c:pt idx="176">
                  <c:v>8192</c:v>
                </c:pt>
                <c:pt idx="177">
                  <c:v>8175</c:v>
                </c:pt>
                <c:pt idx="178">
                  <c:v>8192</c:v>
                </c:pt>
                <c:pt idx="179">
                  <c:v>8189</c:v>
                </c:pt>
                <c:pt idx="180">
                  <c:v>8153</c:v>
                </c:pt>
                <c:pt idx="181">
                  <c:v>8192</c:v>
                </c:pt>
                <c:pt idx="182">
                  <c:v>8192</c:v>
                </c:pt>
                <c:pt idx="183">
                  <c:v>8116</c:v>
                </c:pt>
                <c:pt idx="184">
                  <c:v>8188</c:v>
                </c:pt>
                <c:pt idx="185">
                  <c:v>8188</c:v>
                </c:pt>
                <c:pt idx="186">
                  <c:v>8182</c:v>
                </c:pt>
                <c:pt idx="187">
                  <c:v>8182</c:v>
                </c:pt>
                <c:pt idx="188">
                  <c:v>8187</c:v>
                </c:pt>
                <c:pt idx="189">
                  <c:v>8185</c:v>
                </c:pt>
                <c:pt idx="190">
                  <c:v>8192</c:v>
                </c:pt>
                <c:pt idx="191">
                  <c:v>8185</c:v>
                </c:pt>
                <c:pt idx="192">
                  <c:v>8192</c:v>
                </c:pt>
                <c:pt idx="193">
                  <c:v>8192</c:v>
                </c:pt>
                <c:pt idx="194">
                  <c:v>8192</c:v>
                </c:pt>
                <c:pt idx="195">
                  <c:v>8190</c:v>
                </c:pt>
                <c:pt idx="196">
                  <c:v>8192</c:v>
                </c:pt>
                <c:pt idx="197">
                  <c:v>8192</c:v>
                </c:pt>
                <c:pt idx="198">
                  <c:v>8190</c:v>
                </c:pt>
                <c:pt idx="199">
                  <c:v>8127</c:v>
                </c:pt>
                <c:pt idx="200">
                  <c:v>8137</c:v>
                </c:pt>
                <c:pt idx="201">
                  <c:v>7890</c:v>
                </c:pt>
                <c:pt idx="202">
                  <c:v>8188</c:v>
                </c:pt>
                <c:pt idx="203">
                  <c:v>8161</c:v>
                </c:pt>
                <c:pt idx="204">
                  <c:v>8173</c:v>
                </c:pt>
                <c:pt idx="205">
                  <c:v>8068</c:v>
                </c:pt>
                <c:pt idx="206">
                  <c:v>8191</c:v>
                </c:pt>
                <c:pt idx="207">
                  <c:v>8104</c:v>
                </c:pt>
                <c:pt idx="208">
                  <c:v>8192</c:v>
                </c:pt>
                <c:pt idx="209">
                  <c:v>8128</c:v>
                </c:pt>
                <c:pt idx="210">
                  <c:v>8192</c:v>
                </c:pt>
                <c:pt idx="211">
                  <c:v>8188</c:v>
                </c:pt>
                <c:pt idx="212">
                  <c:v>8191</c:v>
                </c:pt>
                <c:pt idx="213">
                  <c:v>8179</c:v>
                </c:pt>
                <c:pt idx="214">
                  <c:v>8192</c:v>
                </c:pt>
                <c:pt idx="215">
                  <c:v>8189</c:v>
                </c:pt>
                <c:pt idx="216">
                  <c:v>8146</c:v>
                </c:pt>
                <c:pt idx="217">
                  <c:v>8051</c:v>
                </c:pt>
                <c:pt idx="218">
                  <c:v>8169</c:v>
                </c:pt>
                <c:pt idx="219">
                  <c:v>8192</c:v>
                </c:pt>
                <c:pt idx="220">
                  <c:v>8102</c:v>
                </c:pt>
                <c:pt idx="221">
                  <c:v>8133</c:v>
                </c:pt>
                <c:pt idx="222">
                  <c:v>8156</c:v>
                </c:pt>
                <c:pt idx="223">
                  <c:v>8192</c:v>
                </c:pt>
                <c:pt idx="224">
                  <c:v>8165</c:v>
                </c:pt>
                <c:pt idx="225">
                  <c:v>8178</c:v>
                </c:pt>
                <c:pt idx="226">
                  <c:v>8192</c:v>
                </c:pt>
                <c:pt idx="227">
                  <c:v>8178</c:v>
                </c:pt>
                <c:pt idx="228">
                  <c:v>8189</c:v>
                </c:pt>
                <c:pt idx="229">
                  <c:v>8172</c:v>
                </c:pt>
                <c:pt idx="230">
                  <c:v>8158</c:v>
                </c:pt>
                <c:pt idx="231">
                  <c:v>8173</c:v>
                </c:pt>
                <c:pt idx="232">
                  <c:v>7831</c:v>
                </c:pt>
                <c:pt idx="233">
                  <c:v>8192</c:v>
                </c:pt>
                <c:pt idx="234">
                  <c:v>8192</c:v>
                </c:pt>
                <c:pt idx="235">
                  <c:v>8055</c:v>
                </c:pt>
                <c:pt idx="236">
                  <c:v>8169</c:v>
                </c:pt>
                <c:pt idx="237">
                  <c:v>8101</c:v>
                </c:pt>
                <c:pt idx="238">
                  <c:v>8173</c:v>
                </c:pt>
                <c:pt idx="239">
                  <c:v>8165</c:v>
                </c:pt>
                <c:pt idx="240">
                  <c:v>8145</c:v>
                </c:pt>
                <c:pt idx="241">
                  <c:v>8157</c:v>
                </c:pt>
                <c:pt idx="242">
                  <c:v>8161</c:v>
                </c:pt>
                <c:pt idx="243">
                  <c:v>8192</c:v>
                </c:pt>
                <c:pt idx="244">
                  <c:v>8191</c:v>
                </c:pt>
                <c:pt idx="245">
                  <c:v>8162</c:v>
                </c:pt>
                <c:pt idx="246">
                  <c:v>8190</c:v>
                </c:pt>
                <c:pt idx="247">
                  <c:v>8192</c:v>
                </c:pt>
                <c:pt idx="248">
                  <c:v>8192</c:v>
                </c:pt>
                <c:pt idx="249">
                  <c:v>8192</c:v>
                </c:pt>
                <c:pt idx="250">
                  <c:v>8188</c:v>
                </c:pt>
                <c:pt idx="251">
                  <c:v>8182</c:v>
                </c:pt>
                <c:pt idx="252">
                  <c:v>8189</c:v>
                </c:pt>
                <c:pt idx="253">
                  <c:v>8089</c:v>
                </c:pt>
                <c:pt idx="254">
                  <c:v>8156</c:v>
                </c:pt>
                <c:pt idx="255">
                  <c:v>8184</c:v>
                </c:pt>
                <c:pt idx="256">
                  <c:v>8192</c:v>
                </c:pt>
                <c:pt idx="257">
                  <c:v>8139</c:v>
                </c:pt>
                <c:pt idx="258">
                  <c:v>8192</c:v>
                </c:pt>
                <c:pt idx="259">
                  <c:v>8109</c:v>
                </c:pt>
                <c:pt idx="260">
                  <c:v>8138</c:v>
                </c:pt>
                <c:pt idx="261">
                  <c:v>8168</c:v>
                </c:pt>
                <c:pt idx="262">
                  <c:v>8189</c:v>
                </c:pt>
                <c:pt idx="263">
                  <c:v>8182</c:v>
                </c:pt>
                <c:pt idx="264">
                  <c:v>8192</c:v>
                </c:pt>
                <c:pt idx="265">
                  <c:v>7920</c:v>
                </c:pt>
                <c:pt idx="266">
                  <c:v>8191</c:v>
                </c:pt>
                <c:pt idx="267">
                  <c:v>8192</c:v>
                </c:pt>
                <c:pt idx="268">
                  <c:v>8192</c:v>
                </c:pt>
                <c:pt idx="269">
                  <c:v>8141</c:v>
                </c:pt>
                <c:pt idx="270">
                  <c:v>8175</c:v>
                </c:pt>
                <c:pt idx="271">
                  <c:v>8124</c:v>
                </c:pt>
                <c:pt idx="272">
                  <c:v>8180</c:v>
                </c:pt>
                <c:pt idx="273">
                  <c:v>8115</c:v>
                </c:pt>
                <c:pt idx="274">
                  <c:v>8192</c:v>
                </c:pt>
                <c:pt idx="275">
                  <c:v>8179</c:v>
                </c:pt>
                <c:pt idx="276">
                  <c:v>8192</c:v>
                </c:pt>
                <c:pt idx="277">
                  <c:v>8192</c:v>
                </c:pt>
                <c:pt idx="278">
                  <c:v>8187</c:v>
                </c:pt>
                <c:pt idx="279">
                  <c:v>8175</c:v>
                </c:pt>
                <c:pt idx="280">
                  <c:v>8192</c:v>
                </c:pt>
                <c:pt idx="281">
                  <c:v>8163</c:v>
                </c:pt>
                <c:pt idx="282">
                  <c:v>8170</c:v>
                </c:pt>
                <c:pt idx="283">
                  <c:v>8192</c:v>
                </c:pt>
                <c:pt idx="284">
                  <c:v>8189</c:v>
                </c:pt>
                <c:pt idx="285">
                  <c:v>8182</c:v>
                </c:pt>
                <c:pt idx="286">
                  <c:v>8186</c:v>
                </c:pt>
                <c:pt idx="287">
                  <c:v>8192</c:v>
                </c:pt>
                <c:pt idx="288">
                  <c:v>8192</c:v>
                </c:pt>
                <c:pt idx="289">
                  <c:v>8192</c:v>
                </c:pt>
                <c:pt idx="290">
                  <c:v>8192</c:v>
                </c:pt>
                <c:pt idx="291">
                  <c:v>8192</c:v>
                </c:pt>
                <c:pt idx="292">
                  <c:v>8192</c:v>
                </c:pt>
                <c:pt idx="293">
                  <c:v>8192</c:v>
                </c:pt>
                <c:pt idx="294">
                  <c:v>8161</c:v>
                </c:pt>
                <c:pt idx="295">
                  <c:v>8169</c:v>
                </c:pt>
                <c:pt idx="296">
                  <c:v>7779</c:v>
                </c:pt>
                <c:pt idx="297">
                  <c:v>8192</c:v>
                </c:pt>
                <c:pt idx="298">
                  <c:v>8192</c:v>
                </c:pt>
                <c:pt idx="299">
                  <c:v>8016</c:v>
                </c:pt>
                <c:pt idx="300">
                  <c:v>8192</c:v>
                </c:pt>
                <c:pt idx="301">
                  <c:v>8192</c:v>
                </c:pt>
                <c:pt idx="302">
                  <c:v>8157</c:v>
                </c:pt>
                <c:pt idx="303">
                  <c:v>8189</c:v>
                </c:pt>
                <c:pt idx="304">
                  <c:v>8165</c:v>
                </c:pt>
                <c:pt idx="305">
                  <c:v>8192</c:v>
                </c:pt>
                <c:pt idx="306">
                  <c:v>8192</c:v>
                </c:pt>
                <c:pt idx="307">
                  <c:v>8192</c:v>
                </c:pt>
                <c:pt idx="308">
                  <c:v>8192</c:v>
                </c:pt>
                <c:pt idx="309">
                  <c:v>8032</c:v>
                </c:pt>
                <c:pt idx="310">
                  <c:v>8187</c:v>
                </c:pt>
                <c:pt idx="311">
                  <c:v>8191</c:v>
                </c:pt>
                <c:pt idx="312">
                  <c:v>8191</c:v>
                </c:pt>
                <c:pt idx="313">
                  <c:v>8188</c:v>
                </c:pt>
                <c:pt idx="314">
                  <c:v>8180</c:v>
                </c:pt>
                <c:pt idx="315">
                  <c:v>8184</c:v>
                </c:pt>
                <c:pt idx="316">
                  <c:v>8192</c:v>
                </c:pt>
                <c:pt idx="317">
                  <c:v>8190</c:v>
                </c:pt>
                <c:pt idx="318">
                  <c:v>8192</c:v>
                </c:pt>
                <c:pt idx="319">
                  <c:v>8176</c:v>
                </c:pt>
                <c:pt idx="320">
                  <c:v>8186</c:v>
                </c:pt>
                <c:pt idx="321">
                  <c:v>8192</c:v>
                </c:pt>
                <c:pt idx="322">
                  <c:v>8192</c:v>
                </c:pt>
                <c:pt idx="323">
                  <c:v>8190</c:v>
                </c:pt>
                <c:pt idx="324">
                  <c:v>8192</c:v>
                </c:pt>
                <c:pt idx="325">
                  <c:v>8192</c:v>
                </c:pt>
                <c:pt idx="326">
                  <c:v>8149</c:v>
                </c:pt>
                <c:pt idx="327">
                  <c:v>8173</c:v>
                </c:pt>
                <c:pt idx="328">
                  <c:v>8169</c:v>
                </c:pt>
                <c:pt idx="329">
                  <c:v>7866</c:v>
                </c:pt>
                <c:pt idx="330">
                  <c:v>8172</c:v>
                </c:pt>
                <c:pt idx="331">
                  <c:v>8183</c:v>
                </c:pt>
                <c:pt idx="332">
                  <c:v>8167</c:v>
                </c:pt>
                <c:pt idx="333">
                  <c:v>8028</c:v>
                </c:pt>
                <c:pt idx="334">
                  <c:v>8181</c:v>
                </c:pt>
                <c:pt idx="335">
                  <c:v>8083</c:v>
                </c:pt>
                <c:pt idx="336">
                  <c:v>8191</c:v>
                </c:pt>
                <c:pt idx="337">
                  <c:v>8191</c:v>
                </c:pt>
                <c:pt idx="338">
                  <c:v>8192</c:v>
                </c:pt>
                <c:pt idx="339">
                  <c:v>8186</c:v>
                </c:pt>
                <c:pt idx="340">
                  <c:v>8190</c:v>
                </c:pt>
                <c:pt idx="341">
                  <c:v>8189</c:v>
                </c:pt>
                <c:pt idx="342">
                  <c:v>8126</c:v>
                </c:pt>
                <c:pt idx="343">
                  <c:v>8189</c:v>
                </c:pt>
                <c:pt idx="344">
                  <c:v>8143</c:v>
                </c:pt>
                <c:pt idx="345">
                  <c:v>8121</c:v>
                </c:pt>
                <c:pt idx="346">
                  <c:v>8093</c:v>
                </c:pt>
                <c:pt idx="347">
                  <c:v>8171</c:v>
                </c:pt>
                <c:pt idx="348">
                  <c:v>8094</c:v>
                </c:pt>
                <c:pt idx="349">
                  <c:v>8148</c:v>
                </c:pt>
                <c:pt idx="350">
                  <c:v>8187</c:v>
                </c:pt>
                <c:pt idx="351">
                  <c:v>8192</c:v>
                </c:pt>
                <c:pt idx="352">
                  <c:v>8144</c:v>
                </c:pt>
                <c:pt idx="353">
                  <c:v>8188</c:v>
                </c:pt>
                <c:pt idx="354">
                  <c:v>8192</c:v>
                </c:pt>
                <c:pt idx="355">
                  <c:v>8192</c:v>
                </c:pt>
                <c:pt idx="356">
                  <c:v>8191</c:v>
                </c:pt>
                <c:pt idx="357">
                  <c:v>8192</c:v>
                </c:pt>
                <c:pt idx="358">
                  <c:v>8159</c:v>
                </c:pt>
                <c:pt idx="359">
                  <c:v>8174</c:v>
                </c:pt>
                <c:pt idx="360">
                  <c:v>7854</c:v>
                </c:pt>
                <c:pt idx="361">
                  <c:v>8192</c:v>
                </c:pt>
                <c:pt idx="362">
                  <c:v>8183</c:v>
                </c:pt>
                <c:pt idx="363">
                  <c:v>7897</c:v>
                </c:pt>
                <c:pt idx="364">
                  <c:v>8163</c:v>
                </c:pt>
                <c:pt idx="365">
                  <c:v>8150</c:v>
                </c:pt>
                <c:pt idx="366">
                  <c:v>8141</c:v>
                </c:pt>
                <c:pt idx="367">
                  <c:v>8055</c:v>
                </c:pt>
                <c:pt idx="368">
                  <c:v>8163</c:v>
                </c:pt>
                <c:pt idx="369">
                  <c:v>8144</c:v>
                </c:pt>
                <c:pt idx="370">
                  <c:v>8191</c:v>
                </c:pt>
                <c:pt idx="371">
                  <c:v>8129</c:v>
                </c:pt>
                <c:pt idx="372">
                  <c:v>8182</c:v>
                </c:pt>
                <c:pt idx="373">
                  <c:v>8191</c:v>
                </c:pt>
                <c:pt idx="374">
                  <c:v>8163</c:v>
                </c:pt>
                <c:pt idx="375">
                  <c:v>8069</c:v>
                </c:pt>
                <c:pt idx="376">
                  <c:v>8118</c:v>
                </c:pt>
                <c:pt idx="377">
                  <c:v>8157</c:v>
                </c:pt>
                <c:pt idx="378">
                  <c:v>8166</c:v>
                </c:pt>
                <c:pt idx="379">
                  <c:v>8171</c:v>
                </c:pt>
                <c:pt idx="380">
                  <c:v>8126</c:v>
                </c:pt>
                <c:pt idx="381">
                  <c:v>8163</c:v>
                </c:pt>
                <c:pt idx="382">
                  <c:v>8128</c:v>
                </c:pt>
                <c:pt idx="383">
                  <c:v>8192</c:v>
                </c:pt>
                <c:pt idx="384">
                  <c:v>8143</c:v>
                </c:pt>
                <c:pt idx="385">
                  <c:v>8155</c:v>
                </c:pt>
                <c:pt idx="386">
                  <c:v>8192</c:v>
                </c:pt>
                <c:pt idx="387">
                  <c:v>8192</c:v>
                </c:pt>
                <c:pt idx="388">
                  <c:v>8192</c:v>
                </c:pt>
                <c:pt idx="389">
                  <c:v>8192</c:v>
                </c:pt>
                <c:pt idx="390">
                  <c:v>8192</c:v>
                </c:pt>
                <c:pt idx="391">
                  <c:v>8192</c:v>
                </c:pt>
                <c:pt idx="392">
                  <c:v>8192</c:v>
                </c:pt>
                <c:pt idx="393">
                  <c:v>7910</c:v>
                </c:pt>
                <c:pt idx="394">
                  <c:v>8191</c:v>
                </c:pt>
                <c:pt idx="395">
                  <c:v>8192</c:v>
                </c:pt>
                <c:pt idx="396">
                  <c:v>8192</c:v>
                </c:pt>
                <c:pt idx="397">
                  <c:v>8136</c:v>
                </c:pt>
                <c:pt idx="398">
                  <c:v>8192</c:v>
                </c:pt>
                <c:pt idx="399">
                  <c:v>8191</c:v>
                </c:pt>
                <c:pt idx="400">
                  <c:v>8173</c:v>
                </c:pt>
                <c:pt idx="401">
                  <c:v>8192</c:v>
                </c:pt>
                <c:pt idx="402">
                  <c:v>8192</c:v>
                </c:pt>
                <c:pt idx="403">
                  <c:v>8192</c:v>
                </c:pt>
                <c:pt idx="404">
                  <c:v>8192</c:v>
                </c:pt>
                <c:pt idx="405">
                  <c:v>8180</c:v>
                </c:pt>
                <c:pt idx="406">
                  <c:v>8113</c:v>
                </c:pt>
                <c:pt idx="407">
                  <c:v>8192</c:v>
                </c:pt>
                <c:pt idx="408">
                  <c:v>8191</c:v>
                </c:pt>
                <c:pt idx="409">
                  <c:v>8134</c:v>
                </c:pt>
                <c:pt idx="410">
                  <c:v>8192</c:v>
                </c:pt>
                <c:pt idx="411">
                  <c:v>8192</c:v>
                </c:pt>
                <c:pt idx="412">
                  <c:v>8189</c:v>
                </c:pt>
                <c:pt idx="413">
                  <c:v>8192</c:v>
                </c:pt>
                <c:pt idx="414">
                  <c:v>8161</c:v>
                </c:pt>
                <c:pt idx="415">
                  <c:v>8092</c:v>
                </c:pt>
                <c:pt idx="416">
                  <c:v>8165</c:v>
                </c:pt>
                <c:pt idx="417">
                  <c:v>8189</c:v>
                </c:pt>
                <c:pt idx="418">
                  <c:v>8161</c:v>
                </c:pt>
                <c:pt idx="419">
                  <c:v>8191</c:v>
                </c:pt>
                <c:pt idx="420">
                  <c:v>8192</c:v>
                </c:pt>
                <c:pt idx="421">
                  <c:v>8161</c:v>
                </c:pt>
                <c:pt idx="422">
                  <c:v>8063</c:v>
                </c:pt>
                <c:pt idx="423">
                  <c:v>8168</c:v>
                </c:pt>
                <c:pt idx="424">
                  <c:v>7797</c:v>
                </c:pt>
                <c:pt idx="425">
                  <c:v>8165</c:v>
                </c:pt>
                <c:pt idx="426">
                  <c:v>8192</c:v>
                </c:pt>
                <c:pt idx="427">
                  <c:v>8080</c:v>
                </c:pt>
                <c:pt idx="428">
                  <c:v>8192</c:v>
                </c:pt>
                <c:pt idx="429">
                  <c:v>8189</c:v>
                </c:pt>
                <c:pt idx="430">
                  <c:v>8192</c:v>
                </c:pt>
                <c:pt idx="431">
                  <c:v>8192</c:v>
                </c:pt>
                <c:pt idx="432">
                  <c:v>8191</c:v>
                </c:pt>
                <c:pt idx="433">
                  <c:v>8179</c:v>
                </c:pt>
                <c:pt idx="434">
                  <c:v>8191</c:v>
                </c:pt>
                <c:pt idx="435">
                  <c:v>8190</c:v>
                </c:pt>
                <c:pt idx="436">
                  <c:v>8157</c:v>
                </c:pt>
                <c:pt idx="437">
                  <c:v>8192</c:v>
                </c:pt>
                <c:pt idx="438">
                  <c:v>8191</c:v>
                </c:pt>
                <c:pt idx="439">
                  <c:v>8120</c:v>
                </c:pt>
                <c:pt idx="440">
                  <c:v>8188</c:v>
                </c:pt>
                <c:pt idx="441">
                  <c:v>8190</c:v>
                </c:pt>
                <c:pt idx="442">
                  <c:v>8177</c:v>
                </c:pt>
                <c:pt idx="443">
                  <c:v>8179</c:v>
                </c:pt>
                <c:pt idx="444">
                  <c:v>8182</c:v>
                </c:pt>
                <c:pt idx="445">
                  <c:v>8178</c:v>
                </c:pt>
                <c:pt idx="446">
                  <c:v>8191</c:v>
                </c:pt>
                <c:pt idx="447">
                  <c:v>8171</c:v>
                </c:pt>
                <c:pt idx="448">
                  <c:v>8192</c:v>
                </c:pt>
                <c:pt idx="449">
                  <c:v>8192</c:v>
                </c:pt>
                <c:pt idx="450">
                  <c:v>8192</c:v>
                </c:pt>
                <c:pt idx="451">
                  <c:v>8191</c:v>
                </c:pt>
                <c:pt idx="452">
                  <c:v>8192</c:v>
                </c:pt>
                <c:pt idx="453">
                  <c:v>8192</c:v>
                </c:pt>
                <c:pt idx="454">
                  <c:v>8189</c:v>
                </c:pt>
                <c:pt idx="455">
                  <c:v>8133</c:v>
                </c:pt>
                <c:pt idx="456">
                  <c:v>8114</c:v>
                </c:pt>
                <c:pt idx="457">
                  <c:v>7904</c:v>
                </c:pt>
                <c:pt idx="458">
                  <c:v>8186</c:v>
                </c:pt>
                <c:pt idx="459">
                  <c:v>8154</c:v>
                </c:pt>
                <c:pt idx="460">
                  <c:v>8167</c:v>
                </c:pt>
                <c:pt idx="461">
                  <c:v>8045</c:v>
                </c:pt>
                <c:pt idx="462">
                  <c:v>8191</c:v>
                </c:pt>
                <c:pt idx="463">
                  <c:v>8103</c:v>
                </c:pt>
                <c:pt idx="464">
                  <c:v>8192</c:v>
                </c:pt>
                <c:pt idx="465">
                  <c:v>8116</c:v>
                </c:pt>
                <c:pt idx="466">
                  <c:v>8191</c:v>
                </c:pt>
                <c:pt idx="467">
                  <c:v>8188</c:v>
                </c:pt>
                <c:pt idx="468">
                  <c:v>8192</c:v>
                </c:pt>
                <c:pt idx="469">
                  <c:v>8185</c:v>
                </c:pt>
                <c:pt idx="470">
                  <c:v>8192</c:v>
                </c:pt>
                <c:pt idx="471">
                  <c:v>8188</c:v>
                </c:pt>
                <c:pt idx="472">
                  <c:v>8147</c:v>
                </c:pt>
                <c:pt idx="473">
                  <c:v>8051</c:v>
                </c:pt>
                <c:pt idx="474">
                  <c:v>8163</c:v>
                </c:pt>
                <c:pt idx="475">
                  <c:v>8191</c:v>
                </c:pt>
                <c:pt idx="476">
                  <c:v>8099</c:v>
                </c:pt>
                <c:pt idx="477">
                  <c:v>8130</c:v>
                </c:pt>
                <c:pt idx="478">
                  <c:v>8144</c:v>
                </c:pt>
                <c:pt idx="479">
                  <c:v>8192</c:v>
                </c:pt>
                <c:pt idx="480">
                  <c:v>8163</c:v>
                </c:pt>
                <c:pt idx="481">
                  <c:v>8186</c:v>
                </c:pt>
                <c:pt idx="482">
                  <c:v>8192</c:v>
                </c:pt>
                <c:pt idx="483">
                  <c:v>8188</c:v>
                </c:pt>
                <c:pt idx="484">
                  <c:v>8189</c:v>
                </c:pt>
                <c:pt idx="485">
                  <c:v>8181</c:v>
                </c:pt>
                <c:pt idx="486">
                  <c:v>8151</c:v>
                </c:pt>
                <c:pt idx="487">
                  <c:v>8172</c:v>
                </c:pt>
                <c:pt idx="488">
                  <c:v>7845</c:v>
                </c:pt>
                <c:pt idx="489">
                  <c:v>8192</c:v>
                </c:pt>
                <c:pt idx="490">
                  <c:v>8192</c:v>
                </c:pt>
                <c:pt idx="491">
                  <c:v>8059</c:v>
                </c:pt>
                <c:pt idx="492">
                  <c:v>8165</c:v>
                </c:pt>
                <c:pt idx="493">
                  <c:v>8096</c:v>
                </c:pt>
                <c:pt idx="494">
                  <c:v>8180</c:v>
                </c:pt>
                <c:pt idx="495">
                  <c:v>8173</c:v>
                </c:pt>
                <c:pt idx="496">
                  <c:v>8127</c:v>
                </c:pt>
                <c:pt idx="497">
                  <c:v>8144</c:v>
                </c:pt>
                <c:pt idx="498">
                  <c:v>8152</c:v>
                </c:pt>
                <c:pt idx="499">
                  <c:v>8192</c:v>
                </c:pt>
                <c:pt idx="500">
                  <c:v>8190</c:v>
                </c:pt>
                <c:pt idx="501">
                  <c:v>8157</c:v>
                </c:pt>
                <c:pt idx="502">
                  <c:v>8188</c:v>
                </c:pt>
                <c:pt idx="503">
                  <c:v>8192</c:v>
                </c:pt>
                <c:pt idx="504">
                  <c:v>8191</c:v>
                </c:pt>
                <c:pt idx="505">
                  <c:v>8192</c:v>
                </c:pt>
                <c:pt idx="506">
                  <c:v>8184</c:v>
                </c:pt>
                <c:pt idx="507">
                  <c:v>8178</c:v>
                </c:pt>
                <c:pt idx="508">
                  <c:v>8188</c:v>
                </c:pt>
                <c:pt idx="509">
                  <c:v>8095</c:v>
                </c:pt>
                <c:pt idx="510">
                  <c:v>8141</c:v>
                </c:pt>
                <c:pt idx="511">
                  <c:v>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5176"/>
        <c:axId val="243910296"/>
      </c:lineChart>
      <c:catAx>
        <c:axId val="24393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0296"/>
        <c:crosses val="autoZero"/>
        <c:auto val="1"/>
        <c:lblAlgn val="ctr"/>
        <c:lblOffset val="0"/>
        <c:tickLblSkip val="64"/>
        <c:noMultiLvlLbl val="0"/>
      </c:catAx>
      <c:valAx>
        <c:axId val="2439102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16341467755"/>
          <c:y val="6.2356463254593202E-2"/>
          <c:w val="0.61609136123553798"/>
          <c:h val="0.75170412292213495"/>
        </c:manualLayout>
      </c:layout>
      <c:lineChart>
        <c:grouping val="standard"/>
        <c:varyColors val="0"/>
        <c:ser>
          <c:idx val="0"/>
          <c:order val="0"/>
          <c:tx>
            <c:strRef>
              <c:f>row_new!$UN$12</c:f>
              <c:strCache>
                <c:ptCount val="1"/>
                <c:pt idx="0">
                  <c:v>x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row_new!$UM$13:$UM$525</c:f>
              <c:numCache>
                <c:formatCode>General</c:formatCode>
                <c:ptCount val="5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</c:numCache>
            </c:numRef>
          </c:cat>
          <c:val>
            <c:numRef>
              <c:f>row_new!$UN$13:$UN$525</c:f>
              <c:numCache>
                <c:formatCode>General</c:formatCode>
                <c:ptCount val="51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21</c:v>
                </c:pt>
                <c:pt idx="24">
                  <c:v>22</c:v>
                </c:pt>
                <c:pt idx="25">
                  <c:v>24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31</c:v>
                </c:pt>
                <c:pt idx="31">
                  <c:v>32</c:v>
                </c:pt>
                <c:pt idx="32">
                  <c:v>32</c:v>
                </c:pt>
                <c:pt idx="33">
                  <c:v>35</c:v>
                </c:pt>
                <c:pt idx="34">
                  <c:v>35</c:v>
                </c:pt>
                <c:pt idx="35">
                  <c:v>36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45</c:v>
                </c:pt>
                <c:pt idx="40">
                  <c:v>45</c:v>
                </c:pt>
                <c:pt idx="41">
                  <c:v>46</c:v>
                </c:pt>
                <c:pt idx="42">
                  <c:v>46</c:v>
                </c:pt>
                <c:pt idx="43">
                  <c:v>47</c:v>
                </c:pt>
                <c:pt idx="44">
                  <c:v>47</c:v>
                </c:pt>
                <c:pt idx="45">
                  <c:v>48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54</c:v>
                </c:pt>
                <c:pt idx="50">
                  <c:v>54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66</c:v>
                </c:pt>
                <c:pt idx="55">
                  <c:v>67</c:v>
                </c:pt>
                <c:pt idx="56">
                  <c:v>70</c:v>
                </c:pt>
                <c:pt idx="57">
                  <c:v>73</c:v>
                </c:pt>
                <c:pt idx="58">
                  <c:v>75</c:v>
                </c:pt>
                <c:pt idx="59">
                  <c:v>80</c:v>
                </c:pt>
                <c:pt idx="60">
                  <c:v>127</c:v>
                </c:pt>
                <c:pt idx="61">
                  <c:v>128</c:v>
                </c:pt>
                <c:pt idx="62">
                  <c:v>140</c:v>
                </c:pt>
                <c:pt idx="63">
                  <c:v>141</c:v>
                </c:pt>
                <c:pt idx="64">
                  <c:v>141</c:v>
                </c:pt>
                <c:pt idx="65">
                  <c:v>146</c:v>
                </c:pt>
                <c:pt idx="66">
                  <c:v>146</c:v>
                </c:pt>
                <c:pt idx="67">
                  <c:v>147</c:v>
                </c:pt>
                <c:pt idx="68">
                  <c:v>147</c:v>
                </c:pt>
                <c:pt idx="69">
                  <c:v>148</c:v>
                </c:pt>
                <c:pt idx="70">
                  <c:v>148</c:v>
                </c:pt>
                <c:pt idx="71">
                  <c:v>155</c:v>
                </c:pt>
                <c:pt idx="72">
                  <c:v>155</c:v>
                </c:pt>
                <c:pt idx="73">
                  <c:v>157</c:v>
                </c:pt>
                <c:pt idx="74">
                  <c:v>168</c:v>
                </c:pt>
                <c:pt idx="75">
                  <c:v>169</c:v>
                </c:pt>
                <c:pt idx="76">
                  <c:v>171</c:v>
                </c:pt>
                <c:pt idx="77">
                  <c:v>171</c:v>
                </c:pt>
                <c:pt idx="78">
                  <c:v>172</c:v>
                </c:pt>
                <c:pt idx="79">
                  <c:v>178</c:v>
                </c:pt>
                <c:pt idx="80">
                  <c:v>180</c:v>
                </c:pt>
                <c:pt idx="81">
                  <c:v>181</c:v>
                </c:pt>
                <c:pt idx="82">
                  <c:v>184</c:v>
                </c:pt>
                <c:pt idx="83">
                  <c:v>194</c:v>
                </c:pt>
                <c:pt idx="84">
                  <c:v>240</c:v>
                </c:pt>
                <c:pt idx="85">
                  <c:v>247</c:v>
                </c:pt>
                <c:pt idx="86">
                  <c:v>252</c:v>
                </c:pt>
                <c:pt idx="87">
                  <c:v>262</c:v>
                </c:pt>
                <c:pt idx="88">
                  <c:v>274</c:v>
                </c:pt>
                <c:pt idx="89">
                  <c:v>277</c:v>
                </c:pt>
                <c:pt idx="90">
                  <c:v>278</c:v>
                </c:pt>
                <c:pt idx="91">
                  <c:v>278</c:v>
                </c:pt>
                <c:pt idx="92">
                  <c:v>293</c:v>
                </c:pt>
                <c:pt idx="93">
                  <c:v>308</c:v>
                </c:pt>
                <c:pt idx="94">
                  <c:v>330</c:v>
                </c:pt>
                <c:pt idx="95">
                  <c:v>330</c:v>
                </c:pt>
                <c:pt idx="96">
                  <c:v>364</c:v>
                </c:pt>
                <c:pt idx="97">
                  <c:v>367</c:v>
                </c:pt>
                <c:pt idx="98">
                  <c:v>373</c:v>
                </c:pt>
                <c:pt idx="99">
                  <c:v>381</c:v>
                </c:pt>
                <c:pt idx="100">
                  <c:v>384</c:v>
                </c:pt>
                <c:pt idx="101">
                  <c:v>397</c:v>
                </c:pt>
                <c:pt idx="102">
                  <c:v>398</c:v>
                </c:pt>
                <c:pt idx="103">
                  <c:v>409</c:v>
                </c:pt>
                <c:pt idx="104">
                  <c:v>411</c:v>
                </c:pt>
                <c:pt idx="105">
                  <c:v>414</c:v>
                </c:pt>
                <c:pt idx="106">
                  <c:v>418</c:v>
                </c:pt>
                <c:pt idx="107">
                  <c:v>420</c:v>
                </c:pt>
                <c:pt idx="108">
                  <c:v>424</c:v>
                </c:pt>
                <c:pt idx="109">
                  <c:v>435</c:v>
                </c:pt>
                <c:pt idx="110">
                  <c:v>435</c:v>
                </c:pt>
                <c:pt idx="111">
                  <c:v>441</c:v>
                </c:pt>
                <c:pt idx="112">
                  <c:v>441</c:v>
                </c:pt>
                <c:pt idx="113">
                  <c:v>445</c:v>
                </c:pt>
                <c:pt idx="114">
                  <c:v>451</c:v>
                </c:pt>
                <c:pt idx="115">
                  <c:v>461</c:v>
                </c:pt>
                <c:pt idx="116">
                  <c:v>470</c:v>
                </c:pt>
                <c:pt idx="117">
                  <c:v>474</c:v>
                </c:pt>
                <c:pt idx="118">
                  <c:v>476</c:v>
                </c:pt>
                <c:pt idx="119">
                  <c:v>477</c:v>
                </c:pt>
                <c:pt idx="120">
                  <c:v>480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488</c:v>
                </c:pt>
                <c:pt idx="125">
                  <c:v>489</c:v>
                </c:pt>
                <c:pt idx="126">
                  <c:v>491</c:v>
                </c:pt>
                <c:pt idx="127">
                  <c:v>495</c:v>
                </c:pt>
                <c:pt idx="128">
                  <c:v>495</c:v>
                </c:pt>
                <c:pt idx="129">
                  <c:v>496</c:v>
                </c:pt>
                <c:pt idx="130">
                  <c:v>502</c:v>
                </c:pt>
                <c:pt idx="131">
                  <c:v>505</c:v>
                </c:pt>
                <c:pt idx="132">
                  <c:v>507</c:v>
                </c:pt>
                <c:pt idx="133">
                  <c:v>510</c:v>
                </c:pt>
                <c:pt idx="134">
                  <c:v>510</c:v>
                </c:pt>
                <c:pt idx="135">
                  <c:v>516</c:v>
                </c:pt>
                <c:pt idx="136">
                  <c:v>516</c:v>
                </c:pt>
                <c:pt idx="137">
                  <c:v>516</c:v>
                </c:pt>
                <c:pt idx="138">
                  <c:v>522</c:v>
                </c:pt>
                <c:pt idx="139">
                  <c:v>523</c:v>
                </c:pt>
                <c:pt idx="140">
                  <c:v>525</c:v>
                </c:pt>
                <c:pt idx="141">
                  <c:v>525</c:v>
                </c:pt>
                <c:pt idx="142">
                  <c:v>527</c:v>
                </c:pt>
                <c:pt idx="143">
                  <c:v>528</c:v>
                </c:pt>
                <c:pt idx="144">
                  <c:v>529</c:v>
                </c:pt>
                <c:pt idx="145">
                  <c:v>530</c:v>
                </c:pt>
                <c:pt idx="146">
                  <c:v>530</c:v>
                </c:pt>
                <c:pt idx="147">
                  <c:v>533</c:v>
                </c:pt>
                <c:pt idx="148">
                  <c:v>534</c:v>
                </c:pt>
                <c:pt idx="149">
                  <c:v>534</c:v>
                </c:pt>
                <c:pt idx="150">
                  <c:v>535</c:v>
                </c:pt>
                <c:pt idx="151">
                  <c:v>537</c:v>
                </c:pt>
                <c:pt idx="152">
                  <c:v>538</c:v>
                </c:pt>
                <c:pt idx="153">
                  <c:v>539</c:v>
                </c:pt>
                <c:pt idx="154">
                  <c:v>542</c:v>
                </c:pt>
                <c:pt idx="155">
                  <c:v>543</c:v>
                </c:pt>
                <c:pt idx="156">
                  <c:v>545</c:v>
                </c:pt>
                <c:pt idx="157">
                  <c:v>545</c:v>
                </c:pt>
                <c:pt idx="158">
                  <c:v>546</c:v>
                </c:pt>
                <c:pt idx="159">
                  <c:v>547</c:v>
                </c:pt>
                <c:pt idx="160">
                  <c:v>548</c:v>
                </c:pt>
                <c:pt idx="161">
                  <c:v>548</c:v>
                </c:pt>
                <c:pt idx="162">
                  <c:v>548</c:v>
                </c:pt>
                <c:pt idx="163">
                  <c:v>552</c:v>
                </c:pt>
                <c:pt idx="164">
                  <c:v>552</c:v>
                </c:pt>
                <c:pt idx="165">
                  <c:v>552</c:v>
                </c:pt>
                <c:pt idx="166">
                  <c:v>552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563</c:v>
                </c:pt>
                <c:pt idx="171">
                  <c:v>568</c:v>
                </c:pt>
                <c:pt idx="172">
                  <c:v>568</c:v>
                </c:pt>
                <c:pt idx="173">
                  <c:v>569</c:v>
                </c:pt>
                <c:pt idx="174">
                  <c:v>570</c:v>
                </c:pt>
                <c:pt idx="175">
                  <c:v>571</c:v>
                </c:pt>
                <c:pt idx="176">
                  <c:v>571</c:v>
                </c:pt>
                <c:pt idx="177">
                  <c:v>572</c:v>
                </c:pt>
                <c:pt idx="178">
                  <c:v>576</c:v>
                </c:pt>
                <c:pt idx="179">
                  <c:v>576</c:v>
                </c:pt>
                <c:pt idx="180">
                  <c:v>578</c:v>
                </c:pt>
                <c:pt idx="181">
                  <c:v>580</c:v>
                </c:pt>
                <c:pt idx="182">
                  <c:v>581</c:v>
                </c:pt>
                <c:pt idx="183">
                  <c:v>581</c:v>
                </c:pt>
                <c:pt idx="184">
                  <c:v>582</c:v>
                </c:pt>
                <c:pt idx="185">
                  <c:v>582</c:v>
                </c:pt>
                <c:pt idx="186">
                  <c:v>585</c:v>
                </c:pt>
                <c:pt idx="187">
                  <c:v>589</c:v>
                </c:pt>
                <c:pt idx="188">
                  <c:v>591</c:v>
                </c:pt>
                <c:pt idx="189">
                  <c:v>592</c:v>
                </c:pt>
                <c:pt idx="190">
                  <c:v>593</c:v>
                </c:pt>
                <c:pt idx="191">
                  <c:v>594</c:v>
                </c:pt>
                <c:pt idx="192">
                  <c:v>595</c:v>
                </c:pt>
                <c:pt idx="193">
                  <c:v>595</c:v>
                </c:pt>
                <c:pt idx="194">
                  <c:v>596</c:v>
                </c:pt>
                <c:pt idx="195">
                  <c:v>597</c:v>
                </c:pt>
                <c:pt idx="196">
                  <c:v>597</c:v>
                </c:pt>
                <c:pt idx="197">
                  <c:v>600</c:v>
                </c:pt>
                <c:pt idx="198">
                  <c:v>601</c:v>
                </c:pt>
                <c:pt idx="199">
                  <c:v>603</c:v>
                </c:pt>
                <c:pt idx="200">
                  <c:v>605</c:v>
                </c:pt>
                <c:pt idx="201">
                  <c:v>607</c:v>
                </c:pt>
                <c:pt idx="202">
                  <c:v>612</c:v>
                </c:pt>
                <c:pt idx="203">
                  <c:v>613</c:v>
                </c:pt>
                <c:pt idx="204">
                  <c:v>616</c:v>
                </c:pt>
                <c:pt idx="205">
                  <c:v>617</c:v>
                </c:pt>
                <c:pt idx="206">
                  <c:v>618</c:v>
                </c:pt>
                <c:pt idx="207">
                  <c:v>619</c:v>
                </c:pt>
                <c:pt idx="208">
                  <c:v>621</c:v>
                </c:pt>
                <c:pt idx="209">
                  <c:v>621</c:v>
                </c:pt>
                <c:pt idx="210">
                  <c:v>622</c:v>
                </c:pt>
                <c:pt idx="211">
                  <c:v>622</c:v>
                </c:pt>
                <c:pt idx="212">
                  <c:v>623</c:v>
                </c:pt>
                <c:pt idx="213">
                  <c:v>623</c:v>
                </c:pt>
                <c:pt idx="214">
                  <c:v>623</c:v>
                </c:pt>
                <c:pt idx="215">
                  <c:v>626</c:v>
                </c:pt>
                <c:pt idx="216">
                  <c:v>633</c:v>
                </c:pt>
                <c:pt idx="217">
                  <c:v>633</c:v>
                </c:pt>
                <c:pt idx="218">
                  <c:v>633</c:v>
                </c:pt>
                <c:pt idx="219">
                  <c:v>633</c:v>
                </c:pt>
                <c:pt idx="220">
                  <c:v>636</c:v>
                </c:pt>
                <c:pt idx="221">
                  <c:v>637</c:v>
                </c:pt>
                <c:pt idx="222">
                  <c:v>640</c:v>
                </c:pt>
                <c:pt idx="223">
                  <c:v>641</c:v>
                </c:pt>
                <c:pt idx="224">
                  <c:v>645</c:v>
                </c:pt>
                <c:pt idx="225">
                  <c:v>646</c:v>
                </c:pt>
                <c:pt idx="226">
                  <c:v>652</c:v>
                </c:pt>
                <c:pt idx="227">
                  <c:v>652</c:v>
                </c:pt>
                <c:pt idx="228">
                  <c:v>654</c:v>
                </c:pt>
                <c:pt idx="229">
                  <c:v>664</c:v>
                </c:pt>
                <c:pt idx="230">
                  <c:v>667</c:v>
                </c:pt>
                <c:pt idx="231">
                  <c:v>668</c:v>
                </c:pt>
                <c:pt idx="232">
                  <c:v>671</c:v>
                </c:pt>
                <c:pt idx="233">
                  <c:v>678</c:v>
                </c:pt>
                <c:pt idx="234">
                  <c:v>679</c:v>
                </c:pt>
                <c:pt idx="235">
                  <c:v>680</c:v>
                </c:pt>
                <c:pt idx="236">
                  <c:v>682</c:v>
                </c:pt>
                <c:pt idx="237">
                  <c:v>687</c:v>
                </c:pt>
                <c:pt idx="238">
                  <c:v>691</c:v>
                </c:pt>
                <c:pt idx="239">
                  <c:v>692</c:v>
                </c:pt>
                <c:pt idx="240">
                  <c:v>693</c:v>
                </c:pt>
                <c:pt idx="241">
                  <c:v>696</c:v>
                </c:pt>
                <c:pt idx="242">
                  <c:v>699</c:v>
                </c:pt>
                <c:pt idx="243">
                  <c:v>701</c:v>
                </c:pt>
                <c:pt idx="244">
                  <c:v>701</c:v>
                </c:pt>
                <c:pt idx="245">
                  <c:v>702</c:v>
                </c:pt>
                <c:pt idx="246">
                  <c:v>703</c:v>
                </c:pt>
                <c:pt idx="247">
                  <c:v>703</c:v>
                </c:pt>
                <c:pt idx="248">
                  <c:v>704</c:v>
                </c:pt>
                <c:pt idx="249">
                  <c:v>704</c:v>
                </c:pt>
                <c:pt idx="250">
                  <c:v>707</c:v>
                </c:pt>
                <c:pt idx="251">
                  <c:v>714</c:v>
                </c:pt>
                <c:pt idx="252">
                  <c:v>717</c:v>
                </c:pt>
                <c:pt idx="253">
                  <c:v>717</c:v>
                </c:pt>
                <c:pt idx="254">
                  <c:v>719</c:v>
                </c:pt>
                <c:pt idx="255">
                  <c:v>722</c:v>
                </c:pt>
                <c:pt idx="256">
                  <c:v>722</c:v>
                </c:pt>
                <c:pt idx="257">
                  <c:v>725</c:v>
                </c:pt>
                <c:pt idx="258">
                  <c:v>727</c:v>
                </c:pt>
                <c:pt idx="259">
                  <c:v>730</c:v>
                </c:pt>
                <c:pt idx="260">
                  <c:v>737</c:v>
                </c:pt>
                <c:pt idx="261">
                  <c:v>737</c:v>
                </c:pt>
                <c:pt idx="262">
                  <c:v>738</c:v>
                </c:pt>
                <c:pt idx="263">
                  <c:v>740</c:v>
                </c:pt>
                <c:pt idx="264">
                  <c:v>744</c:v>
                </c:pt>
                <c:pt idx="265">
                  <c:v>744</c:v>
                </c:pt>
                <c:pt idx="266">
                  <c:v>751</c:v>
                </c:pt>
                <c:pt idx="267">
                  <c:v>762</c:v>
                </c:pt>
                <c:pt idx="268">
                  <c:v>766</c:v>
                </c:pt>
                <c:pt idx="269">
                  <c:v>779</c:v>
                </c:pt>
                <c:pt idx="270">
                  <c:v>785</c:v>
                </c:pt>
                <c:pt idx="271">
                  <c:v>792</c:v>
                </c:pt>
                <c:pt idx="272">
                  <c:v>814</c:v>
                </c:pt>
                <c:pt idx="273">
                  <c:v>826</c:v>
                </c:pt>
                <c:pt idx="274">
                  <c:v>841</c:v>
                </c:pt>
                <c:pt idx="275">
                  <c:v>848</c:v>
                </c:pt>
                <c:pt idx="276">
                  <c:v>866</c:v>
                </c:pt>
                <c:pt idx="277">
                  <c:v>890</c:v>
                </c:pt>
                <c:pt idx="278">
                  <c:v>901</c:v>
                </c:pt>
                <c:pt idx="279">
                  <c:v>915</c:v>
                </c:pt>
                <c:pt idx="280">
                  <c:v>954</c:v>
                </c:pt>
                <c:pt idx="281">
                  <c:v>976</c:v>
                </c:pt>
                <c:pt idx="282">
                  <c:v>980</c:v>
                </c:pt>
                <c:pt idx="283">
                  <c:v>986</c:v>
                </c:pt>
                <c:pt idx="284">
                  <c:v>990</c:v>
                </c:pt>
                <c:pt idx="285">
                  <c:v>991</c:v>
                </c:pt>
                <c:pt idx="286">
                  <c:v>991</c:v>
                </c:pt>
                <c:pt idx="287">
                  <c:v>997</c:v>
                </c:pt>
                <c:pt idx="288">
                  <c:v>1039</c:v>
                </c:pt>
                <c:pt idx="289">
                  <c:v>1055</c:v>
                </c:pt>
                <c:pt idx="290">
                  <c:v>1056</c:v>
                </c:pt>
                <c:pt idx="291">
                  <c:v>1064</c:v>
                </c:pt>
                <c:pt idx="292">
                  <c:v>1067</c:v>
                </c:pt>
                <c:pt idx="293">
                  <c:v>1068</c:v>
                </c:pt>
                <c:pt idx="294">
                  <c:v>1071</c:v>
                </c:pt>
                <c:pt idx="295">
                  <c:v>1073</c:v>
                </c:pt>
                <c:pt idx="296">
                  <c:v>1074</c:v>
                </c:pt>
                <c:pt idx="297">
                  <c:v>1076</c:v>
                </c:pt>
                <c:pt idx="298">
                  <c:v>1079</c:v>
                </c:pt>
                <c:pt idx="299">
                  <c:v>1085</c:v>
                </c:pt>
                <c:pt idx="300">
                  <c:v>1086</c:v>
                </c:pt>
                <c:pt idx="301">
                  <c:v>1111</c:v>
                </c:pt>
                <c:pt idx="302">
                  <c:v>1120</c:v>
                </c:pt>
                <c:pt idx="303">
                  <c:v>1125</c:v>
                </c:pt>
                <c:pt idx="304">
                  <c:v>1135</c:v>
                </c:pt>
                <c:pt idx="305">
                  <c:v>1136</c:v>
                </c:pt>
                <c:pt idx="306">
                  <c:v>1138</c:v>
                </c:pt>
                <c:pt idx="307">
                  <c:v>1139</c:v>
                </c:pt>
                <c:pt idx="308">
                  <c:v>1150</c:v>
                </c:pt>
                <c:pt idx="309">
                  <c:v>1155</c:v>
                </c:pt>
                <c:pt idx="310">
                  <c:v>1158</c:v>
                </c:pt>
                <c:pt idx="311">
                  <c:v>1163</c:v>
                </c:pt>
                <c:pt idx="312">
                  <c:v>1165</c:v>
                </c:pt>
                <c:pt idx="313">
                  <c:v>1167</c:v>
                </c:pt>
                <c:pt idx="314">
                  <c:v>1167</c:v>
                </c:pt>
                <c:pt idx="315">
                  <c:v>1171</c:v>
                </c:pt>
                <c:pt idx="316">
                  <c:v>1177</c:v>
                </c:pt>
                <c:pt idx="317">
                  <c:v>1212</c:v>
                </c:pt>
                <c:pt idx="318">
                  <c:v>1222</c:v>
                </c:pt>
                <c:pt idx="319">
                  <c:v>1225</c:v>
                </c:pt>
                <c:pt idx="320">
                  <c:v>1230</c:v>
                </c:pt>
                <c:pt idx="321">
                  <c:v>1234</c:v>
                </c:pt>
                <c:pt idx="322">
                  <c:v>1248</c:v>
                </c:pt>
                <c:pt idx="323">
                  <c:v>1251</c:v>
                </c:pt>
                <c:pt idx="324">
                  <c:v>1255</c:v>
                </c:pt>
                <c:pt idx="325">
                  <c:v>1256</c:v>
                </c:pt>
                <c:pt idx="326">
                  <c:v>1256</c:v>
                </c:pt>
                <c:pt idx="327">
                  <c:v>1265</c:v>
                </c:pt>
                <c:pt idx="328">
                  <c:v>1266</c:v>
                </c:pt>
                <c:pt idx="329">
                  <c:v>1270</c:v>
                </c:pt>
                <c:pt idx="330">
                  <c:v>1272</c:v>
                </c:pt>
                <c:pt idx="331">
                  <c:v>1272</c:v>
                </c:pt>
                <c:pt idx="332">
                  <c:v>1273</c:v>
                </c:pt>
                <c:pt idx="333">
                  <c:v>1273</c:v>
                </c:pt>
                <c:pt idx="334">
                  <c:v>1273</c:v>
                </c:pt>
                <c:pt idx="335">
                  <c:v>1274</c:v>
                </c:pt>
                <c:pt idx="336">
                  <c:v>1275</c:v>
                </c:pt>
                <c:pt idx="337">
                  <c:v>1279</c:v>
                </c:pt>
                <c:pt idx="338">
                  <c:v>1281</c:v>
                </c:pt>
                <c:pt idx="339">
                  <c:v>1285</c:v>
                </c:pt>
                <c:pt idx="340">
                  <c:v>1298</c:v>
                </c:pt>
                <c:pt idx="341">
                  <c:v>1300</c:v>
                </c:pt>
                <c:pt idx="342">
                  <c:v>1300</c:v>
                </c:pt>
                <c:pt idx="343">
                  <c:v>1302</c:v>
                </c:pt>
                <c:pt idx="344">
                  <c:v>1308</c:v>
                </c:pt>
                <c:pt idx="345">
                  <c:v>1313</c:v>
                </c:pt>
                <c:pt idx="346">
                  <c:v>1316</c:v>
                </c:pt>
                <c:pt idx="347">
                  <c:v>1320</c:v>
                </c:pt>
                <c:pt idx="348">
                  <c:v>1321</c:v>
                </c:pt>
                <c:pt idx="349">
                  <c:v>1323</c:v>
                </c:pt>
                <c:pt idx="350">
                  <c:v>1324</c:v>
                </c:pt>
                <c:pt idx="351">
                  <c:v>1325</c:v>
                </c:pt>
                <c:pt idx="352">
                  <c:v>1333</c:v>
                </c:pt>
                <c:pt idx="353">
                  <c:v>1342</c:v>
                </c:pt>
                <c:pt idx="354">
                  <c:v>1345</c:v>
                </c:pt>
                <c:pt idx="355">
                  <c:v>1360</c:v>
                </c:pt>
                <c:pt idx="356">
                  <c:v>1370</c:v>
                </c:pt>
                <c:pt idx="357">
                  <c:v>1374</c:v>
                </c:pt>
                <c:pt idx="358">
                  <c:v>1387</c:v>
                </c:pt>
                <c:pt idx="359">
                  <c:v>1398</c:v>
                </c:pt>
                <c:pt idx="360">
                  <c:v>1404</c:v>
                </c:pt>
                <c:pt idx="361">
                  <c:v>1404</c:v>
                </c:pt>
                <c:pt idx="362">
                  <c:v>1412</c:v>
                </c:pt>
                <c:pt idx="363">
                  <c:v>1418</c:v>
                </c:pt>
                <c:pt idx="364">
                  <c:v>1419</c:v>
                </c:pt>
                <c:pt idx="365">
                  <c:v>1422</c:v>
                </c:pt>
                <c:pt idx="366">
                  <c:v>1422</c:v>
                </c:pt>
                <c:pt idx="367">
                  <c:v>1426</c:v>
                </c:pt>
                <c:pt idx="368">
                  <c:v>1428</c:v>
                </c:pt>
                <c:pt idx="369">
                  <c:v>1435</c:v>
                </c:pt>
                <c:pt idx="370">
                  <c:v>1435</c:v>
                </c:pt>
                <c:pt idx="371">
                  <c:v>1442</c:v>
                </c:pt>
                <c:pt idx="372">
                  <c:v>1443</c:v>
                </c:pt>
                <c:pt idx="373">
                  <c:v>1475</c:v>
                </c:pt>
                <c:pt idx="374">
                  <c:v>1475</c:v>
                </c:pt>
                <c:pt idx="375">
                  <c:v>1486</c:v>
                </c:pt>
                <c:pt idx="376">
                  <c:v>1499</c:v>
                </c:pt>
                <c:pt idx="377">
                  <c:v>1545</c:v>
                </c:pt>
                <c:pt idx="378">
                  <c:v>1548</c:v>
                </c:pt>
                <c:pt idx="379">
                  <c:v>1559</c:v>
                </c:pt>
                <c:pt idx="380">
                  <c:v>1582</c:v>
                </c:pt>
                <c:pt idx="381">
                  <c:v>1586</c:v>
                </c:pt>
                <c:pt idx="382">
                  <c:v>1589</c:v>
                </c:pt>
                <c:pt idx="383">
                  <c:v>1619</c:v>
                </c:pt>
                <c:pt idx="384">
                  <c:v>1767</c:v>
                </c:pt>
                <c:pt idx="385">
                  <c:v>1767</c:v>
                </c:pt>
                <c:pt idx="386">
                  <c:v>1776</c:v>
                </c:pt>
                <c:pt idx="387">
                  <c:v>1780</c:v>
                </c:pt>
                <c:pt idx="388">
                  <c:v>1811</c:v>
                </c:pt>
                <c:pt idx="389">
                  <c:v>1824</c:v>
                </c:pt>
                <c:pt idx="390">
                  <c:v>1833</c:v>
                </c:pt>
                <c:pt idx="391">
                  <c:v>1842</c:v>
                </c:pt>
                <c:pt idx="392">
                  <c:v>1852</c:v>
                </c:pt>
                <c:pt idx="393">
                  <c:v>1865</c:v>
                </c:pt>
                <c:pt idx="394">
                  <c:v>1883</c:v>
                </c:pt>
                <c:pt idx="395">
                  <c:v>1909</c:v>
                </c:pt>
                <c:pt idx="396">
                  <c:v>1938</c:v>
                </c:pt>
                <c:pt idx="397">
                  <c:v>1945</c:v>
                </c:pt>
                <c:pt idx="398">
                  <c:v>1960</c:v>
                </c:pt>
                <c:pt idx="399">
                  <c:v>1982</c:v>
                </c:pt>
                <c:pt idx="400">
                  <c:v>2048</c:v>
                </c:pt>
                <c:pt idx="401">
                  <c:v>2060</c:v>
                </c:pt>
                <c:pt idx="402">
                  <c:v>2071</c:v>
                </c:pt>
                <c:pt idx="403">
                  <c:v>2088</c:v>
                </c:pt>
                <c:pt idx="404">
                  <c:v>2096</c:v>
                </c:pt>
                <c:pt idx="405">
                  <c:v>2098</c:v>
                </c:pt>
                <c:pt idx="406">
                  <c:v>2118</c:v>
                </c:pt>
                <c:pt idx="407">
                  <c:v>2118</c:v>
                </c:pt>
                <c:pt idx="408">
                  <c:v>2119</c:v>
                </c:pt>
                <c:pt idx="409">
                  <c:v>2134</c:v>
                </c:pt>
                <c:pt idx="410">
                  <c:v>2136</c:v>
                </c:pt>
                <c:pt idx="411">
                  <c:v>2142</c:v>
                </c:pt>
                <c:pt idx="412">
                  <c:v>2144</c:v>
                </c:pt>
                <c:pt idx="413">
                  <c:v>2144</c:v>
                </c:pt>
                <c:pt idx="414">
                  <c:v>2144</c:v>
                </c:pt>
                <c:pt idx="415">
                  <c:v>2152</c:v>
                </c:pt>
                <c:pt idx="416">
                  <c:v>2153</c:v>
                </c:pt>
                <c:pt idx="417">
                  <c:v>2154</c:v>
                </c:pt>
                <c:pt idx="418">
                  <c:v>2155</c:v>
                </c:pt>
                <c:pt idx="419">
                  <c:v>2157</c:v>
                </c:pt>
                <c:pt idx="420">
                  <c:v>2159</c:v>
                </c:pt>
                <c:pt idx="421">
                  <c:v>2163</c:v>
                </c:pt>
                <c:pt idx="422">
                  <c:v>2164</c:v>
                </c:pt>
                <c:pt idx="423">
                  <c:v>2176</c:v>
                </c:pt>
                <c:pt idx="424">
                  <c:v>2180</c:v>
                </c:pt>
                <c:pt idx="425">
                  <c:v>2181</c:v>
                </c:pt>
                <c:pt idx="426">
                  <c:v>2182</c:v>
                </c:pt>
                <c:pt idx="427">
                  <c:v>2183</c:v>
                </c:pt>
                <c:pt idx="428">
                  <c:v>2184</c:v>
                </c:pt>
                <c:pt idx="429">
                  <c:v>2185</c:v>
                </c:pt>
                <c:pt idx="430">
                  <c:v>2201</c:v>
                </c:pt>
                <c:pt idx="431">
                  <c:v>2201</c:v>
                </c:pt>
                <c:pt idx="432">
                  <c:v>2202</c:v>
                </c:pt>
                <c:pt idx="433">
                  <c:v>2206</c:v>
                </c:pt>
                <c:pt idx="434">
                  <c:v>2208</c:v>
                </c:pt>
                <c:pt idx="435">
                  <c:v>2211</c:v>
                </c:pt>
                <c:pt idx="436">
                  <c:v>2216</c:v>
                </c:pt>
                <c:pt idx="437">
                  <c:v>2217</c:v>
                </c:pt>
                <c:pt idx="438">
                  <c:v>2218</c:v>
                </c:pt>
                <c:pt idx="439">
                  <c:v>2219</c:v>
                </c:pt>
                <c:pt idx="440">
                  <c:v>2220</c:v>
                </c:pt>
                <c:pt idx="441">
                  <c:v>2223</c:v>
                </c:pt>
                <c:pt idx="442">
                  <c:v>2231</c:v>
                </c:pt>
                <c:pt idx="443">
                  <c:v>2232</c:v>
                </c:pt>
                <c:pt idx="444">
                  <c:v>2236</c:v>
                </c:pt>
                <c:pt idx="445">
                  <c:v>2241</c:v>
                </c:pt>
                <c:pt idx="446">
                  <c:v>2243</c:v>
                </c:pt>
                <c:pt idx="447">
                  <c:v>2244</c:v>
                </c:pt>
                <c:pt idx="448">
                  <c:v>2252</c:v>
                </c:pt>
                <c:pt idx="449">
                  <c:v>2255</c:v>
                </c:pt>
                <c:pt idx="450">
                  <c:v>2258</c:v>
                </c:pt>
                <c:pt idx="451">
                  <c:v>2259</c:v>
                </c:pt>
                <c:pt idx="452">
                  <c:v>2263</c:v>
                </c:pt>
                <c:pt idx="453">
                  <c:v>2267</c:v>
                </c:pt>
                <c:pt idx="454">
                  <c:v>2277</c:v>
                </c:pt>
                <c:pt idx="455">
                  <c:v>2289</c:v>
                </c:pt>
                <c:pt idx="456">
                  <c:v>2342</c:v>
                </c:pt>
                <c:pt idx="457">
                  <c:v>2348</c:v>
                </c:pt>
                <c:pt idx="458">
                  <c:v>2377</c:v>
                </c:pt>
                <c:pt idx="459">
                  <c:v>2378</c:v>
                </c:pt>
                <c:pt idx="460">
                  <c:v>2391</c:v>
                </c:pt>
                <c:pt idx="461">
                  <c:v>2429</c:v>
                </c:pt>
                <c:pt idx="462">
                  <c:v>2435</c:v>
                </c:pt>
                <c:pt idx="463">
                  <c:v>2444</c:v>
                </c:pt>
                <c:pt idx="464">
                  <c:v>2515</c:v>
                </c:pt>
                <c:pt idx="465">
                  <c:v>2549</c:v>
                </c:pt>
                <c:pt idx="466">
                  <c:v>2567</c:v>
                </c:pt>
                <c:pt idx="467">
                  <c:v>2599</c:v>
                </c:pt>
                <c:pt idx="468">
                  <c:v>2816</c:v>
                </c:pt>
                <c:pt idx="469">
                  <c:v>2861</c:v>
                </c:pt>
                <c:pt idx="470">
                  <c:v>2865</c:v>
                </c:pt>
                <c:pt idx="471">
                  <c:v>2875</c:v>
                </c:pt>
                <c:pt idx="472">
                  <c:v>2880</c:v>
                </c:pt>
                <c:pt idx="473">
                  <c:v>2887</c:v>
                </c:pt>
                <c:pt idx="474">
                  <c:v>2923</c:v>
                </c:pt>
                <c:pt idx="475">
                  <c:v>2960</c:v>
                </c:pt>
                <c:pt idx="476">
                  <c:v>2962</c:v>
                </c:pt>
                <c:pt idx="477">
                  <c:v>2969</c:v>
                </c:pt>
                <c:pt idx="478">
                  <c:v>2976</c:v>
                </c:pt>
                <c:pt idx="479">
                  <c:v>3004</c:v>
                </c:pt>
                <c:pt idx="480">
                  <c:v>3022</c:v>
                </c:pt>
                <c:pt idx="481">
                  <c:v>3034</c:v>
                </c:pt>
                <c:pt idx="482">
                  <c:v>3048</c:v>
                </c:pt>
                <c:pt idx="483">
                  <c:v>3056</c:v>
                </c:pt>
                <c:pt idx="484">
                  <c:v>3079</c:v>
                </c:pt>
                <c:pt idx="485">
                  <c:v>3080</c:v>
                </c:pt>
                <c:pt idx="486">
                  <c:v>3103</c:v>
                </c:pt>
                <c:pt idx="487">
                  <c:v>3109</c:v>
                </c:pt>
                <c:pt idx="488">
                  <c:v>3136</c:v>
                </c:pt>
                <c:pt idx="489">
                  <c:v>3140</c:v>
                </c:pt>
                <c:pt idx="490">
                  <c:v>3142</c:v>
                </c:pt>
                <c:pt idx="491">
                  <c:v>3155</c:v>
                </c:pt>
                <c:pt idx="492">
                  <c:v>3159</c:v>
                </c:pt>
                <c:pt idx="493">
                  <c:v>3173</c:v>
                </c:pt>
                <c:pt idx="494">
                  <c:v>3177</c:v>
                </c:pt>
                <c:pt idx="495">
                  <c:v>3226</c:v>
                </c:pt>
                <c:pt idx="496">
                  <c:v>3302</c:v>
                </c:pt>
                <c:pt idx="497">
                  <c:v>3318</c:v>
                </c:pt>
                <c:pt idx="498">
                  <c:v>3319</c:v>
                </c:pt>
                <c:pt idx="499">
                  <c:v>3339</c:v>
                </c:pt>
                <c:pt idx="500">
                  <c:v>3402</c:v>
                </c:pt>
                <c:pt idx="501">
                  <c:v>3423</c:v>
                </c:pt>
                <c:pt idx="502">
                  <c:v>3433</c:v>
                </c:pt>
                <c:pt idx="503">
                  <c:v>3435</c:v>
                </c:pt>
                <c:pt idx="504">
                  <c:v>3575</c:v>
                </c:pt>
                <c:pt idx="505">
                  <c:v>3583</c:v>
                </c:pt>
                <c:pt idx="506">
                  <c:v>3617</c:v>
                </c:pt>
                <c:pt idx="507">
                  <c:v>3627</c:v>
                </c:pt>
                <c:pt idx="508">
                  <c:v>3629</c:v>
                </c:pt>
                <c:pt idx="509">
                  <c:v>3630</c:v>
                </c:pt>
                <c:pt idx="510">
                  <c:v>3634</c:v>
                </c:pt>
                <c:pt idx="511">
                  <c:v>3676</c:v>
                </c:pt>
                <c:pt idx="512">
                  <c:v>3676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11472"/>
        <c:axId val="243911864"/>
      </c:lineChart>
      <c:catAx>
        <c:axId val="2439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1864"/>
        <c:crosses val="autoZero"/>
        <c:auto val="1"/>
        <c:lblAlgn val="ctr"/>
        <c:lblOffset val="0"/>
        <c:tickLblSkip val="64"/>
        <c:noMultiLvlLbl val="0"/>
      </c:catAx>
      <c:valAx>
        <c:axId val="243911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3803491955"/>
          <c:y val="6.2359487740454897E-2"/>
          <c:w val="0.869413442884857"/>
          <c:h val="0.74863810931706798"/>
        </c:manualLayout>
      </c:layout>
      <c:lineChart>
        <c:grouping val="standard"/>
        <c:varyColors val="0"/>
        <c:ser>
          <c:idx val="0"/>
          <c:order val="0"/>
          <c:tx>
            <c:strRef>
              <c:f>row_new!$UP$12</c:f>
              <c:strCache>
                <c:ptCount val="1"/>
                <c:pt idx="0">
                  <c:v>x</c:v>
                </c:pt>
              </c:strCache>
            </c:strRef>
          </c:tx>
          <c:spPr>
            <a:ln w="95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row_new!$UO$13:$UO$1549</c:f>
              <c:numCache>
                <c:formatCode>General</c:formatCode>
                <c:ptCount val="15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</c:numCache>
            </c:numRef>
          </c:cat>
          <c:val>
            <c:numRef>
              <c:f>row_new!$UP$13:$UP$1549</c:f>
              <c:numCache>
                <c:formatCode>General</c:formatCode>
                <c:ptCount val="15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0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4</c:v>
                </c:pt>
                <c:pt idx="104">
                  <c:v>0</c:v>
                </c:pt>
                <c:pt idx="105">
                  <c:v>3</c:v>
                </c:pt>
                <c:pt idx="106">
                  <c:v>2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3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4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3</c:v>
                </c:pt>
                <c:pt idx="151">
                  <c:v>2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3</c:v>
                </c:pt>
                <c:pt idx="156">
                  <c:v>1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1</c:v>
                </c:pt>
                <c:pt idx="164">
                  <c:v>2</c:v>
                </c:pt>
                <c:pt idx="165">
                  <c:v>3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3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4</c:v>
                </c:pt>
                <c:pt idx="174">
                  <c:v>0</c:v>
                </c:pt>
                <c:pt idx="175">
                  <c:v>2</c:v>
                </c:pt>
                <c:pt idx="176">
                  <c:v>1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5</c:v>
                </c:pt>
                <c:pt idx="189">
                  <c:v>2</c:v>
                </c:pt>
                <c:pt idx="190">
                  <c:v>3</c:v>
                </c:pt>
                <c:pt idx="191">
                  <c:v>6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4</c:v>
                </c:pt>
                <c:pt idx="196">
                  <c:v>1</c:v>
                </c:pt>
                <c:pt idx="197">
                  <c:v>4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2</c:v>
                </c:pt>
                <c:pt idx="202">
                  <c:v>3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3</c:v>
                </c:pt>
                <c:pt idx="216">
                  <c:v>3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2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1</c:v>
                </c:pt>
                <c:pt idx="226">
                  <c:v>4</c:v>
                </c:pt>
                <c:pt idx="227">
                  <c:v>3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3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4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4</c:v>
                </c:pt>
                <c:pt idx="251">
                  <c:v>3</c:v>
                </c:pt>
                <c:pt idx="252">
                  <c:v>3</c:v>
                </c:pt>
                <c:pt idx="253">
                  <c:v>4</c:v>
                </c:pt>
                <c:pt idx="254">
                  <c:v>4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5</c:v>
                </c:pt>
                <c:pt idx="260">
                  <c:v>3</c:v>
                </c:pt>
                <c:pt idx="261">
                  <c:v>3</c:v>
                </c:pt>
                <c:pt idx="262">
                  <c:v>2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4</c:v>
                </c:pt>
                <c:pt idx="267">
                  <c:v>2</c:v>
                </c:pt>
                <c:pt idx="268">
                  <c:v>3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5</c:v>
                </c:pt>
                <c:pt idx="273">
                  <c:v>5</c:v>
                </c:pt>
                <c:pt idx="274">
                  <c:v>2</c:v>
                </c:pt>
                <c:pt idx="275">
                  <c:v>4</c:v>
                </c:pt>
                <c:pt idx="276">
                  <c:v>3</c:v>
                </c:pt>
                <c:pt idx="277">
                  <c:v>3</c:v>
                </c:pt>
                <c:pt idx="278">
                  <c:v>4</c:v>
                </c:pt>
                <c:pt idx="279">
                  <c:v>4</c:v>
                </c:pt>
                <c:pt idx="280">
                  <c:v>5</c:v>
                </c:pt>
                <c:pt idx="281">
                  <c:v>3</c:v>
                </c:pt>
                <c:pt idx="282">
                  <c:v>5</c:v>
                </c:pt>
                <c:pt idx="283">
                  <c:v>4</c:v>
                </c:pt>
                <c:pt idx="284">
                  <c:v>3</c:v>
                </c:pt>
                <c:pt idx="285">
                  <c:v>3</c:v>
                </c:pt>
                <c:pt idx="286">
                  <c:v>5</c:v>
                </c:pt>
                <c:pt idx="287">
                  <c:v>5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5</c:v>
                </c:pt>
                <c:pt idx="292">
                  <c:v>5</c:v>
                </c:pt>
                <c:pt idx="293">
                  <c:v>2</c:v>
                </c:pt>
                <c:pt idx="294">
                  <c:v>6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4</c:v>
                </c:pt>
                <c:pt idx="299">
                  <c:v>5</c:v>
                </c:pt>
                <c:pt idx="300">
                  <c:v>4</c:v>
                </c:pt>
                <c:pt idx="301">
                  <c:v>5</c:v>
                </c:pt>
                <c:pt idx="302">
                  <c:v>7</c:v>
                </c:pt>
                <c:pt idx="303">
                  <c:v>4</c:v>
                </c:pt>
                <c:pt idx="304">
                  <c:v>4</c:v>
                </c:pt>
                <c:pt idx="305">
                  <c:v>6</c:v>
                </c:pt>
                <c:pt idx="306">
                  <c:v>4</c:v>
                </c:pt>
                <c:pt idx="307">
                  <c:v>4</c:v>
                </c:pt>
                <c:pt idx="308">
                  <c:v>5</c:v>
                </c:pt>
                <c:pt idx="309">
                  <c:v>6</c:v>
                </c:pt>
                <c:pt idx="310">
                  <c:v>6</c:v>
                </c:pt>
                <c:pt idx="311">
                  <c:v>4</c:v>
                </c:pt>
                <c:pt idx="312">
                  <c:v>5</c:v>
                </c:pt>
                <c:pt idx="313">
                  <c:v>3</c:v>
                </c:pt>
                <c:pt idx="314">
                  <c:v>4</c:v>
                </c:pt>
                <c:pt idx="315">
                  <c:v>5</c:v>
                </c:pt>
                <c:pt idx="316">
                  <c:v>4</c:v>
                </c:pt>
                <c:pt idx="317">
                  <c:v>6</c:v>
                </c:pt>
                <c:pt idx="318">
                  <c:v>7</c:v>
                </c:pt>
                <c:pt idx="319">
                  <c:v>5</c:v>
                </c:pt>
                <c:pt idx="320">
                  <c:v>5</c:v>
                </c:pt>
                <c:pt idx="321">
                  <c:v>4</c:v>
                </c:pt>
                <c:pt idx="322">
                  <c:v>6</c:v>
                </c:pt>
                <c:pt idx="323">
                  <c:v>2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7</c:v>
                </c:pt>
                <c:pt idx="328">
                  <c:v>5</c:v>
                </c:pt>
                <c:pt idx="329">
                  <c:v>5</c:v>
                </c:pt>
                <c:pt idx="330">
                  <c:v>4</c:v>
                </c:pt>
                <c:pt idx="331">
                  <c:v>6</c:v>
                </c:pt>
                <c:pt idx="332">
                  <c:v>6</c:v>
                </c:pt>
                <c:pt idx="333">
                  <c:v>7</c:v>
                </c:pt>
                <c:pt idx="334">
                  <c:v>8</c:v>
                </c:pt>
                <c:pt idx="335">
                  <c:v>5</c:v>
                </c:pt>
                <c:pt idx="336">
                  <c:v>5</c:v>
                </c:pt>
                <c:pt idx="337">
                  <c:v>6</c:v>
                </c:pt>
                <c:pt idx="338">
                  <c:v>5</c:v>
                </c:pt>
                <c:pt idx="339">
                  <c:v>5</c:v>
                </c:pt>
                <c:pt idx="340">
                  <c:v>6</c:v>
                </c:pt>
                <c:pt idx="341">
                  <c:v>6</c:v>
                </c:pt>
                <c:pt idx="342">
                  <c:v>5</c:v>
                </c:pt>
                <c:pt idx="343">
                  <c:v>5</c:v>
                </c:pt>
                <c:pt idx="344">
                  <c:v>6</c:v>
                </c:pt>
                <c:pt idx="345">
                  <c:v>6</c:v>
                </c:pt>
                <c:pt idx="346">
                  <c:v>4</c:v>
                </c:pt>
                <c:pt idx="347">
                  <c:v>4</c:v>
                </c:pt>
                <c:pt idx="348">
                  <c:v>6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6</c:v>
                </c:pt>
                <c:pt idx="354">
                  <c:v>5</c:v>
                </c:pt>
                <c:pt idx="355">
                  <c:v>3</c:v>
                </c:pt>
                <c:pt idx="356">
                  <c:v>8</c:v>
                </c:pt>
                <c:pt idx="357">
                  <c:v>6</c:v>
                </c:pt>
                <c:pt idx="358">
                  <c:v>7</c:v>
                </c:pt>
                <c:pt idx="359">
                  <c:v>8</c:v>
                </c:pt>
                <c:pt idx="360">
                  <c:v>5</c:v>
                </c:pt>
                <c:pt idx="361">
                  <c:v>5</c:v>
                </c:pt>
                <c:pt idx="362">
                  <c:v>6</c:v>
                </c:pt>
                <c:pt idx="363">
                  <c:v>5</c:v>
                </c:pt>
                <c:pt idx="364">
                  <c:v>5</c:v>
                </c:pt>
                <c:pt idx="365">
                  <c:v>6</c:v>
                </c:pt>
                <c:pt idx="366">
                  <c:v>4</c:v>
                </c:pt>
                <c:pt idx="367">
                  <c:v>4</c:v>
                </c:pt>
                <c:pt idx="368">
                  <c:v>7</c:v>
                </c:pt>
                <c:pt idx="369">
                  <c:v>7</c:v>
                </c:pt>
                <c:pt idx="370">
                  <c:v>5</c:v>
                </c:pt>
                <c:pt idx="371">
                  <c:v>7</c:v>
                </c:pt>
                <c:pt idx="372">
                  <c:v>6</c:v>
                </c:pt>
                <c:pt idx="373">
                  <c:v>5</c:v>
                </c:pt>
                <c:pt idx="374">
                  <c:v>6</c:v>
                </c:pt>
                <c:pt idx="375">
                  <c:v>6</c:v>
                </c:pt>
                <c:pt idx="376">
                  <c:v>5</c:v>
                </c:pt>
                <c:pt idx="377">
                  <c:v>5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5</c:v>
                </c:pt>
                <c:pt idx="383">
                  <c:v>6</c:v>
                </c:pt>
                <c:pt idx="384">
                  <c:v>6</c:v>
                </c:pt>
                <c:pt idx="385">
                  <c:v>7</c:v>
                </c:pt>
                <c:pt idx="386">
                  <c:v>7</c:v>
                </c:pt>
                <c:pt idx="387">
                  <c:v>6</c:v>
                </c:pt>
                <c:pt idx="388">
                  <c:v>7</c:v>
                </c:pt>
                <c:pt idx="389">
                  <c:v>6</c:v>
                </c:pt>
                <c:pt idx="390">
                  <c:v>8</c:v>
                </c:pt>
                <c:pt idx="391">
                  <c:v>7</c:v>
                </c:pt>
                <c:pt idx="392">
                  <c:v>10</c:v>
                </c:pt>
                <c:pt idx="393">
                  <c:v>8</c:v>
                </c:pt>
                <c:pt idx="394">
                  <c:v>6</c:v>
                </c:pt>
                <c:pt idx="395">
                  <c:v>7</c:v>
                </c:pt>
                <c:pt idx="396">
                  <c:v>11</c:v>
                </c:pt>
                <c:pt idx="397">
                  <c:v>10</c:v>
                </c:pt>
                <c:pt idx="398">
                  <c:v>8</c:v>
                </c:pt>
                <c:pt idx="399">
                  <c:v>11</c:v>
                </c:pt>
                <c:pt idx="400">
                  <c:v>7</c:v>
                </c:pt>
                <c:pt idx="401">
                  <c:v>8</c:v>
                </c:pt>
                <c:pt idx="402">
                  <c:v>6</c:v>
                </c:pt>
                <c:pt idx="403">
                  <c:v>8</c:v>
                </c:pt>
                <c:pt idx="404">
                  <c:v>8</c:v>
                </c:pt>
                <c:pt idx="405">
                  <c:v>7</c:v>
                </c:pt>
                <c:pt idx="406">
                  <c:v>11</c:v>
                </c:pt>
                <c:pt idx="407">
                  <c:v>11</c:v>
                </c:pt>
                <c:pt idx="408">
                  <c:v>9</c:v>
                </c:pt>
                <c:pt idx="409">
                  <c:v>9</c:v>
                </c:pt>
                <c:pt idx="410">
                  <c:v>8</c:v>
                </c:pt>
                <c:pt idx="411">
                  <c:v>9</c:v>
                </c:pt>
                <c:pt idx="412">
                  <c:v>10</c:v>
                </c:pt>
                <c:pt idx="413">
                  <c:v>9</c:v>
                </c:pt>
                <c:pt idx="414">
                  <c:v>7</c:v>
                </c:pt>
                <c:pt idx="415">
                  <c:v>9</c:v>
                </c:pt>
                <c:pt idx="416">
                  <c:v>8</c:v>
                </c:pt>
                <c:pt idx="417">
                  <c:v>7</c:v>
                </c:pt>
                <c:pt idx="418">
                  <c:v>8</c:v>
                </c:pt>
                <c:pt idx="419">
                  <c:v>6</c:v>
                </c:pt>
                <c:pt idx="420">
                  <c:v>10</c:v>
                </c:pt>
                <c:pt idx="421">
                  <c:v>9</c:v>
                </c:pt>
                <c:pt idx="422">
                  <c:v>6</c:v>
                </c:pt>
                <c:pt idx="423">
                  <c:v>8</c:v>
                </c:pt>
                <c:pt idx="424">
                  <c:v>8</c:v>
                </c:pt>
                <c:pt idx="425">
                  <c:v>7</c:v>
                </c:pt>
                <c:pt idx="426">
                  <c:v>7</c:v>
                </c:pt>
                <c:pt idx="427">
                  <c:v>8</c:v>
                </c:pt>
                <c:pt idx="428">
                  <c:v>10</c:v>
                </c:pt>
                <c:pt idx="429">
                  <c:v>9</c:v>
                </c:pt>
                <c:pt idx="430">
                  <c:v>7</c:v>
                </c:pt>
                <c:pt idx="431">
                  <c:v>9</c:v>
                </c:pt>
                <c:pt idx="432">
                  <c:v>8</c:v>
                </c:pt>
                <c:pt idx="433">
                  <c:v>10</c:v>
                </c:pt>
                <c:pt idx="434">
                  <c:v>7</c:v>
                </c:pt>
                <c:pt idx="435">
                  <c:v>9</c:v>
                </c:pt>
                <c:pt idx="436">
                  <c:v>7</c:v>
                </c:pt>
                <c:pt idx="437">
                  <c:v>10</c:v>
                </c:pt>
                <c:pt idx="438">
                  <c:v>10</c:v>
                </c:pt>
                <c:pt idx="439">
                  <c:v>8</c:v>
                </c:pt>
                <c:pt idx="440">
                  <c:v>10</c:v>
                </c:pt>
                <c:pt idx="441">
                  <c:v>11</c:v>
                </c:pt>
                <c:pt idx="442">
                  <c:v>8</c:v>
                </c:pt>
                <c:pt idx="443">
                  <c:v>9</c:v>
                </c:pt>
                <c:pt idx="444">
                  <c:v>8</c:v>
                </c:pt>
                <c:pt idx="445">
                  <c:v>7</c:v>
                </c:pt>
                <c:pt idx="446">
                  <c:v>6</c:v>
                </c:pt>
                <c:pt idx="447">
                  <c:v>9</c:v>
                </c:pt>
                <c:pt idx="448">
                  <c:v>11</c:v>
                </c:pt>
                <c:pt idx="449">
                  <c:v>9</c:v>
                </c:pt>
                <c:pt idx="450">
                  <c:v>8</c:v>
                </c:pt>
                <c:pt idx="451">
                  <c:v>8</c:v>
                </c:pt>
                <c:pt idx="452">
                  <c:v>11</c:v>
                </c:pt>
                <c:pt idx="453">
                  <c:v>6</c:v>
                </c:pt>
                <c:pt idx="454">
                  <c:v>10</c:v>
                </c:pt>
                <c:pt idx="455">
                  <c:v>8</c:v>
                </c:pt>
                <c:pt idx="456">
                  <c:v>10</c:v>
                </c:pt>
                <c:pt idx="457">
                  <c:v>9</c:v>
                </c:pt>
                <c:pt idx="458">
                  <c:v>8</c:v>
                </c:pt>
                <c:pt idx="459">
                  <c:v>12</c:v>
                </c:pt>
                <c:pt idx="460">
                  <c:v>8</c:v>
                </c:pt>
                <c:pt idx="461">
                  <c:v>6</c:v>
                </c:pt>
                <c:pt idx="462">
                  <c:v>10</c:v>
                </c:pt>
                <c:pt idx="463">
                  <c:v>7</c:v>
                </c:pt>
                <c:pt idx="464">
                  <c:v>8</c:v>
                </c:pt>
                <c:pt idx="465">
                  <c:v>11</c:v>
                </c:pt>
                <c:pt idx="466">
                  <c:v>9</c:v>
                </c:pt>
                <c:pt idx="467">
                  <c:v>12</c:v>
                </c:pt>
                <c:pt idx="468">
                  <c:v>12</c:v>
                </c:pt>
                <c:pt idx="469">
                  <c:v>10</c:v>
                </c:pt>
                <c:pt idx="470">
                  <c:v>14</c:v>
                </c:pt>
                <c:pt idx="471">
                  <c:v>13</c:v>
                </c:pt>
                <c:pt idx="472">
                  <c:v>12</c:v>
                </c:pt>
                <c:pt idx="473">
                  <c:v>14</c:v>
                </c:pt>
                <c:pt idx="474">
                  <c:v>11</c:v>
                </c:pt>
                <c:pt idx="475">
                  <c:v>14</c:v>
                </c:pt>
                <c:pt idx="476">
                  <c:v>12</c:v>
                </c:pt>
                <c:pt idx="477">
                  <c:v>13</c:v>
                </c:pt>
                <c:pt idx="478">
                  <c:v>13</c:v>
                </c:pt>
                <c:pt idx="479">
                  <c:v>11</c:v>
                </c:pt>
                <c:pt idx="480">
                  <c:v>10</c:v>
                </c:pt>
                <c:pt idx="481">
                  <c:v>13</c:v>
                </c:pt>
                <c:pt idx="482">
                  <c:v>13</c:v>
                </c:pt>
                <c:pt idx="483">
                  <c:v>13</c:v>
                </c:pt>
                <c:pt idx="484">
                  <c:v>14</c:v>
                </c:pt>
                <c:pt idx="485">
                  <c:v>13</c:v>
                </c:pt>
                <c:pt idx="486">
                  <c:v>12</c:v>
                </c:pt>
                <c:pt idx="487">
                  <c:v>12</c:v>
                </c:pt>
                <c:pt idx="488">
                  <c:v>11</c:v>
                </c:pt>
                <c:pt idx="489">
                  <c:v>11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13</c:v>
                </c:pt>
                <c:pt idx="494">
                  <c:v>14</c:v>
                </c:pt>
                <c:pt idx="495">
                  <c:v>13</c:v>
                </c:pt>
                <c:pt idx="496">
                  <c:v>13</c:v>
                </c:pt>
                <c:pt idx="497">
                  <c:v>14</c:v>
                </c:pt>
                <c:pt idx="498">
                  <c:v>13</c:v>
                </c:pt>
                <c:pt idx="499">
                  <c:v>13</c:v>
                </c:pt>
                <c:pt idx="500">
                  <c:v>14</c:v>
                </c:pt>
                <c:pt idx="501">
                  <c:v>15</c:v>
                </c:pt>
                <c:pt idx="502">
                  <c:v>13</c:v>
                </c:pt>
                <c:pt idx="503">
                  <c:v>14</c:v>
                </c:pt>
                <c:pt idx="504">
                  <c:v>16</c:v>
                </c:pt>
                <c:pt idx="505">
                  <c:v>13</c:v>
                </c:pt>
                <c:pt idx="506">
                  <c:v>14</c:v>
                </c:pt>
                <c:pt idx="507">
                  <c:v>14</c:v>
                </c:pt>
                <c:pt idx="508">
                  <c:v>14</c:v>
                </c:pt>
                <c:pt idx="509">
                  <c:v>14</c:v>
                </c:pt>
                <c:pt idx="510">
                  <c:v>16</c:v>
                </c:pt>
                <c:pt idx="511">
                  <c:v>16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2</c:v>
                </c:pt>
                <c:pt idx="573">
                  <c:v>0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0</c:v>
                </c:pt>
                <c:pt idx="583">
                  <c:v>2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2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4</c:v>
                </c:pt>
                <c:pt idx="603">
                  <c:v>2</c:v>
                </c:pt>
                <c:pt idx="604">
                  <c:v>1</c:v>
                </c:pt>
                <c:pt idx="605">
                  <c:v>1</c:v>
                </c:pt>
                <c:pt idx="606">
                  <c:v>3</c:v>
                </c:pt>
                <c:pt idx="607">
                  <c:v>2</c:v>
                </c:pt>
                <c:pt idx="608">
                  <c:v>3</c:v>
                </c:pt>
                <c:pt idx="609">
                  <c:v>3</c:v>
                </c:pt>
                <c:pt idx="610">
                  <c:v>4</c:v>
                </c:pt>
                <c:pt idx="611">
                  <c:v>2</c:v>
                </c:pt>
                <c:pt idx="612">
                  <c:v>2</c:v>
                </c:pt>
                <c:pt idx="613">
                  <c:v>3</c:v>
                </c:pt>
                <c:pt idx="614">
                  <c:v>1</c:v>
                </c:pt>
                <c:pt idx="615">
                  <c:v>3</c:v>
                </c:pt>
                <c:pt idx="616">
                  <c:v>0</c:v>
                </c:pt>
                <c:pt idx="617">
                  <c:v>0</c:v>
                </c:pt>
                <c:pt idx="618">
                  <c:v>1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1</c:v>
                </c:pt>
                <c:pt idx="623">
                  <c:v>2</c:v>
                </c:pt>
                <c:pt idx="624">
                  <c:v>2</c:v>
                </c:pt>
                <c:pt idx="625">
                  <c:v>1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3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3</c:v>
                </c:pt>
                <c:pt idx="637">
                  <c:v>2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3</c:v>
                </c:pt>
                <c:pt idx="642">
                  <c:v>2</c:v>
                </c:pt>
                <c:pt idx="643">
                  <c:v>3</c:v>
                </c:pt>
                <c:pt idx="644">
                  <c:v>2</c:v>
                </c:pt>
                <c:pt idx="645">
                  <c:v>3</c:v>
                </c:pt>
                <c:pt idx="646">
                  <c:v>1</c:v>
                </c:pt>
                <c:pt idx="647">
                  <c:v>2</c:v>
                </c:pt>
                <c:pt idx="648">
                  <c:v>3</c:v>
                </c:pt>
                <c:pt idx="649">
                  <c:v>3</c:v>
                </c:pt>
                <c:pt idx="650">
                  <c:v>2</c:v>
                </c:pt>
                <c:pt idx="651">
                  <c:v>3</c:v>
                </c:pt>
                <c:pt idx="652">
                  <c:v>2</c:v>
                </c:pt>
                <c:pt idx="653">
                  <c:v>3</c:v>
                </c:pt>
                <c:pt idx="654">
                  <c:v>1</c:v>
                </c:pt>
                <c:pt idx="655">
                  <c:v>3</c:v>
                </c:pt>
                <c:pt idx="656">
                  <c:v>2</c:v>
                </c:pt>
                <c:pt idx="657">
                  <c:v>2</c:v>
                </c:pt>
                <c:pt idx="658">
                  <c:v>1</c:v>
                </c:pt>
                <c:pt idx="659">
                  <c:v>2</c:v>
                </c:pt>
                <c:pt idx="660">
                  <c:v>3</c:v>
                </c:pt>
                <c:pt idx="661">
                  <c:v>2</c:v>
                </c:pt>
                <c:pt idx="662">
                  <c:v>2</c:v>
                </c:pt>
                <c:pt idx="663">
                  <c:v>1</c:v>
                </c:pt>
                <c:pt idx="664">
                  <c:v>2</c:v>
                </c:pt>
                <c:pt idx="665">
                  <c:v>5</c:v>
                </c:pt>
                <c:pt idx="666">
                  <c:v>3</c:v>
                </c:pt>
                <c:pt idx="667">
                  <c:v>1</c:v>
                </c:pt>
                <c:pt idx="668">
                  <c:v>2</c:v>
                </c:pt>
                <c:pt idx="669">
                  <c:v>2</c:v>
                </c:pt>
                <c:pt idx="670">
                  <c:v>1</c:v>
                </c:pt>
                <c:pt idx="671">
                  <c:v>2</c:v>
                </c:pt>
                <c:pt idx="672">
                  <c:v>4</c:v>
                </c:pt>
                <c:pt idx="673">
                  <c:v>2</c:v>
                </c:pt>
                <c:pt idx="674">
                  <c:v>1</c:v>
                </c:pt>
                <c:pt idx="675">
                  <c:v>3</c:v>
                </c:pt>
                <c:pt idx="676">
                  <c:v>3</c:v>
                </c:pt>
                <c:pt idx="677">
                  <c:v>2</c:v>
                </c:pt>
                <c:pt idx="678">
                  <c:v>3</c:v>
                </c:pt>
                <c:pt idx="679">
                  <c:v>2</c:v>
                </c:pt>
                <c:pt idx="680">
                  <c:v>3</c:v>
                </c:pt>
                <c:pt idx="681">
                  <c:v>4</c:v>
                </c:pt>
                <c:pt idx="682">
                  <c:v>2</c:v>
                </c:pt>
                <c:pt idx="683">
                  <c:v>4</c:v>
                </c:pt>
                <c:pt idx="684">
                  <c:v>3</c:v>
                </c:pt>
                <c:pt idx="685">
                  <c:v>2</c:v>
                </c:pt>
                <c:pt idx="686">
                  <c:v>6</c:v>
                </c:pt>
                <c:pt idx="687">
                  <c:v>3</c:v>
                </c:pt>
                <c:pt idx="688">
                  <c:v>1</c:v>
                </c:pt>
                <c:pt idx="689">
                  <c:v>4</c:v>
                </c:pt>
                <c:pt idx="690">
                  <c:v>2</c:v>
                </c:pt>
                <c:pt idx="691">
                  <c:v>3</c:v>
                </c:pt>
                <c:pt idx="692">
                  <c:v>3</c:v>
                </c:pt>
                <c:pt idx="693">
                  <c:v>2</c:v>
                </c:pt>
                <c:pt idx="694">
                  <c:v>3</c:v>
                </c:pt>
                <c:pt idx="695">
                  <c:v>4</c:v>
                </c:pt>
                <c:pt idx="696">
                  <c:v>4</c:v>
                </c:pt>
                <c:pt idx="697">
                  <c:v>2</c:v>
                </c:pt>
                <c:pt idx="698">
                  <c:v>3</c:v>
                </c:pt>
                <c:pt idx="699">
                  <c:v>2</c:v>
                </c:pt>
                <c:pt idx="700">
                  <c:v>4</c:v>
                </c:pt>
                <c:pt idx="701">
                  <c:v>2</c:v>
                </c:pt>
                <c:pt idx="702">
                  <c:v>3</c:v>
                </c:pt>
                <c:pt idx="703">
                  <c:v>4</c:v>
                </c:pt>
                <c:pt idx="704">
                  <c:v>3</c:v>
                </c:pt>
                <c:pt idx="705">
                  <c:v>1</c:v>
                </c:pt>
                <c:pt idx="706">
                  <c:v>2</c:v>
                </c:pt>
                <c:pt idx="707">
                  <c:v>1</c:v>
                </c:pt>
                <c:pt idx="708">
                  <c:v>2</c:v>
                </c:pt>
                <c:pt idx="709">
                  <c:v>3</c:v>
                </c:pt>
                <c:pt idx="710">
                  <c:v>2</c:v>
                </c:pt>
                <c:pt idx="711">
                  <c:v>4</c:v>
                </c:pt>
                <c:pt idx="712">
                  <c:v>3</c:v>
                </c:pt>
                <c:pt idx="713">
                  <c:v>1</c:v>
                </c:pt>
                <c:pt idx="714">
                  <c:v>1</c:v>
                </c:pt>
                <c:pt idx="715">
                  <c:v>4</c:v>
                </c:pt>
                <c:pt idx="716">
                  <c:v>3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3</c:v>
                </c:pt>
                <c:pt idx="721">
                  <c:v>1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1</c:v>
                </c:pt>
                <c:pt idx="727">
                  <c:v>3</c:v>
                </c:pt>
                <c:pt idx="728">
                  <c:v>4</c:v>
                </c:pt>
                <c:pt idx="729">
                  <c:v>3</c:v>
                </c:pt>
                <c:pt idx="730">
                  <c:v>3</c:v>
                </c:pt>
                <c:pt idx="731">
                  <c:v>2</c:v>
                </c:pt>
                <c:pt idx="732">
                  <c:v>3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3</c:v>
                </c:pt>
                <c:pt idx="737">
                  <c:v>1</c:v>
                </c:pt>
                <c:pt idx="738">
                  <c:v>2</c:v>
                </c:pt>
                <c:pt idx="739">
                  <c:v>3</c:v>
                </c:pt>
                <c:pt idx="740">
                  <c:v>5</c:v>
                </c:pt>
                <c:pt idx="741">
                  <c:v>2</c:v>
                </c:pt>
                <c:pt idx="742">
                  <c:v>3</c:v>
                </c:pt>
                <c:pt idx="743">
                  <c:v>1</c:v>
                </c:pt>
                <c:pt idx="744">
                  <c:v>2</c:v>
                </c:pt>
                <c:pt idx="745">
                  <c:v>4</c:v>
                </c:pt>
                <c:pt idx="746">
                  <c:v>4</c:v>
                </c:pt>
                <c:pt idx="747">
                  <c:v>3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3</c:v>
                </c:pt>
                <c:pt idx="752">
                  <c:v>2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2</c:v>
                </c:pt>
                <c:pt idx="758">
                  <c:v>2</c:v>
                </c:pt>
                <c:pt idx="759">
                  <c:v>5</c:v>
                </c:pt>
                <c:pt idx="760">
                  <c:v>3</c:v>
                </c:pt>
                <c:pt idx="761">
                  <c:v>3</c:v>
                </c:pt>
                <c:pt idx="762">
                  <c:v>2</c:v>
                </c:pt>
                <c:pt idx="763">
                  <c:v>2</c:v>
                </c:pt>
                <c:pt idx="764">
                  <c:v>3</c:v>
                </c:pt>
                <c:pt idx="765">
                  <c:v>2</c:v>
                </c:pt>
                <c:pt idx="766">
                  <c:v>3</c:v>
                </c:pt>
                <c:pt idx="767">
                  <c:v>4</c:v>
                </c:pt>
                <c:pt idx="768">
                  <c:v>4</c:v>
                </c:pt>
                <c:pt idx="769">
                  <c:v>2</c:v>
                </c:pt>
                <c:pt idx="770">
                  <c:v>2</c:v>
                </c:pt>
                <c:pt idx="771">
                  <c:v>3</c:v>
                </c:pt>
                <c:pt idx="772">
                  <c:v>4</c:v>
                </c:pt>
                <c:pt idx="773">
                  <c:v>2</c:v>
                </c:pt>
                <c:pt idx="774">
                  <c:v>3</c:v>
                </c:pt>
                <c:pt idx="775">
                  <c:v>2</c:v>
                </c:pt>
                <c:pt idx="776">
                  <c:v>4</c:v>
                </c:pt>
                <c:pt idx="777">
                  <c:v>2</c:v>
                </c:pt>
                <c:pt idx="778">
                  <c:v>4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4</c:v>
                </c:pt>
                <c:pt idx="784">
                  <c:v>4</c:v>
                </c:pt>
                <c:pt idx="785">
                  <c:v>3</c:v>
                </c:pt>
                <c:pt idx="786">
                  <c:v>5</c:v>
                </c:pt>
                <c:pt idx="787">
                  <c:v>4</c:v>
                </c:pt>
                <c:pt idx="788">
                  <c:v>2</c:v>
                </c:pt>
                <c:pt idx="789">
                  <c:v>2</c:v>
                </c:pt>
                <c:pt idx="790">
                  <c:v>3</c:v>
                </c:pt>
                <c:pt idx="791">
                  <c:v>3</c:v>
                </c:pt>
                <c:pt idx="792">
                  <c:v>7</c:v>
                </c:pt>
                <c:pt idx="793">
                  <c:v>3</c:v>
                </c:pt>
                <c:pt idx="794">
                  <c:v>6</c:v>
                </c:pt>
                <c:pt idx="795">
                  <c:v>5</c:v>
                </c:pt>
                <c:pt idx="796">
                  <c:v>4</c:v>
                </c:pt>
                <c:pt idx="797">
                  <c:v>4</c:v>
                </c:pt>
                <c:pt idx="798">
                  <c:v>3</c:v>
                </c:pt>
                <c:pt idx="799">
                  <c:v>5</c:v>
                </c:pt>
                <c:pt idx="800">
                  <c:v>4</c:v>
                </c:pt>
                <c:pt idx="801">
                  <c:v>4</c:v>
                </c:pt>
                <c:pt idx="802">
                  <c:v>6</c:v>
                </c:pt>
                <c:pt idx="803">
                  <c:v>4</c:v>
                </c:pt>
                <c:pt idx="804">
                  <c:v>4</c:v>
                </c:pt>
                <c:pt idx="805">
                  <c:v>4</c:v>
                </c:pt>
                <c:pt idx="806">
                  <c:v>2</c:v>
                </c:pt>
                <c:pt idx="807">
                  <c:v>5</c:v>
                </c:pt>
                <c:pt idx="808">
                  <c:v>5</c:v>
                </c:pt>
                <c:pt idx="809">
                  <c:v>5</c:v>
                </c:pt>
                <c:pt idx="810">
                  <c:v>2</c:v>
                </c:pt>
                <c:pt idx="811">
                  <c:v>7</c:v>
                </c:pt>
                <c:pt idx="812">
                  <c:v>6</c:v>
                </c:pt>
                <c:pt idx="813">
                  <c:v>4</c:v>
                </c:pt>
                <c:pt idx="814">
                  <c:v>4</c:v>
                </c:pt>
                <c:pt idx="815">
                  <c:v>3</c:v>
                </c:pt>
                <c:pt idx="816">
                  <c:v>4</c:v>
                </c:pt>
                <c:pt idx="817">
                  <c:v>2</c:v>
                </c:pt>
                <c:pt idx="818">
                  <c:v>5</c:v>
                </c:pt>
                <c:pt idx="819">
                  <c:v>3</c:v>
                </c:pt>
                <c:pt idx="820">
                  <c:v>3</c:v>
                </c:pt>
                <c:pt idx="821">
                  <c:v>7</c:v>
                </c:pt>
                <c:pt idx="822">
                  <c:v>6</c:v>
                </c:pt>
                <c:pt idx="823">
                  <c:v>5</c:v>
                </c:pt>
                <c:pt idx="824">
                  <c:v>7</c:v>
                </c:pt>
                <c:pt idx="825">
                  <c:v>3</c:v>
                </c:pt>
                <c:pt idx="826">
                  <c:v>5</c:v>
                </c:pt>
                <c:pt idx="827">
                  <c:v>4</c:v>
                </c:pt>
                <c:pt idx="828">
                  <c:v>3</c:v>
                </c:pt>
                <c:pt idx="829">
                  <c:v>3</c:v>
                </c:pt>
                <c:pt idx="830">
                  <c:v>5</c:v>
                </c:pt>
                <c:pt idx="831">
                  <c:v>7</c:v>
                </c:pt>
                <c:pt idx="832">
                  <c:v>7</c:v>
                </c:pt>
                <c:pt idx="833">
                  <c:v>5</c:v>
                </c:pt>
                <c:pt idx="834">
                  <c:v>4</c:v>
                </c:pt>
                <c:pt idx="835">
                  <c:v>7</c:v>
                </c:pt>
                <c:pt idx="836">
                  <c:v>4</c:v>
                </c:pt>
                <c:pt idx="837">
                  <c:v>7</c:v>
                </c:pt>
                <c:pt idx="838">
                  <c:v>8</c:v>
                </c:pt>
                <c:pt idx="839">
                  <c:v>8</c:v>
                </c:pt>
                <c:pt idx="840">
                  <c:v>5</c:v>
                </c:pt>
                <c:pt idx="841">
                  <c:v>6</c:v>
                </c:pt>
                <c:pt idx="842">
                  <c:v>5</c:v>
                </c:pt>
                <c:pt idx="843">
                  <c:v>3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5</c:v>
                </c:pt>
                <c:pt idx="848">
                  <c:v>4</c:v>
                </c:pt>
                <c:pt idx="849">
                  <c:v>5</c:v>
                </c:pt>
                <c:pt idx="850">
                  <c:v>4</c:v>
                </c:pt>
                <c:pt idx="851">
                  <c:v>9</c:v>
                </c:pt>
                <c:pt idx="852">
                  <c:v>3</c:v>
                </c:pt>
                <c:pt idx="853">
                  <c:v>5</c:v>
                </c:pt>
                <c:pt idx="854">
                  <c:v>6</c:v>
                </c:pt>
                <c:pt idx="855">
                  <c:v>5</c:v>
                </c:pt>
                <c:pt idx="856">
                  <c:v>3</c:v>
                </c:pt>
                <c:pt idx="857">
                  <c:v>4</c:v>
                </c:pt>
                <c:pt idx="858">
                  <c:v>5</c:v>
                </c:pt>
                <c:pt idx="859">
                  <c:v>6</c:v>
                </c:pt>
                <c:pt idx="860">
                  <c:v>7</c:v>
                </c:pt>
                <c:pt idx="861">
                  <c:v>4</c:v>
                </c:pt>
                <c:pt idx="862">
                  <c:v>4</c:v>
                </c:pt>
                <c:pt idx="863">
                  <c:v>6</c:v>
                </c:pt>
                <c:pt idx="864">
                  <c:v>4</c:v>
                </c:pt>
                <c:pt idx="865">
                  <c:v>5</c:v>
                </c:pt>
                <c:pt idx="866">
                  <c:v>7</c:v>
                </c:pt>
                <c:pt idx="867">
                  <c:v>3</c:v>
                </c:pt>
                <c:pt idx="868">
                  <c:v>8</c:v>
                </c:pt>
                <c:pt idx="869">
                  <c:v>5</c:v>
                </c:pt>
                <c:pt idx="870">
                  <c:v>7</c:v>
                </c:pt>
                <c:pt idx="871">
                  <c:v>5</c:v>
                </c:pt>
                <c:pt idx="872">
                  <c:v>6</c:v>
                </c:pt>
                <c:pt idx="873">
                  <c:v>7</c:v>
                </c:pt>
                <c:pt idx="874">
                  <c:v>6</c:v>
                </c:pt>
                <c:pt idx="875">
                  <c:v>3</c:v>
                </c:pt>
                <c:pt idx="876">
                  <c:v>7</c:v>
                </c:pt>
                <c:pt idx="877">
                  <c:v>4</c:v>
                </c:pt>
                <c:pt idx="878">
                  <c:v>5</c:v>
                </c:pt>
                <c:pt idx="879">
                  <c:v>5</c:v>
                </c:pt>
                <c:pt idx="880">
                  <c:v>8</c:v>
                </c:pt>
                <c:pt idx="881">
                  <c:v>8</c:v>
                </c:pt>
                <c:pt idx="882">
                  <c:v>4</c:v>
                </c:pt>
                <c:pt idx="883">
                  <c:v>6</c:v>
                </c:pt>
                <c:pt idx="884">
                  <c:v>8</c:v>
                </c:pt>
                <c:pt idx="885">
                  <c:v>6</c:v>
                </c:pt>
                <c:pt idx="886">
                  <c:v>6</c:v>
                </c:pt>
                <c:pt idx="887">
                  <c:v>7</c:v>
                </c:pt>
                <c:pt idx="888">
                  <c:v>9</c:v>
                </c:pt>
                <c:pt idx="889">
                  <c:v>6</c:v>
                </c:pt>
                <c:pt idx="890">
                  <c:v>7</c:v>
                </c:pt>
                <c:pt idx="891">
                  <c:v>8</c:v>
                </c:pt>
                <c:pt idx="892">
                  <c:v>7</c:v>
                </c:pt>
                <c:pt idx="893">
                  <c:v>6</c:v>
                </c:pt>
                <c:pt idx="894">
                  <c:v>10</c:v>
                </c:pt>
                <c:pt idx="895">
                  <c:v>5</c:v>
                </c:pt>
                <c:pt idx="896">
                  <c:v>7</c:v>
                </c:pt>
                <c:pt idx="897">
                  <c:v>9</c:v>
                </c:pt>
                <c:pt idx="898">
                  <c:v>4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9</c:v>
                </c:pt>
                <c:pt idx="903">
                  <c:v>7</c:v>
                </c:pt>
                <c:pt idx="904">
                  <c:v>8</c:v>
                </c:pt>
                <c:pt idx="905">
                  <c:v>9</c:v>
                </c:pt>
                <c:pt idx="906">
                  <c:v>7</c:v>
                </c:pt>
                <c:pt idx="907">
                  <c:v>6</c:v>
                </c:pt>
                <c:pt idx="908">
                  <c:v>8</c:v>
                </c:pt>
                <c:pt idx="909">
                  <c:v>6</c:v>
                </c:pt>
                <c:pt idx="910">
                  <c:v>6</c:v>
                </c:pt>
                <c:pt idx="911">
                  <c:v>8</c:v>
                </c:pt>
                <c:pt idx="912">
                  <c:v>5</c:v>
                </c:pt>
                <c:pt idx="913">
                  <c:v>9</c:v>
                </c:pt>
                <c:pt idx="914">
                  <c:v>8</c:v>
                </c:pt>
                <c:pt idx="915">
                  <c:v>6</c:v>
                </c:pt>
                <c:pt idx="916">
                  <c:v>8</c:v>
                </c:pt>
                <c:pt idx="917">
                  <c:v>7</c:v>
                </c:pt>
                <c:pt idx="918">
                  <c:v>7</c:v>
                </c:pt>
                <c:pt idx="919">
                  <c:v>12</c:v>
                </c:pt>
                <c:pt idx="920">
                  <c:v>6</c:v>
                </c:pt>
                <c:pt idx="921">
                  <c:v>7</c:v>
                </c:pt>
                <c:pt idx="922">
                  <c:v>9</c:v>
                </c:pt>
                <c:pt idx="923">
                  <c:v>8</c:v>
                </c:pt>
                <c:pt idx="924">
                  <c:v>7</c:v>
                </c:pt>
                <c:pt idx="925">
                  <c:v>11</c:v>
                </c:pt>
                <c:pt idx="926">
                  <c:v>7</c:v>
                </c:pt>
                <c:pt idx="927">
                  <c:v>8</c:v>
                </c:pt>
                <c:pt idx="928">
                  <c:v>9</c:v>
                </c:pt>
                <c:pt idx="929">
                  <c:v>7</c:v>
                </c:pt>
                <c:pt idx="930">
                  <c:v>9</c:v>
                </c:pt>
                <c:pt idx="931">
                  <c:v>7</c:v>
                </c:pt>
                <c:pt idx="932">
                  <c:v>8</c:v>
                </c:pt>
                <c:pt idx="933">
                  <c:v>7</c:v>
                </c:pt>
                <c:pt idx="934">
                  <c:v>9</c:v>
                </c:pt>
                <c:pt idx="935">
                  <c:v>9</c:v>
                </c:pt>
                <c:pt idx="936">
                  <c:v>7</c:v>
                </c:pt>
                <c:pt idx="937">
                  <c:v>8</c:v>
                </c:pt>
                <c:pt idx="938">
                  <c:v>8</c:v>
                </c:pt>
                <c:pt idx="939">
                  <c:v>11</c:v>
                </c:pt>
                <c:pt idx="940">
                  <c:v>8</c:v>
                </c:pt>
                <c:pt idx="941">
                  <c:v>8</c:v>
                </c:pt>
                <c:pt idx="942">
                  <c:v>9</c:v>
                </c:pt>
                <c:pt idx="943">
                  <c:v>8</c:v>
                </c:pt>
                <c:pt idx="944">
                  <c:v>9</c:v>
                </c:pt>
                <c:pt idx="945">
                  <c:v>9</c:v>
                </c:pt>
                <c:pt idx="946">
                  <c:v>7</c:v>
                </c:pt>
                <c:pt idx="947">
                  <c:v>10</c:v>
                </c:pt>
                <c:pt idx="948">
                  <c:v>9</c:v>
                </c:pt>
                <c:pt idx="949">
                  <c:v>7</c:v>
                </c:pt>
                <c:pt idx="950">
                  <c:v>9</c:v>
                </c:pt>
                <c:pt idx="951">
                  <c:v>10</c:v>
                </c:pt>
                <c:pt idx="952">
                  <c:v>8</c:v>
                </c:pt>
                <c:pt idx="953">
                  <c:v>10</c:v>
                </c:pt>
                <c:pt idx="954">
                  <c:v>6</c:v>
                </c:pt>
                <c:pt idx="955">
                  <c:v>9</c:v>
                </c:pt>
                <c:pt idx="956">
                  <c:v>7</c:v>
                </c:pt>
                <c:pt idx="957">
                  <c:v>10</c:v>
                </c:pt>
                <c:pt idx="958">
                  <c:v>7</c:v>
                </c:pt>
                <c:pt idx="959">
                  <c:v>11</c:v>
                </c:pt>
                <c:pt idx="960">
                  <c:v>12</c:v>
                </c:pt>
                <c:pt idx="961">
                  <c:v>11</c:v>
                </c:pt>
                <c:pt idx="962">
                  <c:v>11</c:v>
                </c:pt>
                <c:pt idx="963">
                  <c:v>8</c:v>
                </c:pt>
                <c:pt idx="964">
                  <c:v>9</c:v>
                </c:pt>
                <c:pt idx="965">
                  <c:v>10</c:v>
                </c:pt>
                <c:pt idx="966">
                  <c:v>10</c:v>
                </c:pt>
                <c:pt idx="967">
                  <c:v>11</c:v>
                </c:pt>
                <c:pt idx="968">
                  <c:v>11</c:v>
                </c:pt>
                <c:pt idx="969">
                  <c:v>8</c:v>
                </c:pt>
                <c:pt idx="970">
                  <c:v>11</c:v>
                </c:pt>
                <c:pt idx="971">
                  <c:v>10</c:v>
                </c:pt>
                <c:pt idx="972">
                  <c:v>9</c:v>
                </c:pt>
                <c:pt idx="973">
                  <c:v>9</c:v>
                </c:pt>
                <c:pt idx="974">
                  <c:v>6</c:v>
                </c:pt>
                <c:pt idx="975">
                  <c:v>10</c:v>
                </c:pt>
                <c:pt idx="976">
                  <c:v>9</c:v>
                </c:pt>
                <c:pt idx="977">
                  <c:v>9</c:v>
                </c:pt>
                <c:pt idx="978">
                  <c:v>7</c:v>
                </c:pt>
                <c:pt idx="979">
                  <c:v>10</c:v>
                </c:pt>
                <c:pt idx="980">
                  <c:v>13</c:v>
                </c:pt>
                <c:pt idx="981">
                  <c:v>9</c:v>
                </c:pt>
                <c:pt idx="982">
                  <c:v>13</c:v>
                </c:pt>
                <c:pt idx="983">
                  <c:v>12</c:v>
                </c:pt>
                <c:pt idx="984">
                  <c:v>12</c:v>
                </c:pt>
                <c:pt idx="985">
                  <c:v>11</c:v>
                </c:pt>
                <c:pt idx="986">
                  <c:v>13</c:v>
                </c:pt>
                <c:pt idx="987">
                  <c:v>11</c:v>
                </c:pt>
                <c:pt idx="988">
                  <c:v>13</c:v>
                </c:pt>
                <c:pt idx="989">
                  <c:v>12</c:v>
                </c:pt>
                <c:pt idx="990">
                  <c:v>9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11</c:v>
                </c:pt>
                <c:pt idx="995">
                  <c:v>11</c:v>
                </c:pt>
                <c:pt idx="996">
                  <c:v>14</c:v>
                </c:pt>
                <c:pt idx="997">
                  <c:v>13</c:v>
                </c:pt>
                <c:pt idx="998">
                  <c:v>12</c:v>
                </c:pt>
                <c:pt idx="999">
                  <c:v>11</c:v>
                </c:pt>
                <c:pt idx="1000">
                  <c:v>12</c:v>
                </c:pt>
                <c:pt idx="1001">
                  <c:v>13</c:v>
                </c:pt>
                <c:pt idx="1002">
                  <c:v>13</c:v>
                </c:pt>
                <c:pt idx="1003">
                  <c:v>14</c:v>
                </c:pt>
                <c:pt idx="1004">
                  <c:v>12</c:v>
                </c:pt>
                <c:pt idx="1005">
                  <c:v>12</c:v>
                </c:pt>
                <c:pt idx="1006">
                  <c:v>14</c:v>
                </c:pt>
                <c:pt idx="1007">
                  <c:v>14</c:v>
                </c:pt>
                <c:pt idx="1008">
                  <c:v>15</c:v>
                </c:pt>
                <c:pt idx="1009">
                  <c:v>15</c:v>
                </c:pt>
                <c:pt idx="1010">
                  <c:v>13</c:v>
                </c:pt>
                <c:pt idx="1011">
                  <c:v>12</c:v>
                </c:pt>
                <c:pt idx="1012">
                  <c:v>13</c:v>
                </c:pt>
                <c:pt idx="1013">
                  <c:v>14</c:v>
                </c:pt>
                <c:pt idx="1014">
                  <c:v>13</c:v>
                </c:pt>
                <c:pt idx="1015">
                  <c:v>13</c:v>
                </c:pt>
                <c:pt idx="1016">
                  <c:v>15</c:v>
                </c:pt>
                <c:pt idx="1017">
                  <c:v>15</c:v>
                </c:pt>
                <c:pt idx="1018">
                  <c:v>15</c:v>
                </c:pt>
                <c:pt idx="1019">
                  <c:v>15</c:v>
                </c:pt>
                <c:pt idx="1020">
                  <c:v>14</c:v>
                </c:pt>
                <c:pt idx="1021">
                  <c:v>16</c:v>
                </c:pt>
                <c:pt idx="1022">
                  <c:v>15</c:v>
                </c:pt>
                <c:pt idx="1023">
                  <c:v>16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1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</c:v>
                </c:pt>
                <c:pt idx="1091">
                  <c:v>1</c:v>
                </c:pt>
                <c:pt idx="1092">
                  <c:v>0</c:v>
                </c:pt>
                <c:pt idx="1093">
                  <c:v>1</c:v>
                </c:pt>
                <c:pt idx="1094">
                  <c:v>1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1</c:v>
                </c:pt>
                <c:pt idx="1105">
                  <c:v>0</c:v>
                </c:pt>
                <c:pt idx="1106">
                  <c:v>2</c:v>
                </c:pt>
                <c:pt idx="1107">
                  <c:v>0</c:v>
                </c:pt>
                <c:pt idx="1108">
                  <c:v>2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0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0</c:v>
                </c:pt>
                <c:pt idx="1119">
                  <c:v>1</c:v>
                </c:pt>
                <c:pt idx="1120">
                  <c:v>2</c:v>
                </c:pt>
                <c:pt idx="1121">
                  <c:v>2</c:v>
                </c:pt>
                <c:pt idx="1122">
                  <c:v>0</c:v>
                </c:pt>
                <c:pt idx="1123">
                  <c:v>1</c:v>
                </c:pt>
                <c:pt idx="1124">
                  <c:v>3</c:v>
                </c:pt>
                <c:pt idx="1125">
                  <c:v>0</c:v>
                </c:pt>
                <c:pt idx="1126">
                  <c:v>0</c:v>
                </c:pt>
                <c:pt idx="1127">
                  <c:v>3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1</c:v>
                </c:pt>
                <c:pt idx="1133">
                  <c:v>3</c:v>
                </c:pt>
                <c:pt idx="1134">
                  <c:v>1</c:v>
                </c:pt>
                <c:pt idx="1135">
                  <c:v>2</c:v>
                </c:pt>
                <c:pt idx="1136">
                  <c:v>2</c:v>
                </c:pt>
                <c:pt idx="1137">
                  <c:v>0</c:v>
                </c:pt>
                <c:pt idx="1138">
                  <c:v>4</c:v>
                </c:pt>
                <c:pt idx="1139">
                  <c:v>2</c:v>
                </c:pt>
                <c:pt idx="1140">
                  <c:v>1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3</c:v>
                </c:pt>
                <c:pt idx="1145">
                  <c:v>2</c:v>
                </c:pt>
                <c:pt idx="1146">
                  <c:v>3</c:v>
                </c:pt>
                <c:pt idx="1147">
                  <c:v>2</c:v>
                </c:pt>
                <c:pt idx="1148">
                  <c:v>3</c:v>
                </c:pt>
                <c:pt idx="1149">
                  <c:v>1</c:v>
                </c:pt>
                <c:pt idx="1150">
                  <c:v>2</c:v>
                </c:pt>
                <c:pt idx="1151">
                  <c:v>2</c:v>
                </c:pt>
                <c:pt idx="1152">
                  <c:v>1</c:v>
                </c:pt>
                <c:pt idx="1153">
                  <c:v>2</c:v>
                </c:pt>
                <c:pt idx="1154">
                  <c:v>3</c:v>
                </c:pt>
                <c:pt idx="1155">
                  <c:v>2</c:v>
                </c:pt>
                <c:pt idx="1156">
                  <c:v>3</c:v>
                </c:pt>
                <c:pt idx="1157">
                  <c:v>2</c:v>
                </c:pt>
                <c:pt idx="1158">
                  <c:v>1</c:v>
                </c:pt>
                <c:pt idx="1159">
                  <c:v>2</c:v>
                </c:pt>
                <c:pt idx="1160">
                  <c:v>4</c:v>
                </c:pt>
                <c:pt idx="1161">
                  <c:v>1</c:v>
                </c:pt>
                <c:pt idx="1162">
                  <c:v>3</c:v>
                </c:pt>
                <c:pt idx="1163">
                  <c:v>3</c:v>
                </c:pt>
                <c:pt idx="1164">
                  <c:v>1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3</c:v>
                </c:pt>
                <c:pt idx="1171">
                  <c:v>2</c:v>
                </c:pt>
                <c:pt idx="1172">
                  <c:v>3</c:v>
                </c:pt>
                <c:pt idx="1173">
                  <c:v>2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3</c:v>
                </c:pt>
                <c:pt idx="1178">
                  <c:v>3</c:v>
                </c:pt>
                <c:pt idx="1179">
                  <c:v>1</c:v>
                </c:pt>
                <c:pt idx="1180">
                  <c:v>2</c:v>
                </c:pt>
                <c:pt idx="1181">
                  <c:v>3</c:v>
                </c:pt>
                <c:pt idx="1182">
                  <c:v>2</c:v>
                </c:pt>
                <c:pt idx="1183">
                  <c:v>1</c:v>
                </c:pt>
                <c:pt idx="1184">
                  <c:v>2</c:v>
                </c:pt>
                <c:pt idx="1185">
                  <c:v>2</c:v>
                </c:pt>
                <c:pt idx="1186">
                  <c:v>0</c:v>
                </c:pt>
                <c:pt idx="1187">
                  <c:v>1</c:v>
                </c:pt>
                <c:pt idx="1188">
                  <c:v>4</c:v>
                </c:pt>
                <c:pt idx="1189">
                  <c:v>2</c:v>
                </c:pt>
                <c:pt idx="1190">
                  <c:v>3</c:v>
                </c:pt>
                <c:pt idx="1191">
                  <c:v>4</c:v>
                </c:pt>
                <c:pt idx="1192">
                  <c:v>3</c:v>
                </c:pt>
                <c:pt idx="1193">
                  <c:v>1</c:v>
                </c:pt>
                <c:pt idx="1194">
                  <c:v>1</c:v>
                </c:pt>
                <c:pt idx="1195">
                  <c:v>4</c:v>
                </c:pt>
                <c:pt idx="1196">
                  <c:v>2</c:v>
                </c:pt>
                <c:pt idx="1197">
                  <c:v>3</c:v>
                </c:pt>
                <c:pt idx="1198">
                  <c:v>2</c:v>
                </c:pt>
                <c:pt idx="1199">
                  <c:v>0</c:v>
                </c:pt>
                <c:pt idx="1200">
                  <c:v>1</c:v>
                </c:pt>
                <c:pt idx="1201">
                  <c:v>2</c:v>
                </c:pt>
                <c:pt idx="1202">
                  <c:v>3</c:v>
                </c:pt>
                <c:pt idx="1203">
                  <c:v>1</c:v>
                </c:pt>
                <c:pt idx="1204">
                  <c:v>4</c:v>
                </c:pt>
                <c:pt idx="1205">
                  <c:v>2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5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1</c:v>
                </c:pt>
                <c:pt idx="1215">
                  <c:v>4</c:v>
                </c:pt>
                <c:pt idx="1216">
                  <c:v>3</c:v>
                </c:pt>
                <c:pt idx="1217">
                  <c:v>1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3</c:v>
                </c:pt>
                <c:pt idx="1224">
                  <c:v>2</c:v>
                </c:pt>
                <c:pt idx="1225">
                  <c:v>3</c:v>
                </c:pt>
                <c:pt idx="1226">
                  <c:v>1</c:v>
                </c:pt>
                <c:pt idx="1227">
                  <c:v>2</c:v>
                </c:pt>
                <c:pt idx="1228">
                  <c:v>4</c:v>
                </c:pt>
                <c:pt idx="1229">
                  <c:v>3</c:v>
                </c:pt>
                <c:pt idx="1230">
                  <c:v>4</c:v>
                </c:pt>
                <c:pt idx="1231">
                  <c:v>2</c:v>
                </c:pt>
                <c:pt idx="1232">
                  <c:v>3</c:v>
                </c:pt>
                <c:pt idx="1233">
                  <c:v>2</c:v>
                </c:pt>
                <c:pt idx="1234">
                  <c:v>4</c:v>
                </c:pt>
                <c:pt idx="1235">
                  <c:v>4</c:v>
                </c:pt>
                <c:pt idx="1236">
                  <c:v>2</c:v>
                </c:pt>
                <c:pt idx="1237">
                  <c:v>3</c:v>
                </c:pt>
                <c:pt idx="1238">
                  <c:v>2</c:v>
                </c:pt>
                <c:pt idx="1239">
                  <c:v>1</c:v>
                </c:pt>
                <c:pt idx="1240">
                  <c:v>4</c:v>
                </c:pt>
                <c:pt idx="1241">
                  <c:v>3</c:v>
                </c:pt>
                <c:pt idx="1242">
                  <c:v>3</c:v>
                </c:pt>
                <c:pt idx="1243">
                  <c:v>1</c:v>
                </c:pt>
                <c:pt idx="1244">
                  <c:v>2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1</c:v>
                </c:pt>
                <c:pt idx="1249">
                  <c:v>3</c:v>
                </c:pt>
                <c:pt idx="1250">
                  <c:v>4</c:v>
                </c:pt>
                <c:pt idx="1251">
                  <c:v>3</c:v>
                </c:pt>
                <c:pt idx="1252">
                  <c:v>0</c:v>
                </c:pt>
                <c:pt idx="1253">
                  <c:v>3</c:v>
                </c:pt>
                <c:pt idx="1254">
                  <c:v>4</c:v>
                </c:pt>
                <c:pt idx="1255">
                  <c:v>2</c:v>
                </c:pt>
                <c:pt idx="1256">
                  <c:v>4</c:v>
                </c:pt>
                <c:pt idx="1257">
                  <c:v>4</c:v>
                </c:pt>
                <c:pt idx="1258">
                  <c:v>2</c:v>
                </c:pt>
                <c:pt idx="1259">
                  <c:v>3</c:v>
                </c:pt>
                <c:pt idx="1260">
                  <c:v>3</c:v>
                </c:pt>
                <c:pt idx="1261">
                  <c:v>2</c:v>
                </c:pt>
                <c:pt idx="1262">
                  <c:v>2</c:v>
                </c:pt>
                <c:pt idx="1263">
                  <c:v>4</c:v>
                </c:pt>
                <c:pt idx="1264">
                  <c:v>3</c:v>
                </c:pt>
                <c:pt idx="1265">
                  <c:v>3</c:v>
                </c:pt>
                <c:pt idx="1266">
                  <c:v>2</c:v>
                </c:pt>
                <c:pt idx="1267">
                  <c:v>3</c:v>
                </c:pt>
                <c:pt idx="1268">
                  <c:v>4</c:v>
                </c:pt>
                <c:pt idx="1269">
                  <c:v>4</c:v>
                </c:pt>
                <c:pt idx="1270">
                  <c:v>2</c:v>
                </c:pt>
                <c:pt idx="1271">
                  <c:v>3</c:v>
                </c:pt>
                <c:pt idx="1272">
                  <c:v>1</c:v>
                </c:pt>
                <c:pt idx="1273">
                  <c:v>2</c:v>
                </c:pt>
                <c:pt idx="1274">
                  <c:v>3</c:v>
                </c:pt>
                <c:pt idx="1275">
                  <c:v>2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3</c:v>
                </c:pt>
                <c:pt idx="1280">
                  <c:v>3</c:v>
                </c:pt>
                <c:pt idx="1281">
                  <c:v>2</c:v>
                </c:pt>
                <c:pt idx="1282">
                  <c:v>3</c:v>
                </c:pt>
                <c:pt idx="1283">
                  <c:v>3</c:v>
                </c:pt>
                <c:pt idx="1284">
                  <c:v>4</c:v>
                </c:pt>
                <c:pt idx="1285">
                  <c:v>3</c:v>
                </c:pt>
                <c:pt idx="1286">
                  <c:v>2</c:v>
                </c:pt>
                <c:pt idx="1287">
                  <c:v>2</c:v>
                </c:pt>
                <c:pt idx="1288">
                  <c:v>3</c:v>
                </c:pt>
                <c:pt idx="1289">
                  <c:v>3</c:v>
                </c:pt>
                <c:pt idx="1290">
                  <c:v>4</c:v>
                </c:pt>
                <c:pt idx="1291">
                  <c:v>2</c:v>
                </c:pt>
                <c:pt idx="1292">
                  <c:v>3</c:v>
                </c:pt>
                <c:pt idx="1293">
                  <c:v>2</c:v>
                </c:pt>
                <c:pt idx="1294">
                  <c:v>5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2</c:v>
                </c:pt>
                <c:pt idx="1299">
                  <c:v>5</c:v>
                </c:pt>
                <c:pt idx="1300">
                  <c:v>1</c:v>
                </c:pt>
                <c:pt idx="1301">
                  <c:v>4</c:v>
                </c:pt>
                <c:pt idx="1302">
                  <c:v>4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5</c:v>
                </c:pt>
                <c:pt idx="1307">
                  <c:v>5</c:v>
                </c:pt>
                <c:pt idx="1308">
                  <c:v>4</c:v>
                </c:pt>
                <c:pt idx="1309">
                  <c:v>4</c:v>
                </c:pt>
                <c:pt idx="1310">
                  <c:v>5</c:v>
                </c:pt>
                <c:pt idx="1311">
                  <c:v>4</c:v>
                </c:pt>
                <c:pt idx="1312">
                  <c:v>3</c:v>
                </c:pt>
                <c:pt idx="1313">
                  <c:v>6</c:v>
                </c:pt>
                <c:pt idx="1314">
                  <c:v>6</c:v>
                </c:pt>
                <c:pt idx="1315">
                  <c:v>4</c:v>
                </c:pt>
                <c:pt idx="1316">
                  <c:v>2</c:v>
                </c:pt>
                <c:pt idx="1317">
                  <c:v>4</c:v>
                </c:pt>
                <c:pt idx="1318">
                  <c:v>4</c:v>
                </c:pt>
                <c:pt idx="1319">
                  <c:v>5</c:v>
                </c:pt>
                <c:pt idx="1320">
                  <c:v>4</c:v>
                </c:pt>
                <c:pt idx="1321">
                  <c:v>2</c:v>
                </c:pt>
                <c:pt idx="1322">
                  <c:v>1</c:v>
                </c:pt>
                <c:pt idx="1323">
                  <c:v>3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6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4</c:v>
                </c:pt>
                <c:pt idx="1332">
                  <c:v>4</c:v>
                </c:pt>
                <c:pt idx="1333">
                  <c:v>5</c:v>
                </c:pt>
                <c:pt idx="1334">
                  <c:v>4</c:v>
                </c:pt>
                <c:pt idx="1335">
                  <c:v>3</c:v>
                </c:pt>
                <c:pt idx="1336">
                  <c:v>5</c:v>
                </c:pt>
                <c:pt idx="1337">
                  <c:v>4</c:v>
                </c:pt>
                <c:pt idx="1338">
                  <c:v>5</c:v>
                </c:pt>
                <c:pt idx="1339">
                  <c:v>4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4</c:v>
                </c:pt>
                <c:pt idx="1344">
                  <c:v>6</c:v>
                </c:pt>
                <c:pt idx="1345">
                  <c:v>6</c:v>
                </c:pt>
                <c:pt idx="1346">
                  <c:v>2</c:v>
                </c:pt>
                <c:pt idx="1347">
                  <c:v>7</c:v>
                </c:pt>
                <c:pt idx="1348">
                  <c:v>3</c:v>
                </c:pt>
                <c:pt idx="1349">
                  <c:v>6</c:v>
                </c:pt>
                <c:pt idx="1350">
                  <c:v>6</c:v>
                </c:pt>
                <c:pt idx="1351">
                  <c:v>4</c:v>
                </c:pt>
                <c:pt idx="1352">
                  <c:v>5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8</c:v>
                </c:pt>
                <c:pt idx="1357">
                  <c:v>5</c:v>
                </c:pt>
                <c:pt idx="1358">
                  <c:v>6</c:v>
                </c:pt>
                <c:pt idx="1359">
                  <c:v>4</c:v>
                </c:pt>
                <c:pt idx="1360">
                  <c:v>6</c:v>
                </c:pt>
                <c:pt idx="1361">
                  <c:v>4</c:v>
                </c:pt>
                <c:pt idx="1362">
                  <c:v>7</c:v>
                </c:pt>
                <c:pt idx="1363">
                  <c:v>5</c:v>
                </c:pt>
                <c:pt idx="1364">
                  <c:v>7</c:v>
                </c:pt>
                <c:pt idx="1365">
                  <c:v>7</c:v>
                </c:pt>
                <c:pt idx="1366">
                  <c:v>6</c:v>
                </c:pt>
                <c:pt idx="1367">
                  <c:v>4</c:v>
                </c:pt>
                <c:pt idx="1368">
                  <c:v>7</c:v>
                </c:pt>
                <c:pt idx="1369">
                  <c:v>5</c:v>
                </c:pt>
                <c:pt idx="1370">
                  <c:v>4</c:v>
                </c:pt>
                <c:pt idx="1371">
                  <c:v>6</c:v>
                </c:pt>
                <c:pt idx="1372">
                  <c:v>6</c:v>
                </c:pt>
                <c:pt idx="1373">
                  <c:v>4</c:v>
                </c:pt>
                <c:pt idx="1374">
                  <c:v>6</c:v>
                </c:pt>
                <c:pt idx="1375">
                  <c:v>4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4</c:v>
                </c:pt>
                <c:pt idx="1380">
                  <c:v>5</c:v>
                </c:pt>
                <c:pt idx="1381">
                  <c:v>5</c:v>
                </c:pt>
                <c:pt idx="1382">
                  <c:v>4</c:v>
                </c:pt>
                <c:pt idx="1383">
                  <c:v>4</c:v>
                </c:pt>
                <c:pt idx="1384">
                  <c:v>5</c:v>
                </c:pt>
                <c:pt idx="1385">
                  <c:v>4</c:v>
                </c:pt>
                <c:pt idx="1386">
                  <c:v>7</c:v>
                </c:pt>
                <c:pt idx="1387">
                  <c:v>3</c:v>
                </c:pt>
                <c:pt idx="1388">
                  <c:v>5</c:v>
                </c:pt>
                <c:pt idx="1389">
                  <c:v>6</c:v>
                </c:pt>
                <c:pt idx="1390">
                  <c:v>4</c:v>
                </c:pt>
                <c:pt idx="1391">
                  <c:v>8</c:v>
                </c:pt>
                <c:pt idx="1392">
                  <c:v>7</c:v>
                </c:pt>
                <c:pt idx="1393">
                  <c:v>6</c:v>
                </c:pt>
                <c:pt idx="1394">
                  <c:v>5</c:v>
                </c:pt>
                <c:pt idx="1395">
                  <c:v>7</c:v>
                </c:pt>
                <c:pt idx="1396">
                  <c:v>9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4</c:v>
                </c:pt>
                <c:pt idx="1401">
                  <c:v>6</c:v>
                </c:pt>
                <c:pt idx="1402">
                  <c:v>7</c:v>
                </c:pt>
                <c:pt idx="1403">
                  <c:v>5</c:v>
                </c:pt>
                <c:pt idx="1404">
                  <c:v>6</c:v>
                </c:pt>
                <c:pt idx="1405">
                  <c:v>6</c:v>
                </c:pt>
                <c:pt idx="1406">
                  <c:v>6</c:v>
                </c:pt>
                <c:pt idx="1407">
                  <c:v>6</c:v>
                </c:pt>
                <c:pt idx="1408">
                  <c:v>9</c:v>
                </c:pt>
                <c:pt idx="1409">
                  <c:v>6</c:v>
                </c:pt>
                <c:pt idx="1410">
                  <c:v>7</c:v>
                </c:pt>
                <c:pt idx="1411">
                  <c:v>7</c:v>
                </c:pt>
                <c:pt idx="1412">
                  <c:v>6</c:v>
                </c:pt>
                <c:pt idx="1413">
                  <c:v>7</c:v>
                </c:pt>
                <c:pt idx="1414">
                  <c:v>8</c:v>
                </c:pt>
                <c:pt idx="1415">
                  <c:v>5</c:v>
                </c:pt>
                <c:pt idx="1416">
                  <c:v>9</c:v>
                </c:pt>
                <c:pt idx="1417">
                  <c:v>10</c:v>
                </c:pt>
                <c:pt idx="1418">
                  <c:v>7</c:v>
                </c:pt>
                <c:pt idx="1419">
                  <c:v>6</c:v>
                </c:pt>
                <c:pt idx="1420">
                  <c:v>12</c:v>
                </c:pt>
                <c:pt idx="1421">
                  <c:v>8</c:v>
                </c:pt>
                <c:pt idx="1422">
                  <c:v>9</c:v>
                </c:pt>
                <c:pt idx="1423">
                  <c:v>9</c:v>
                </c:pt>
                <c:pt idx="1424">
                  <c:v>8</c:v>
                </c:pt>
                <c:pt idx="1425">
                  <c:v>8</c:v>
                </c:pt>
                <c:pt idx="1426">
                  <c:v>8</c:v>
                </c:pt>
                <c:pt idx="1427">
                  <c:v>9</c:v>
                </c:pt>
                <c:pt idx="1428">
                  <c:v>12</c:v>
                </c:pt>
                <c:pt idx="1429">
                  <c:v>10</c:v>
                </c:pt>
                <c:pt idx="1430">
                  <c:v>7</c:v>
                </c:pt>
                <c:pt idx="1431">
                  <c:v>9</c:v>
                </c:pt>
                <c:pt idx="1432">
                  <c:v>9</c:v>
                </c:pt>
                <c:pt idx="1433">
                  <c:v>12</c:v>
                </c:pt>
                <c:pt idx="1434">
                  <c:v>9</c:v>
                </c:pt>
                <c:pt idx="1435">
                  <c:v>7</c:v>
                </c:pt>
                <c:pt idx="1436">
                  <c:v>10</c:v>
                </c:pt>
                <c:pt idx="1437">
                  <c:v>5</c:v>
                </c:pt>
                <c:pt idx="1438">
                  <c:v>8</c:v>
                </c:pt>
                <c:pt idx="1439">
                  <c:v>10</c:v>
                </c:pt>
                <c:pt idx="1440">
                  <c:v>11</c:v>
                </c:pt>
                <c:pt idx="1441">
                  <c:v>7</c:v>
                </c:pt>
                <c:pt idx="1442">
                  <c:v>9</c:v>
                </c:pt>
                <c:pt idx="1443">
                  <c:v>7</c:v>
                </c:pt>
                <c:pt idx="1444">
                  <c:v>12</c:v>
                </c:pt>
                <c:pt idx="1445">
                  <c:v>9</c:v>
                </c:pt>
                <c:pt idx="1446">
                  <c:v>7</c:v>
                </c:pt>
                <c:pt idx="1447">
                  <c:v>8</c:v>
                </c:pt>
                <c:pt idx="1448">
                  <c:v>9</c:v>
                </c:pt>
                <c:pt idx="1449">
                  <c:v>7</c:v>
                </c:pt>
                <c:pt idx="1450">
                  <c:v>8</c:v>
                </c:pt>
                <c:pt idx="1451">
                  <c:v>9</c:v>
                </c:pt>
                <c:pt idx="1452">
                  <c:v>8</c:v>
                </c:pt>
                <c:pt idx="1453">
                  <c:v>7</c:v>
                </c:pt>
                <c:pt idx="1454">
                  <c:v>9</c:v>
                </c:pt>
                <c:pt idx="1455">
                  <c:v>9</c:v>
                </c:pt>
                <c:pt idx="1456">
                  <c:v>12</c:v>
                </c:pt>
                <c:pt idx="1457">
                  <c:v>9</c:v>
                </c:pt>
                <c:pt idx="1458">
                  <c:v>7</c:v>
                </c:pt>
                <c:pt idx="1459">
                  <c:v>8</c:v>
                </c:pt>
                <c:pt idx="1460">
                  <c:v>6</c:v>
                </c:pt>
                <c:pt idx="1461">
                  <c:v>9</c:v>
                </c:pt>
                <c:pt idx="1462">
                  <c:v>6</c:v>
                </c:pt>
                <c:pt idx="1463">
                  <c:v>8</c:v>
                </c:pt>
                <c:pt idx="1464">
                  <c:v>8</c:v>
                </c:pt>
                <c:pt idx="1465">
                  <c:v>9</c:v>
                </c:pt>
                <c:pt idx="1466">
                  <c:v>8</c:v>
                </c:pt>
                <c:pt idx="1467">
                  <c:v>9</c:v>
                </c:pt>
                <c:pt idx="1468">
                  <c:v>8</c:v>
                </c:pt>
                <c:pt idx="1469">
                  <c:v>11</c:v>
                </c:pt>
                <c:pt idx="1470">
                  <c:v>10</c:v>
                </c:pt>
                <c:pt idx="1471">
                  <c:v>9</c:v>
                </c:pt>
                <c:pt idx="1472">
                  <c:v>9</c:v>
                </c:pt>
                <c:pt idx="1473">
                  <c:v>9</c:v>
                </c:pt>
                <c:pt idx="1474">
                  <c:v>12</c:v>
                </c:pt>
                <c:pt idx="1475">
                  <c:v>10</c:v>
                </c:pt>
                <c:pt idx="1476">
                  <c:v>8</c:v>
                </c:pt>
                <c:pt idx="1477">
                  <c:v>7</c:v>
                </c:pt>
                <c:pt idx="1478">
                  <c:v>13</c:v>
                </c:pt>
                <c:pt idx="1479">
                  <c:v>7</c:v>
                </c:pt>
                <c:pt idx="1480">
                  <c:v>8</c:v>
                </c:pt>
                <c:pt idx="1481">
                  <c:v>10</c:v>
                </c:pt>
                <c:pt idx="1482">
                  <c:v>8</c:v>
                </c:pt>
                <c:pt idx="1483">
                  <c:v>10</c:v>
                </c:pt>
                <c:pt idx="1484">
                  <c:v>8</c:v>
                </c:pt>
                <c:pt idx="1485">
                  <c:v>8</c:v>
                </c:pt>
                <c:pt idx="1486">
                  <c:v>7</c:v>
                </c:pt>
                <c:pt idx="1487">
                  <c:v>9</c:v>
                </c:pt>
                <c:pt idx="1488">
                  <c:v>9</c:v>
                </c:pt>
                <c:pt idx="1489">
                  <c:v>9</c:v>
                </c:pt>
                <c:pt idx="1490">
                  <c:v>10</c:v>
                </c:pt>
                <c:pt idx="1491">
                  <c:v>13</c:v>
                </c:pt>
                <c:pt idx="1492">
                  <c:v>9</c:v>
                </c:pt>
                <c:pt idx="1493">
                  <c:v>14</c:v>
                </c:pt>
                <c:pt idx="1494">
                  <c:v>12</c:v>
                </c:pt>
                <c:pt idx="1495">
                  <c:v>14</c:v>
                </c:pt>
                <c:pt idx="1496">
                  <c:v>11</c:v>
                </c:pt>
                <c:pt idx="1497">
                  <c:v>13</c:v>
                </c:pt>
                <c:pt idx="1498">
                  <c:v>9</c:v>
                </c:pt>
                <c:pt idx="1499">
                  <c:v>10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11</c:v>
                </c:pt>
                <c:pt idx="1504">
                  <c:v>12</c:v>
                </c:pt>
                <c:pt idx="1505">
                  <c:v>14</c:v>
                </c:pt>
                <c:pt idx="1506">
                  <c:v>13</c:v>
                </c:pt>
                <c:pt idx="1507">
                  <c:v>10</c:v>
                </c:pt>
                <c:pt idx="1508">
                  <c:v>12</c:v>
                </c:pt>
                <c:pt idx="1509">
                  <c:v>11</c:v>
                </c:pt>
                <c:pt idx="1510">
                  <c:v>11</c:v>
                </c:pt>
                <c:pt idx="1511">
                  <c:v>13</c:v>
                </c:pt>
                <c:pt idx="1512">
                  <c:v>12</c:v>
                </c:pt>
                <c:pt idx="1513">
                  <c:v>13</c:v>
                </c:pt>
                <c:pt idx="1514">
                  <c:v>11</c:v>
                </c:pt>
                <c:pt idx="1515">
                  <c:v>13</c:v>
                </c:pt>
                <c:pt idx="1516">
                  <c:v>12</c:v>
                </c:pt>
                <c:pt idx="1517">
                  <c:v>12</c:v>
                </c:pt>
                <c:pt idx="1518">
                  <c:v>13</c:v>
                </c:pt>
                <c:pt idx="1519">
                  <c:v>12</c:v>
                </c:pt>
                <c:pt idx="1520">
                  <c:v>12</c:v>
                </c:pt>
                <c:pt idx="1521">
                  <c:v>14</c:v>
                </c:pt>
                <c:pt idx="1522">
                  <c:v>12</c:v>
                </c:pt>
                <c:pt idx="1523">
                  <c:v>12</c:v>
                </c:pt>
                <c:pt idx="1524">
                  <c:v>13</c:v>
                </c:pt>
                <c:pt idx="1525">
                  <c:v>14</c:v>
                </c:pt>
                <c:pt idx="1526">
                  <c:v>15</c:v>
                </c:pt>
                <c:pt idx="1527">
                  <c:v>14</c:v>
                </c:pt>
                <c:pt idx="1528">
                  <c:v>14</c:v>
                </c:pt>
                <c:pt idx="1529">
                  <c:v>14</c:v>
                </c:pt>
                <c:pt idx="1530">
                  <c:v>14</c:v>
                </c:pt>
                <c:pt idx="1531">
                  <c:v>15</c:v>
                </c:pt>
                <c:pt idx="1532">
                  <c:v>15</c:v>
                </c:pt>
                <c:pt idx="1533">
                  <c:v>14</c:v>
                </c:pt>
                <c:pt idx="1534">
                  <c:v>16</c:v>
                </c:pt>
                <c:pt idx="1535">
                  <c:v>15</c:v>
                </c:pt>
                <c:pt idx="153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4624"/>
        <c:axId val="196205016"/>
      </c:lineChart>
      <c:catAx>
        <c:axId val="1962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016"/>
        <c:crosses val="autoZero"/>
        <c:auto val="0"/>
        <c:lblAlgn val="ctr"/>
        <c:lblOffset val="0"/>
        <c:tickLblSkip val="64"/>
        <c:noMultiLvlLbl val="0"/>
      </c:catAx>
      <c:valAx>
        <c:axId val="196205016"/>
        <c:scaling>
          <c:orientation val="minMax"/>
          <c:max val="2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462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9232992865254"/>
          <c:y val="3.8897520497646172E-2"/>
          <c:w val="0.69464706171092261"/>
          <c:h val="0.72696140745125615"/>
        </c:manualLayout>
      </c:layout>
      <c:lineChart>
        <c:grouping val="standard"/>
        <c:varyColors val="0"/>
        <c:ser>
          <c:idx val="4"/>
          <c:order val="4"/>
          <c:tx>
            <c:strRef>
              <c:f>col_new!$F$2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col_new!$F$3:$F$130</c:f>
              <c:numCache>
                <c:formatCode>General</c:formatCode>
                <c:ptCount val="128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17</c:v>
                </c:pt>
                <c:pt idx="4">
                  <c:v>14</c:v>
                </c:pt>
                <c:pt idx="5">
                  <c:v>12</c:v>
                </c:pt>
                <c:pt idx="6">
                  <c:v>13</c:v>
                </c:pt>
                <c:pt idx="7">
                  <c:v>12</c:v>
                </c:pt>
                <c:pt idx="8">
                  <c:v>13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14</c:v>
                </c:pt>
                <c:pt idx="14">
                  <c:v>11</c:v>
                </c:pt>
                <c:pt idx="15">
                  <c:v>15</c:v>
                </c:pt>
                <c:pt idx="16">
                  <c:v>17</c:v>
                </c:pt>
                <c:pt idx="17">
                  <c:v>11</c:v>
                </c:pt>
                <c:pt idx="18">
                  <c:v>9</c:v>
                </c:pt>
                <c:pt idx="19">
                  <c:v>8</c:v>
                </c:pt>
                <c:pt idx="20">
                  <c:v>13</c:v>
                </c:pt>
                <c:pt idx="21">
                  <c:v>16</c:v>
                </c:pt>
                <c:pt idx="22">
                  <c:v>6</c:v>
                </c:pt>
                <c:pt idx="23">
                  <c:v>5</c:v>
                </c:pt>
                <c:pt idx="24">
                  <c:v>9</c:v>
                </c:pt>
                <c:pt idx="25">
                  <c:v>2</c:v>
                </c:pt>
                <c:pt idx="26">
                  <c:v>5</c:v>
                </c:pt>
                <c:pt idx="27">
                  <c:v>8</c:v>
                </c:pt>
                <c:pt idx="28">
                  <c:v>9</c:v>
                </c:pt>
                <c:pt idx="29">
                  <c:v>8</c:v>
                </c:pt>
                <c:pt idx="30">
                  <c:v>12</c:v>
                </c:pt>
                <c:pt idx="31">
                  <c:v>4</c:v>
                </c:pt>
                <c:pt idx="32">
                  <c:v>12</c:v>
                </c:pt>
                <c:pt idx="33">
                  <c:v>15</c:v>
                </c:pt>
                <c:pt idx="34">
                  <c:v>8</c:v>
                </c:pt>
                <c:pt idx="35">
                  <c:v>11</c:v>
                </c:pt>
                <c:pt idx="36">
                  <c:v>13</c:v>
                </c:pt>
                <c:pt idx="37">
                  <c:v>8</c:v>
                </c:pt>
                <c:pt idx="38">
                  <c:v>12</c:v>
                </c:pt>
                <c:pt idx="39">
                  <c:v>8</c:v>
                </c:pt>
                <c:pt idx="40">
                  <c:v>15</c:v>
                </c:pt>
                <c:pt idx="41">
                  <c:v>12</c:v>
                </c:pt>
                <c:pt idx="42">
                  <c:v>15</c:v>
                </c:pt>
                <c:pt idx="43">
                  <c:v>15</c:v>
                </c:pt>
                <c:pt idx="44">
                  <c:v>12</c:v>
                </c:pt>
                <c:pt idx="45">
                  <c:v>11</c:v>
                </c:pt>
                <c:pt idx="46">
                  <c:v>13</c:v>
                </c:pt>
                <c:pt idx="47">
                  <c:v>14</c:v>
                </c:pt>
                <c:pt idx="48">
                  <c:v>9</c:v>
                </c:pt>
                <c:pt idx="49">
                  <c:v>9</c:v>
                </c:pt>
                <c:pt idx="50">
                  <c:v>12</c:v>
                </c:pt>
                <c:pt idx="51">
                  <c:v>12</c:v>
                </c:pt>
                <c:pt idx="52">
                  <c:v>14</c:v>
                </c:pt>
                <c:pt idx="53">
                  <c:v>12</c:v>
                </c:pt>
                <c:pt idx="54">
                  <c:v>14</c:v>
                </c:pt>
                <c:pt idx="55">
                  <c:v>17</c:v>
                </c:pt>
                <c:pt idx="56">
                  <c:v>15</c:v>
                </c:pt>
                <c:pt idx="57">
                  <c:v>10</c:v>
                </c:pt>
                <c:pt idx="58">
                  <c:v>11</c:v>
                </c:pt>
                <c:pt idx="59">
                  <c:v>15</c:v>
                </c:pt>
                <c:pt idx="60">
                  <c:v>20</c:v>
                </c:pt>
                <c:pt idx="61">
                  <c:v>4</c:v>
                </c:pt>
                <c:pt idx="62">
                  <c:v>12</c:v>
                </c:pt>
                <c:pt idx="63">
                  <c:v>6</c:v>
                </c:pt>
                <c:pt idx="64">
                  <c:v>15</c:v>
                </c:pt>
                <c:pt idx="65">
                  <c:v>12</c:v>
                </c:pt>
                <c:pt idx="66">
                  <c:v>16</c:v>
                </c:pt>
                <c:pt idx="67">
                  <c:v>10</c:v>
                </c:pt>
                <c:pt idx="68">
                  <c:v>16</c:v>
                </c:pt>
                <c:pt idx="69">
                  <c:v>12</c:v>
                </c:pt>
                <c:pt idx="70">
                  <c:v>14</c:v>
                </c:pt>
                <c:pt idx="71">
                  <c:v>13</c:v>
                </c:pt>
                <c:pt idx="72">
                  <c:v>18</c:v>
                </c:pt>
                <c:pt idx="73">
                  <c:v>12</c:v>
                </c:pt>
                <c:pt idx="74">
                  <c:v>14</c:v>
                </c:pt>
                <c:pt idx="75">
                  <c:v>12</c:v>
                </c:pt>
                <c:pt idx="76">
                  <c:v>13</c:v>
                </c:pt>
                <c:pt idx="77">
                  <c:v>5</c:v>
                </c:pt>
                <c:pt idx="78">
                  <c:v>14</c:v>
                </c:pt>
                <c:pt idx="79">
                  <c:v>10</c:v>
                </c:pt>
                <c:pt idx="80">
                  <c:v>9</c:v>
                </c:pt>
                <c:pt idx="81">
                  <c:v>6</c:v>
                </c:pt>
                <c:pt idx="82">
                  <c:v>10</c:v>
                </c:pt>
                <c:pt idx="83">
                  <c:v>10</c:v>
                </c:pt>
                <c:pt idx="84">
                  <c:v>5</c:v>
                </c:pt>
                <c:pt idx="85">
                  <c:v>5</c:v>
                </c:pt>
                <c:pt idx="86">
                  <c:v>4</c:v>
                </c:pt>
                <c:pt idx="87">
                  <c:v>12</c:v>
                </c:pt>
                <c:pt idx="88">
                  <c:v>7</c:v>
                </c:pt>
                <c:pt idx="89">
                  <c:v>9</c:v>
                </c:pt>
                <c:pt idx="90">
                  <c:v>11</c:v>
                </c:pt>
                <c:pt idx="91">
                  <c:v>10</c:v>
                </c:pt>
                <c:pt idx="92">
                  <c:v>9</c:v>
                </c:pt>
                <c:pt idx="93">
                  <c:v>12</c:v>
                </c:pt>
                <c:pt idx="94">
                  <c:v>13</c:v>
                </c:pt>
                <c:pt idx="95">
                  <c:v>5</c:v>
                </c:pt>
                <c:pt idx="96">
                  <c:v>12</c:v>
                </c:pt>
                <c:pt idx="97">
                  <c:v>26</c:v>
                </c:pt>
                <c:pt idx="98">
                  <c:v>35</c:v>
                </c:pt>
                <c:pt idx="99">
                  <c:v>39</c:v>
                </c:pt>
                <c:pt idx="100">
                  <c:v>37</c:v>
                </c:pt>
                <c:pt idx="101">
                  <c:v>39</c:v>
                </c:pt>
                <c:pt idx="102">
                  <c:v>38</c:v>
                </c:pt>
                <c:pt idx="103">
                  <c:v>41</c:v>
                </c:pt>
                <c:pt idx="104">
                  <c:v>38</c:v>
                </c:pt>
                <c:pt idx="105">
                  <c:v>36</c:v>
                </c:pt>
                <c:pt idx="106">
                  <c:v>40</c:v>
                </c:pt>
                <c:pt idx="107">
                  <c:v>38</c:v>
                </c:pt>
                <c:pt idx="108">
                  <c:v>38</c:v>
                </c:pt>
                <c:pt idx="109">
                  <c:v>39</c:v>
                </c:pt>
                <c:pt idx="110">
                  <c:v>37</c:v>
                </c:pt>
                <c:pt idx="111">
                  <c:v>37</c:v>
                </c:pt>
                <c:pt idx="112">
                  <c:v>36</c:v>
                </c:pt>
                <c:pt idx="113">
                  <c:v>38</c:v>
                </c:pt>
                <c:pt idx="114">
                  <c:v>41</c:v>
                </c:pt>
                <c:pt idx="115">
                  <c:v>35</c:v>
                </c:pt>
                <c:pt idx="116">
                  <c:v>40</c:v>
                </c:pt>
                <c:pt idx="117">
                  <c:v>32</c:v>
                </c:pt>
                <c:pt idx="118">
                  <c:v>36</c:v>
                </c:pt>
                <c:pt idx="119">
                  <c:v>38</c:v>
                </c:pt>
                <c:pt idx="120">
                  <c:v>44</c:v>
                </c:pt>
                <c:pt idx="121">
                  <c:v>38</c:v>
                </c:pt>
                <c:pt idx="122">
                  <c:v>33</c:v>
                </c:pt>
                <c:pt idx="123">
                  <c:v>35</c:v>
                </c:pt>
                <c:pt idx="124">
                  <c:v>44</c:v>
                </c:pt>
                <c:pt idx="125">
                  <c:v>39</c:v>
                </c:pt>
                <c:pt idx="126">
                  <c:v>42</c:v>
                </c:pt>
                <c:pt idx="127">
                  <c:v>40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col_new!$H$2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col_new!$H$3:$H$130</c:f>
              <c:numCache>
                <c:formatCode>General</c:formatCode>
                <c:ptCount val="128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17</c:v>
                </c:pt>
                <c:pt idx="4">
                  <c:v>15</c:v>
                </c:pt>
                <c:pt idx="5">
                  <c:v>7</c:v>
                </c:pt>
                <c:pt idx="6">
                  <c:v>9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13</c:v>
                </c:pt>
                <c:pt idx="11">
                  <c:v>12</c:v>
                </c:pt>
                <c:pt idx="12">
                  <c:v>13</c:v>
                </c:pt>
                <c:pt idx="13">
                  <c:v>11</c:v>
                </c:pt>
                <c:pt idx="14">
                  <c:v>10</c:v>
                </c:pt>
                <c:pt idx="15">
                  <c:v>14</c:v>
                </c:pt>
                <c:pt idx="16">
                  <c:v>10</c:v>
                </c:pt>
                <c:pt idx="17">
                  <c:v>11</c:v>
                </c:pt>
                <c:pt idx="18">
                  <c:v>5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9</c:v>
                </c:pt>
                <c:pt idx="23">
                  <c:v>8</c:v>
                </c:pt>
                <c:pt idx="24">
                  <c:v>9</c:v>
                </c:pt>
                <c:pt idx="25">
                  <c:v>4</c:v>
                </c:pt>
                <c:pt idx="26">
                  <c:v>11</c:v>
                </c:pt>
                <c:pt idx="27">
                  <c:v>7</c:v>
                </c:pt>
                <c:pt idx="28">
                  <c:v>7</c:v>
                </c:pt>
                <c:pt idx="29">
                  <c:v>5</c:v>
                </c:pt>
                <c:pt idx="30">
                  <c:v>9</c:v>
                </c:pt>
                <c:pt idx="31">
                  <c:v>14</c:v>
                </c:pt>
                <c:pt idx="32">
                  <c:v>13</c:v>
                </c:pt>
                <c:pt idx="33">
                  <c:v>9</c:v>
                </c:pt>
                <c:pt idx="34">
                  <c:v>13</c:v>
                </c:pt>
                <c:pt idx="35">
                  <c:v>9</c:v>
                </c:pt>
                <c:pt idx="36">
                  <c:v>6</c:v>
                </c:pt>
                <c:pt idx="37">
                  <c:v>7</c:v>
                </c:pt>
                <c:pt idx="38">
                  <c:v>12</c:v>
                </c:pt>
                <c:pt idx="39">
                  <c:v>13</c:v>
                </c:pt>
                <c:pt idx="40">
                  <c:v>12</c:v>
                </c:pt>
                <c:pt idx="41">
                  <c:v>13</c:v>
                </c:pt>
                <c:pt idx="42">
                  <c:v>6</c:v>
                </c:pt>
                <c:pt idx="43">
                  <c:v>16</c:v>
                </c:pt>
                <c:pt idx="44">
                  <c:v>13</c:v>
                </c:pt>
                <c:pt idx="45">
                  <c:v>10</c:v>
                </c:pt>
                <c:pt idx="46">
                  <c:v>12</c:v>
                </c:pt>
                <c:pt idx="47">
                  <c:v>17</c:v>
                </c:pt>
                <c:pt idx="48">
                  <c:v>12</c:v>
                </c:pt>
                <c:pt idx="49">
                  <c:v>9</c:v>
                </c:pt>
                <c:pt idx="50">
                  <c:v>8</c:v>
                </c:pt>
                <c:pt idx="51">
                  <c:v>5</c:v>
                </c:pt>
                <c:pt idx="52">
                  <c:v>14</c:v>
                </c:pt>
                <c:pt idx="53">
                  <c:v>11</c:v>
                </c:pt>
                <c:pt idx="54">
                  <c:v>13</c:v>
                </c:pt>
                <c:pt idx="55">
                  <c:v>9</c:v>
                </c:pt>
                <c:pt idx="56">
                  <c:v>9</c:v>
                </c:pt>
                <c:pt idx="57">
                  <c:v>11</c:v>
                </c:pt>
                <c:pt idx="58">
                  <c:v>12</c:v>
                </c:pt>
                <c:pt idx="59">
                  <c:v>15</c:v>
                </c:pt>
                <c:pt idx="60">
                  <c:v>16</c:v>
                </c:pt>
                <c:pt idx="61">
                  <c:v>9</c:v>
                </c:pt>
                <c:pt idx="62">
                  <c:v>12</c:v>
                </c:pt>
                <c:pt idx="63">
                  <c:v>7</c:v>
                </c:pt>
                <c:pt idx="64">
                  <c:v>12</c:v>
                </c:pt>
                <c:pt idx="65">
                  <c:v>11</c:v>
                </c:pt>
                <c:pt idx="66">
                  <c:v>16</c:v>
                </c:pt>
                <c:pt idx="67">
                  <c:v>17</c:v>
                </c:pt>
                <c:pt idx="68">
                  <c:v>11</c:v>
                </c:pt>
                <c:pt idx="69">
                  <c:v>7</c:v>
                </c:pt>
                <c:pt idx="70">
                  <c:v>17</c:v>
                </c:pt>
                <c:pt idx="71">
                  <c:v>15</c:v>
                </c:pt>
                <c:pt idx="72">
                  <c:v>7</c:v>
                </c:pt>
                <c:pt idx="73">
                  <c:v>6</c:v>
                </c:pt>
                <c:pt idx="74">
                  <c:v>14</c:v>
                </c:pt>
                <c:pt idx="75">
                  <c:v>15</c:v>
                </c:pt>
                <c:pt idx="76">
                  <c:v>6</c:v>
                </c:pt>
                <c:pt idx="77">
                  <c:v>5</c:v>
                </c:pt>
                <c:pt idx="78">
                  <c:v>10</c:v>
                </c:pt>
                <c:pt idx="79">
                  <c:v>8</c:v>
                </c:pt>
                <c:pt idx="80">
                  <c:v>9</c:v>
                </c:pt>
                <c:pt idx="81">
                  <c:v>7</c:v>
                </c:pt>
                <c:pt idx="82">
                  <c:v>8</c:v>
                </c:pt>
                <c:pt idx="83">
                  <c:v>13</c:v>
                </c:pt>
                <c:pt idx="84">
                  <c:v>6</c:v>
                </c:pt>
                <c:pt idx="85">
                  <c:v>4</c:v>
                </c:pt>
                <c:pt idx="86">
                  <c:v>7</c:v>
                </c:pt>
                <c:pt idx="87">
                  <c:v>12</c:v>
                </c:pt>
                <c:pt idx="88">
                  <c:v>6</c:v>
                </c:pt>
                <c:pt idx="89">
                  <c:v>8</c:v>
                </c:pt>
                <c:pt idx="90">
                  <c:v>12</c:v>
                </c:pt>
                <c:pt idx="91">
                  <c:v>5</c:v>
                </c:pt>
                <c:pt idx="92">
                  <c:v>14</c:v>
                </c:pt>
                <c:pt idx="93">
                  <c:v>13</c:v>
                </c:pt>
                <c:pt idx="94">
                  <c:v>7</c:v>
                </c:pt>
                <c:pt idx="95">
                  <c:v>4</c:v>
                </c:pt>
                <c:pt idx="96">
                  <c:v>11</c:v>
                </c:pt>
                <c:pt idx="97">
                  <c:v>25</c:v>
                </c:pt>
                <c:pt idx="98">
                  <c:v>37</c:v>
                </c:pt>
                <c:pt idx="99">
                  <c:v>36</c:v>
                </c:pt>
                <c:pt idx="100">
                  <c:v>36</c:v>
                </c:pt>
                <c:pt idx="101">
                  <c:v>35</c:v>
                </c:pt>
                <c:pt idx="102">
                  <c:v>34</c:v>
                </c:pt>
                <c:pt idx="103">
                  <c:v>38</c:v>
                </c:pt>
                <c:pt idx="104">
                  <c:v>35</c:v>
                </c:pt>
                <c:pt idx="105">
                  <c:v>37</c:v>
                </c:pt>
                <c:pt idx="106">
                  <c:v>36</c:v>
                </c:pt>
                <c:pt idx="107">
                  <c:v>36</c:v>
                </c:pt>
                <c:pt idx="108">
                  <c:v>35</c:v>
                </c:pt>
                <c:pt idx="109">
                  <c:v>36</c:v>
                </c:pt>
                <c:pt idx="110">
                  <c:v>33</c:v>
                </c:pt>
                <c:pt idx="111">
                  <c:v>38</c:v>
                </c:pt>
                <c:pt idx="112">
                  <c:v>33</c:v>
                </c:pt>
                <c:pt idx="113">
                  <c:v>35</c:v>
                </c:pt>
                <c:pt idx="114">
                  <c:v>36</c:v>
                </c:pt>
                <c:pt idx="115">
                  <c:v>31</c:v>
                </c:pt>
                <c:pt idx="116">
                  <c:v>33</c:v>
                </c:pt>
                <c:pt idx="117">
                  <c:v>36</c:v>
                </c:pt>
                <c:pt idx="118">
                  <c:v>33</c:v>
                </c:pt>
                <c:pt idx="119">
                  <c:v>39</c:v>
                </c:pt>
                <c:pt idx="120">
                  <c:v>34</c:v>
                </c:pt>
                <c:pt idx="121">
                  <c:v>35</c:v>
                </c:pt>
                <c:pt idx="122">
                  <c:v>36</c:v>
                </c:pt>
                <c:pt idx="123">
                  <c:v>36</c:v>
                </c:pt>
                <c:pt idx="124">
                  <c:v>37</c:v>
                </c:pt>
                <c:pt idx="125">
                  <c:v>35</c:v>
                </c:pt>
                <c:pt idx="126">
                  <c:v>39</c:v>
                </c:pt>
                <c:pt idx="127">
                  <c:v>40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col_new!$J$2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col_new!$J$3:$J$130</c:f>
              <c:numCache>
                <c:formatCode>General</c:formatCode>
                <c:ptCount val="128"/>
                <c:pt idx="0">
                  <c:v>14</c:v>
                </c:pt>
                <c:pt idx="1">
                  <c:v>17</c:v>
                </c:pt>
                <c:pt idx="2">
                  <c:v>13</c:v>
                </c:pt>
                <c:pt idx="3">
                  <c:v>16</c:v>
                </c:pt>
                <c:pt idx="4">
                  <c:v>12</c:v>
                </c:pt>
                <c:pt idx="5">
                  <c:v>8</c:v>
                </c:pt>
                <c:pt idx="6">
                  <c:v>5</c:v>
                </c:pt>
                <c:pt idx="7">
                  <c:v>11</c:v>
                </c:pt>
                <c:pt idx="8">
                  <c:v>20</c:v>
                </c:pt>
                <c:pt idx="9">
                  <c:v>17</c:v>
                </c:pt>
                <c:pt idx="10">
                  <c:v>12</c:v>
                </c:pt>
                <c:pt idx="11">
                  <c:v>14</c:v>
                </c:pt>
                <c:pt idx="12">
                  <c:v>12</c:v>
                </c:pt>
                <c:pt idx="13">
                  <c:v>13</c:v>
                </c:pt>
                <c:pt idx="14">
                  <c:v>12</c:v>
                </c:pt>
                <c:pt idx="15">
                  <c:v>16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  <c:pt idx="20">
                  <c:v>11</c:v>
                </c:pt>
                <c:pt idx="21">
                  <c:v>5</c:v>
                </c:pt>
                <c:pt idx="22">
                  <c:v>6</c:v>
                </c:pt>
                <c:pt idx="23">
                  <c:v>10</c:v>
                </c:pt>
                <c:pt idx="24">
                  <c:v>6</c:v>
                </c:pt>
                <c:pt idx="25">
                  <c:v>9</c:v>
                </c:pt>
                <c:pt idx="26">
                  <c:v>8</c:v>
                </c:pt>
                <c:pt idx="27">
                  <c:v>5</c:v>
                </c:pt>
                <c:pt idx="28">
                  <c:v>4</c:v>
                </c:pt>
                <c:pt idx="29">
                  <c:v>7</c:v>
                </c:pt>
                <c:pt idx="30">
                  <c:v>7</c:v>
                </c:pt>
                <c:pt idx="31">
                  <c:v>3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8</c:v>
                </c:pt>
                <c:pt idx="36">
                  <c:v>8</c:v>
                </c:pt>
                <c:pt idx="37">
                  <c:v>1</c:v>
                </c:pt>
                <c:pt idx="38">
                  <c:v>12</c:v>
                </c:pt>
                <c:pt idx="39">
                  <c:v>10</c:v>
                </c:pt>
                <c:pt idx="40">
                  <c:v>10</c:v>
                </c:pt>
                <c:pt idx="41">
                  <c:v>13</c:v>
                </c:pt>
                <c:pt idx="42">
                  <c:v>10</c:v>
                </c:pt>
                <c:pt idx="43">
                  <c:v>12</c:v>
                </c:pt>
                <c:pt idx="44">
                  <c:v>13</c:v>
                </c:pt>
                <c:pt idx="45">
                  <c:v>15</c:v>
                </c:pt>
                <c:pt idx="46">
                  <c:v>12</c:v>
                </c:pt>
                <c:pt idx="47">
                  <c:v>9</c:v>
                </c:pt>
                <c:pt idx="48">
                  <c:v>9</c:v>
                </c:pt>
                <c:pt idx="49">
                  <c:v>5</c:v>
                </c:pt>
                <c:pt idx="50">
                  <c:v>5</c:v>
                </c:pt>
                <c:pt idx="51">
                  <c:v>10</c:v>
                </c:pt>
                <c:pt idx="52">
                  <c:v>9</c:v>
                </c:pt>
                <c:pt idx="53">
                  <c:v>11</c:v>
                </c:pt>
                <c:pt idx="54">
                  <c:v>13</c:v>
                </c:pt>
                <c:pt idx="55">
                  <c:v>11</c:v>
                </c:pt>
                <c:pt idx="56">
                  <c:v>8</c:v>
                </c:pt>
                <c:pt idx="57">
                  <c:v>6</c:v>
                </c:pt>
                <c:pt idx="58">
                  <c:v>8</c:v>
                </c:pt>
                <c:pt idx="59">
                  <c:v>7</c:v>
                </c:pt>
                <c:pt idx="60">
                  <c:v>8</c:v>
                </c:pt>
                <c:pt idx="61">
                  <c:v>6</c:v>
                </c:pt>
                <c:pt idx="62">
                  <c:v>10</c:v>
                </c:pt>
                <c:pt idx="63">
                  <c:v>7</c:v>
                </c:pt>
                <c:pt idx="64">
                  <c:v>12</c:v>
                </c:pt>
                <c:pt idx="65">
                  <c:v>14</c:v>
                </c:pt>
                <c:pt idx="66">
                  <c:v>13</c:v>
                </c:pt>
                <c:pt idx="67">
                  <c:v>12</c:v>
                </c:pt>
                <c:pt idx="68">
                  <c:v>11</c:v>
                </c:pt>
                <c:pt idx="69">
                  <c:v>7</c:v>
                </c:pt>
                <c:pt idx="70">
                  <c:v>14</c:v>
                </c:pt>
                <c:pt idx="71">
                  <c:v>13</c:v>
                </c:pt>
                <c:pt idx="72">
                  <c:v>11</c:v>
                </c:pt>
                <c:pt idx="73">
                  <c:v>9</c:v>
                </c:pt>
                <c:pt idx="74">
                  <c:v>8</c:v>
                </c:pt>
                <c:pt idx="75">
                  <c:v>5</c:v>
                </c:pt>
                <c:pt idx="76">
                  <c:v>7</c:v>
                </c:pt>
                <c:pt idx="77">
                  <c:v>5</c:v>
                </c:pt>
                <c:pt idx="78">
                  <c:v>4</c:v>
                </c:pt>
                <c:pt idx="79">
                  <c:v>10</c:v>
                </c:pt>
                <c:pt idx="80">
                  <c:v>7</c:v>
                </c:pt>
                <c:pt idx="81">
                  <c:v>9</c:v>
                </c:pt>
                <c:pt idx="82">
                  <c:v>4</c:v>
                </c:pt>
                <c:pt idx="83">
                  <c:v>12</c:v>
                </c:pt>
                <c:pt idx="84">
                  <c:v>5</c:v>
                </c:pt>
                <c:pt idx="85">
                  <c:v>7</c:v>
                </c:pt>
                <c:pt idx="86">
                  <c:v>4</c:v>
                </c:pt>
                <c:pt idx="87">
                  <c:v>11</c:v>
                </c:pt>
                <c:pt idx="88">
                  <c:v>6</c:v>
                </c:pt>
                <c:pt idx="89">
                  <c:v>13</c:v>
                </c:pt>
                <c:pt idx="90">
                  <c:v>8</c:v>
                </c:pt>
                <c:pt idx="91">
                  <c:v>8</c:v>
                </c:pt>
                <c:pt idx="92">
                  <c:v>15</c:v>
                </c:pt>
                <c:pt idx="93">
                  <c:v>12</c:v>
                </c:pt>
                <c:pt idx="94">
                  <c:v>7</c:v>
                </c:pt>
                <c:pt idx="95">
                  <c:v>3</c:v>
                </c:pt>
                <c:pt idx="96">
                  <c:v>10</c:v>
                </c:pt>
                <c:pt idx="97">
                  <c:v>26</c:v>
                </c:pt>
                <c:pt idx="98">
                  <c:v>40</c:v>
                </c:pt>
                <c:pt idx="99">
                  <c:v>36</c:v>
                </c:pt>
                <c:pt idx="100">
                  <c:v>37</c:v>
                </c:pt>
                <c:pt idx="101">
                  <c:v>37</c:v>
                </c:pt>
                <c:pt idx="102">
                  <c:v>34</c:v>
                </c:pt>
                <c:pt idx="103">
                  <c:v>34</c:v>
                </c:pt>
                <c:pt idx="104">
                  <c:v>36</c:v>
                </c:pt>
                <c:pt idx="105">
                  <c:v>33</c:v>
                </c:pt>
                <c:pt idx="106">
                  <c:v>33</c:v>
                </c:pt>
                <c:pt idx="107">
                  <c:v>35</c:v>
                </c:pt>
                <c:pt idx="108">
                  <c:v>35</c:v>
                </c:pt>
                <c:pt idx="109">
                  <c:v>34</c:v>
                </c:pt>
                <c:pt idx="110">
                  <c:v>32</c:v>
                </c:pt>
                <c:pt idx="111">
                  <c:v>34</c:v>
                </c:pt>
                <c:pt idx="112">
                  <c:v>31</c:v>
                </c:pt>
                <c:pt idx="113">
                  <c:v>29</c:v>
                </c:pt>
                <c:pt idx="114">
                  <c:v>31</c:v>
                </c:pt>
                <c:pt idx="115">
                  <c:v>34</c:v>
                </c:pt>
                <c:pt idx="116">
                  <c:v>30</c:v>
                </c:pt>
                <c:pt idx="117">
                  <c:v>28</c:v>
                </c:pt>
                <c:pt idx="118">
                  <c:v>34</c:v>
                </c:pt>
                <c:pt idx="119">
                  <c:v>35</c:v>
                </c:pt>
                <c:pt idx="120">
                  <c:v>33</c:v>
                </c:pt>
                <c:pt idx="121">
                  <c:v>38</c:v>
                </c:pt>
                <c:pt idx="122">
                  <c:v>38</c:v>
                </c:pt>
                <c:pt idx="123">
                  <c:v>37</c:v>
                </c:pt>
                <c:pt idx="124">
                  <c:v>35</c:v>
                </c:pt>
                <c:pt idx="125">
                  <c:v>36</c:v>
                </c:pt>
                <c:pt idx="126">
                  <c:v>37</c:v>
                </c:pt>
                <c:pt idx="127">
                  <c:v>36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col_new!$L$2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col_new!$L$3:$L$130</c:f>
              <c:numCache>
                <c:formatCode>General</c:formatCode>
                <c:ptCount val="128"/>
                <c:pt idx="0">
                  <c:v>15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18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21</c:v>
                </c:pt>
                <c:pt idx="9">
                  <c:v>13</c:v>
                </c:pt>
                <c:pt idx="10">
                  <c:v>10</c:v>
                </c:pt>
                <c:pt idx="11">
                  <c:v>13</c:v>
                </c:pt>
                <c:pt idx="12">
                  <c:v>10</c:v>
                </c:pt>
                <c:pt idx="13">
                  <c:v>16</c:v>
                </c:pt>
                <c:pt idx="14">
                  <c:v>14</c:v>
                </c:pt>
                <c:pt idx="15">
                  <c:v>16</c:v>
                </c:pt>
                <c:pt idx="16">
                  <c:v>8</c:v>
                </c:pt>
                <c:pt idx="17">
                  <c:v>8</c:v>
                </c:pt>
                <c:pt idx="18">
                  <c:v>6</c:v>
                </c:pt>
                <c:pt idx="19">
                  <c:v>8</c:v>
                </c:pt>
                <c:pt idx="20">
                  <c:v>7</c:v>
                </c:pt>
                <c:pt idx="21">
                  <c:v>4</c:v>
                </c:pt>
                <c:pt idx="22">
                  <c:v>6</c:v>
                </c:pt>
                <c:pt idx="23">
                  <c:v>10</c:v>
                </c:pt>
                <c:pt idx="24">
                  <c:v>6</c:v>
                </c:pt>
                <c:pt idx="25">
                  <c:v>5</c:v>
                </c:pt>
                <c:pt idx="26">
                  <c:v>9</c:v>
                </c:pt>
                <c:pt idx="27">
                  <c:v>9</c:v>
                </c:pt>
                <c:pt idx="28">
                  <c:v>4</c:v>
                </c:pt>
                <c:pt idx="29">
                  <c:v>6</c:v>
                </c:pt>
                <c:pt idx="30">
                  <c:v>7</c:v>
                </c:pt>
                <c:pt idx="31">
                  <c:v>4</c:v>
                </c:pt>
                <c:pt idx="32">
                  <c:v>10</c:v>
                </c:pt>
                <c:pt idx="33">
                  <c:v>11</c:v>
                </c:pt>
                <c:pt idx="34">
                  <c:v>11</c:v>
                </c:pt>
                <c:pt idx="35">
                  <c:v>10</c:v>
                </c:pt>
                <c:pt idx="36">
                  <c:v>8</c:v>
                </c:pt>
                <c:pt idx="37">
                  <c:v>7</c:v>
                </c:pt>
                <c:pt idx="38">
                  <c:v>10</c:v>
                </c:pt>
                <c:pt idx="39">
                  <c:v>11</c:v>
                </c:pt>
                <c:pt idx="40">
                  <c:v>10</c:v>
                </c:pt>
                <c:pt idx="41">
                  <c:v>11</c:v>
                </c:pt>
                <c:pt idx="42">
                  <c:v>9</c:v>
                </c:pt>
                <c:pt idx="43">
                  <c:v>10</c:v>
                </c:pt>
                <c:pt idx="44">
                  <c:v>9</c:v>
                </c:pt>
                <c:pt idx="45">
                  <c:v>11</c:v>
                </c:pt>
                <c:pt idx="46">
                  <c:v>10</c:v>
                </c:pt>
                <c:pt idx="47">
                  <c:v>11</c:v>
                </c:pt>
                <c:pt idx="48">
                  <c:v>4</c:v>
                </c:pt>
                <c:pt idx="49">
                  <c:v>2</c:v>
                </c:pt>
                <c:pt idx="50">
                  <c:v>7</c:v>
                </c:pt>
                <c:pt idx="51">
                  <c:v>7</c:v>
                </c:pt>
                <c:pt idx="52">
                  <c:v>6</c:v>
                </c:pt>
                <c:pt idx="53">
                  <c:v>5</c:v>
                </c:pt>
                <c:pt idx="54">
                  <c:v>7</c:v>
                </c:pt>
                <c:pt idx="55">
                  <c:v>3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3</c:v>
                </c:pt>
                <c:pt idx="62">
                  <c:v>5</c:v>
                </c:pt>
                <c:pt idx="63">
                  <c:v>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12</c:v>
                </c:pt>
                <c:pt idx="69">
                  <c:v>9</c:v>
                </c:pt>
                <c:pt idx="70">
                  <c:v>17</c:v>
                </c:pt>
                <c:pt idx="71">
                  <c:v>12</c:v>
                </c:pt>
                <c:pt idx="72">
                  <c:v>11</c:v>
                </c:pt>
                <c:pt idx="73">
                  <c:v>3</c:v>
                </c:pt>
                <c:pt idx="74">
                  <c:v>6</c:v>
                </c:pt>
                <c:pt idx="75">
                  <c:v>5</c:v>
                </c:pt>
                <c:pt idx="76">
                  <c:v>3</c:v>
                </c:pt>
                <c:pt idx="77">
                  <c:v>3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11</c:v>
                </c:pt>
                <c:pt idx="82">
                  <c:v>7</c:v>
                </c:pt>
                <c:pt idx="83">
                  <c:v>12</c:v>
                </c:pt>
                <c:pt idx="84">
                  <c:v>7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8</c:v>
                </c:pt>
                <c:pt idx="89">
                  <c:v>13</c:v>
                </c:pt>
                <c:pt idx="90">
                  <c:v>10</c:v>
                </c:pt>
                <c:pt idx="91">
                  <c:v>6</c:v>
                </c:pt>
                <c:pt idx="92">
                  <c:v>9</c:v>
                </c:pt>
                <c:pt idx="93">
                  <c:v>7</c:v>
                </c:pt>
                <c:pt idx="94">
                  <c:v>14</c:v>
                </c:pt>
                <c:pt idx="95">
                  <c:v>6</c:v>
                </c:pt>
                <c:pt idx="96">
                  <c:v>10</c:v>
                </c:pt>
                <c:pt idx="97">
                  <c:v>17</c:v>
                </c:pt>
                <c:pt idx="98">
                  <c:v>36</c:v>
                </c:pt>
                <c:pt idx="99">
                  <c:v>33</c:v>
                </c:pt>
                <c:pt idx="100">
                  <c:v>32</c:v>
                </c:pt>
                <c:pt idx="101">
                  <c:v>33</c:v>
                </c:pt>
                <c:pt idx="102">
                  <c:v>33</c:v>
                </c:pt>
                <c:pt idx="103">
                  <c:v>33</c:v>
                </c:pt>
                <c:pt idx="104">
                  <c:v>33</c:v>
                </c:pt>
                <c:pt idx="105">
                  <c:v>33</c:v>
                </c:pt>
                <c:pt idx="106">
                  <c:v>34</c:v>
                </c:pt>
                <c:pt idx="107">
                  <c:v>33</c:v>
                </c:pt>
                <c:pt idx="108">
                  <c:v>36</c:v>
                </c:pt>
                <c:pt idx="109">
                  <c:v>31</c:v>
                </c:pt>
                <c:pt idx="110">
                  <c:v>33</c:v>
                </c:pt>
                <c:pt idx="111">
                  <c:v>32</c:v>
                </c:pt>
                <c:pt idx="112">
                  <c:v>26</c:v>
                </c:pt>
                <c:pt idx="113">
                  <c:v>28</c:v>
                </c:pt>
                <c:pt idx="114">
                  <c:v>32</c:v>
                </c:pt>
                <c:pt idx="115">
                  <c:v>21</c:v>
                </c:pt>
                <c:pt idx="116">
                  <c:v>26</c:v>
                </c:pt>
                <c:pt idx="117">
                  <c:v>28</c:v>
                </c:pt>
                <c:pt idx="118">
                  <c:v>30</c:v>
                </c:pt>
                <c:pt idx="119">
                  <c:v>28</c:v>
                </c:pt>
                <c:pt idx="120">
                  <c:v>35</c:v>
                </c:pt>
                <c:pt idx="121">
                  <c:v>36</c:v>
                </c:pt>
                <c:pt idx="122">
                  <c:v>39</c:v>
                </c:pt>
                <c:pt idx="123">
                  <c:v>37</c:v>
                </c:pt>
                <c:pt idx="124">
                  <c:v>34</c:v>
                </c:pt>
                <c:pt idx="125">
                  <c:v>33</c:v>
                </c:pt>
                <c:pt idx="126">
                  <c:v>35</c:v>
                </c:pt>
                <c:pt idx="127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31096"/>
        <c:axId val="196205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col_new!$B$2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col_new!$B$3:$B$130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8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7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8</c:v>
                      </c:pt>
                      <c:pt idx="8">
                        <c:v>6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3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1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12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15</c:v>
                      </c:pt>
                      <c:pt idx="28">
                        <c:v>10</c:v>
                      </c:pt>
                      <c:pt idx="29">
                        <c:v>13</c:v>
                      </c:pt>
                      <c:pt idx="30">
                        <c:v>11</c:v>
                      </c:pt>
                      <c:pt idx="31">
                        <c:v>5</c:v>
                      </c:pt>
                      <c:pt idx="32">
                        <c:v>5</c:v>
                      </c:pt>
                      <c:pt idx="33">
                        <c:v>9</c:v>
                      </c:pt>
                      <c:pt idx="34">
                        <c:v>3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4</c:v>
                      </c:pt>
                      <c:pt idx="38">
                        <c:v>7</c:v>
                      </c:pt>
                      <c:pt idx="39">
                        <c:v>6</c:v>
                      </c:pt>
                      <c:pt idx="40">
                        <c:v>7</c:v>
                      </c:pt>
                      <c:pt idx="41">
                        <c:v>6</c:v>
                      </c:pt>
                      <c:pt idx="42">
                        <c:v>8</c:v>
                      </c:pt>
                      <c:pt idx="43">
                        <c:v>7</c:v>
                      </c:pt>
                      <c:pt idx="44">
                        <c:v>5</c:v>
                      </c:pt>
                      <c:pt idx="45">
                        <c:v>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2</c:v>
                      </c:pt>
                      <c:pt idx="49">
                        <c:v>1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1</c:v>
                      </c:pt>
                      <c:pt idx="55">
                        <c:v>2</c:v>
                      </c:pt>
                      <c:pt idx="56">
                        <c:v>4</c:v>
                      </c:pt>
                      <c:pt idx="57">
                        <c:v>3</c:v>
                      </c:pt>
                      <c:pt idx="58">
                        <c:v>6</c:v>
                      </c:pt>
                      <c:pt idx="59">
                        <c:v>3</c:v>
                      </c:pt>
                      <c:pt idx="60">
                        <c:v>4</c:v>
                      </c:pt>
                      <c:pt idx="61">
                        <c:v>3</c:v>
                      </c:pt>
                      <c:pt idx="62">
                        <c:v>2</c:v>
                      </c:pt>
                      <c:pt idx="63">
                        <c:v>1</c:v>
                      </c:pt>
                      <c:pt idx="64">
                        <c:v>10</c:v>
                      </c:pt>
                      <c:pt idx="65">
                        <c:v>6</c:v>
                      </c:pt>
                      <c:pt idx="66">
                        <c:v>10</c:v>
                      </c:pt>
                      <c:pt idx="67">
                        <c:v>7</c:v>
                      </c:pt>
                      <c:pt idx="68">
                        <c:v>8</c:v>
                      </c:pt>
                      <c:pt idx="69">
                        <c:v>4</c:v>
                      </c:pt>
                      <c:pt idx="70">
                        <c:v>10</c:v>
                      </c:pt>
                      <c:pt idx="71">
                        <c:v>9</c:v>
                      </c:pt>
                      <c:pt idx="72">
                        <c:v>4</c:v>
                      </c:pt>
                      <c:pt idx="73">
                        <c:v>4</c:v>
                      </c:pt>
                      <c:pt idx="74">
                        <c:v>10</c:v>
                      </c:pt>
                      <c:pt idx="75">
                        <c:v>6</c:v>
                      </c:pt>
                      <c:pt idx="76">
                        <c:v>2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3</c:v>
                      </c:pt>
                      <c:pt idx="80">
                        <c:v>12</c:v>
                      </c:pt>
                      <c:pt idx="81">
                        <c:v>3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12</c:v>
                      </c:pt>
                      <c:pt idx="85">
                        <c:v>8</c:v>
                      </c:pt>
                      <c:pt idx="86">
                        <c:v>12</c:v>
                      </c:pt>
                      <c:pt idx="87">
                        <c:v>11</c:v>
                      </c:pt>
                      <c:pt idx="88">
                        <c:v>10</c:v>
                      </c:pt>
                      <c:pt idx="89">
                        <c:v>11</c:v>
                      </c:pt>
                      <c:pt idx="90">
                        <c:v>9</c:v>
                      </c:pt>
                      <c:pt idx="91">
                        <c:v>13</c:v>
                      </c:pt>
                      <c:pt idx="92">
                        <c:v>12</c:v>
                      </c:pt>
                      <c:pt idx="93">
                        <c:v>14</c:v>
                      </c:pt>
                      <c:pt idx="94">
                        <c:v>17</c:v>
                      </c:pt>
                      <c:pt idx="95">
                        <c:v>4</c:v>
                      </c:pt>
                      <c:pt idx="96">
                        <c:v>3</c:v>
                      </c:pt>
                      <c:pt idx="97">
                        <c:v>18</c:v>
                      </c:pt>
                      <c:pt idx="98">
                        <c:v>33</c:v>
                      </c:pt>
                      <c:pt idx="99">
                        <c:v>33</c:v>
                      </c:pt>
                      <c:pt idx="100">
                        <c:v>33</c:v>
                      </c:pt>
                      <c:pt idx="101">
                        <c:v>33</c:v>
                      </c:pt>
                      <c:pt idx="102">
                        <c:v>35</c:v>
                      </c:pt>
                      <c:pt idx="103">
                        <c:v>32</c:v>
                      </c:pt>
                      <c:pt idx="104">
                        <c:v>33</c:v>
                      </c:pt>
                      <c:pt idx="105">
                        <c:v>34</c:v>
                      </c:pt>
                      <c:pt idx="106">
                        <c:v>34</c:v>
                      </c:pt>
                      <c:pt idx="107">
                        <c:v>35</c:v>
                      </c:pt>
                      <c:pt idx="108">
                        <c:v>32</c:v>
                      </c:pt>
                      <c:pt idx="109">
                        <c:v>34</c:v>
                      </c:pt>
                      <c:pt idx="110">
                        <c:v>33</c:v>
                      </c:pt>
                      <c:pt idx="111">
                        <c:v>34</c:v>
                      </c:pt>
                      <c:pt idx="112">
                        <c:v>33</c:v>
                      </c:pt>
                      <c:pt idx="113">
                        <c:v>32</c:v>
                      </c:pt>
                      <c:pt idx="114">
                        <c:v>34</c:v>
                      </c:pt>
                      <c:pt idx="115">
                        <c:v>32</c:v>
                      </c:pt>
                      <c:pt idx="116">
                        <c:v>33</c:v>
                      </c:pt>
                      <c:pt idx="117">
                        <c:v>32</c:v>
                      </c:pt>
                      <c:pt idx="118">
                        <c:v>34</c:v>
                      </c:pt>
                      <c:pt idx="119">
                        <c:v>32</c:v>
                      </c:pt>
                      <c:pt idx="120">
                        <c:v>32</c:v>
                      </c:pt>
                      <c:pt idx="121">
                        <c:v>32</c:v>
                      </c:pt>
                      <c:pt idx="122">
                        <c:v>33</c:v>
                      </c:pt>
                      <c:pt idx="123">
                        <c:v>33</c:v>
                      </c:pt>
                      <c:pt idx="124">
                        <c:v>34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col_new!$C$3:$C$130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3</c:v>
                      </c:pt>
                      <c:pt idx="6">
                        <c:v>4</c:v>
                      </c:pt>
                      <c:pt idx="7">
                        <c:v>3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4</c:v>
                      </c:pt>
                      <c:pt idx="11">
                        <c:v>6</c:v>
                      </c:pt>
                      <c:pt idx="12">
                        <c:v>5</c:v>
                      </c:pt>
                      <c:pt idx="13">
                        <c:v>9</c:v>
                      </c:pt>
                      <c:pt idx="14">
                        <c:v>2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8</c:v>
                      </c:pt>
                      <c:pt idx="18">
                        <c:v>3</c:v>
                      </c:pt>
                      <c:pt idx="19">
                        <c:v>4</c:v>
                      </c:pt>
                      <c:pt idx="20">
                        <c:v>5</c:v>
                      </c:pt>
                      <c:pt idx="21">
                        <c:v>4</c:v>
                      </c:pt>
                      <c:pt idx="22">
                        <c:v>14</c:v>
                      </c:pt>
                      <c:pt idx="23">
                        <c:v>17</c:v>
                      </c:pt>
                      <c:pt idx="24">
                        <c:v>16</c:v>
                      </c:pt>
                      <c:pt idx="25">
                        <c:v>6</c:v>
                      </c:pt>
                      <c:pt idx="26">
                        <c:v>16</c:v>
                      </c:pt>
                      <c:pt idx="27">
                        <c:v>16</c:v>
                      </c:pt>
                      <c:pt idx="28">
                        <c:v>15</c:v>
                      </c:pt>
                      <c:pt idx="29">
                        <c:v>12</c:v>
                      </c:pt>
                      <c:pt idx="30">
                        <c:v>15</c:v>
                      </c:pt>
                      <c:pt idx="31">
                        <c:v>19</c:v>
                      </c:pt>
                      <c:pt idx="32">
                        <c:v>16</c:v>
                      </c:pt>
                      <c:pt idx="33">
                        <c:v>8</c:v>
                      </c:pt>
                      <c:pt idx="34">
                        <c:v>9</c:v>
                      </c:pt>
                      <c:pt idx="35">
                        <c:v>10</c:v>
                      </c:pt>
                      <c:pt idx="36">
                        <c:v>6</c:v>
                      </c:pt>
                      <c:pt idx="37">
                        <c:v>3</c:v>
                      </c:pt>
                      <c:pt idx="38">
                        <c:v>13</c:v>
                      </c:pt>
                      <c:pt idx="39">
                        <c:v>5</c:v>
                      </c:pt>
                      <c:pt idx="40">
                        <c:v>5</c:v>
                      </c:pt>
                      <c:pt idx="41">
                        <c:v>12</c:v>
                      </c:pt>
                      <c:pt idx="42">
                        <c:v>7</c:v>
                      </c:pt>
                      <c:pt idx="43">
                        <c:v>12</c:v>
                      </c:pt>
                      <c:pt idx="44">
                        <c:v>9</c:v>
                      </c:pt>
                      <c:pt idx="45">
                        <c:v>8</c:v>
                      </c:pt>
                      <c:pt idx="46">
                        <c:v>10</c:v>
                      </c:pt>
                      <c:pt idx="47">
                        <c:v>15</c:v>
                      </c:pt>
                      <c:pt idx="48">
                        <c:v>4</c:v>
                      </c:pt>
                      <c:pt idx="49">
                        <c:v>1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4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9</c:v>
                      </c:pt>
                      <c:pt idx="56">
                        <c:v>6</c:v>
                      </c:pt>
                      <c:pt idx="57">
                        <c:v>7</c:v>
                      </c:pt>
                      <c:pt idx="58">
                        <c:v>6</c:v>
                      </c:pt>
                      <c:pt idx="59">
                        <c:v>10</c:v>
                      </c:pt>
                      <c:pt idx="60">
                        <c:v>11</c:v>
                      </c:pt>
                      <c:pt idx="61">
                        <c:v>1</c:v>
                      </c:pt>
                      <c:pt idx="62">
                        <c:v>8</c:v>
                      </c:pt>
                      <c:pt idx="63">
                        <c:v>3</c:v>
                      </c:pt>
                      <c:pt idx="64">
                        <c:v>7</c:v>
                      </c:pt>
                      <c:pt idx="65">
                        <c:v>9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12</c:v>
                      </c:pt>
                      <c:pt idx="71">
                        <c:v>8</c:v>
                      </c:pt>
                      <c:pt idx="72">
                        <c:v>6</c:v>
                      </c:pt>
                      <c:pt idx="73">
                        <c:v>6</c:v>
                      </c:pt>
                      <c:pt idx="74">
                        <c:v>11</c:v>
                      </c:pt>
                      <c:pt idx="75">
                        <c:v>10</c:v>
                      </c:pt>
                      <c:pt idx="76">
                        <c:v>5</c:v>
                      </c:pt>
                      <c:pt idx="77">
                        <c:v>4</c:v>
                      </c:pt>
                      <c:pt idx="78">
                        <c:v>6</c:v>
                      </c:pt>
                      <c:pt idx="79">
                        <c:v>8</c:v>
                      </c:pt>
                      <c:pt idx="80">
                        <c:v>11</c:v>
                      </c:pt>
                      <c:pt idx="81">
                        <c:v>7</c:v>
                      </c:pt>
                      <c:pt idx="82">
                        <c:v>11</c:v>
                      </c:pt>
                      <c:pt idx="83">
                        <c:v>9</c:v>
                      </c:pt>
                      <c:pt idx="84">
                        <c:v>5</c:v>
                      </c:pt>
                      <c:pt idx="85">
                        <c:v>6</c:v>
                      </c:pt>
                      <c:pt idx="86">
                        <c:v>4</c:v>
                      </c:pt>
                      <c:pt idx="87">
                        <c:v>14</c:v>
                      </c:pt>
                      <c:pt idx="88">
                        <c:v>10</c:v>
                      </c:pt>
                      <c:pt idx="89">
                        <c:v>17</c:v>
                      </c:pt>
                      <c:pt idx="90">
                        <c:v>12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21</c:v>
                      </c:pt>
                      <c:pt idx="94">
                        <c:v>16</c:v>
                      </c:pt>
                      <c:pt idx="95">
                        <c:v>11</c:v>
                      </c:pt>
                      <c:pt idx="96">
                        <c:v>1</c:v>
                      </c:pt>
                      <c:pt idx="97">
                        <c:v>20</c:v>
                      </c:pt>
                      <c:pt idx="98">
                        <c:v>33</c:v>
                      </c:pt>
                      <c:pt idx="99">
                        <c:v>34</c:v>
                      </c:pt>
                      <c:pt idx="100">
                        <c:v>32</c:v>
                      </c:pt>
                      <c:pt idx="101">
                        <c:v>35</c:v>
                      </c:pt>
                      <c:pt idx="102">
                        <c:v>36</c:v>
                      </c:pt>
                      <c:pt idx="103">
                        <c:v>37</c:v>
                      </c:pt>
                      <c:pt idx="104">
                        <c:v>34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37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35</c:v>
                      </c:pt>
                      <c:pt idx="111">
                        <c:v>37</c:v>
                      </c:pt>
                      <c:pt idx="112">
                        <c:v>33</c:v>
                      </c:pt>
                      <c:pt idx="113">
                        <c:v>37</c:v>
                      </c:pt>
                      <c:pt idx="114">
                        <c:v>35</c:v>
                      </c:pt>
                      <c:pt idx="115">
                        <c:v>33</c:v>
                      </c:pt>
                      <c:pt idx="116">
                        <c:v>35</c:v>
                      </c:pt>
                      <c:pt idx="117">
                        <c:v>33</c:v>
                      </c:pt>
                      <c:pt idx="118">
                        <c:v>33</c:v>
                      </c:pt>
                      <c:pt idx="119">
                        <c:v>33</c:v>
                      </c:pt>
                      <c:pt idx="120">
                        <c:v>34</c:v>
                      </c:pt>
                      <c:pt idx="121">
                        <c:v>32</c:v>
                      </c:pt>
                      <c:pt idx="122">
                        <c:v>31</c:v>
                      </c:pt>
                      <c:pt idx="123">
                        <c:v>33</c:v>
                      </c:pt>
                      <c:pt idx="124">
                        <c:v>33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col_new!$D$3:$D$130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6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6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6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8</c:v>
                      </c:pt>
                      <c:pt idx="13">
                        <c:v>4</c:v>
                      </c:pt>
                      <c:pt idx="14">
                        <c:v>4</c:v>
                      </c:pt>
                      <c:pt idx="15">
                        <c:v>3</c:v>
                      </c:pt>
                      <c:pt idx="16">
                        <c:v>5</c:v>
                      </c:pt>
                      <c:pt idx="17">
                        <c:v>16</c:v>
                      </c:pt>
                      <c:pt idx="18">
                        <c:v>8</c:v>
                      </c:pt>
                      <c:pt idx="19">
                        <c:v>9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14</c:v>
                      </c:pt>
                      <c:pt idx="23">
                        <c:v>18</c:v>
                      </c:pt>
                      <c:pt idx="24">
                        <c:v>15</c:v>
                      </c:pt>
                      <c:pt idx="25">
                        <c:v>11</c:v>
                      </c:pt>
                      <c:pt idx="26">
                        <c:v>20</c:v>
                      </c:pt>
                      <c:pt idx="27">
                        <c:v>14</c:v>
                      </c:pt>
                      <c:pt idx="28">
                        <c:v>11</c:v>
                      </c:pt>
                      <c:pt idx="29">
                        <c:v>14</c:v>
                      </c:pt>
                      <c:pt idx="30">
                        <c:v>15</c:v>
                      </c:pt>
                      <c:pt idx="31">
                        <c:v>17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7</c:v>
                      </c:pt>
                      <c:pt idx="35">
                        <c:v>9</c:v>
                      </c:pt>
                      <c:pt idx="36">
                        <c:v>5</c:v>
                      </c:pt>
                      <c:pt idx="37">
                        <c:v>4</c:v>
                      </c:pt>
                      <c:pt idx="38">
                        <c:v>6</c:v>
                      </c:pt>
                      <c:pt idx="39">
                        <c:v>8</c:v>
                      </c:pt>
                      <c:pt idx="40">
                        <c:v>8</c:v>
                      </c:pt>
                      <c:pt idx="41">
                        <c:v>11</c:v>
                      </c:pt>
                      <c:pt idx="42">
                        <c:v>6</c:v>
                      </c:pt>
                      <c:pt idx="43">
                        <c:v>7</c:v>
                      </c:pt>
                      <c:pt idx="44">
                        <c:v>6</c:v>
                      </c:pt>
                      <c:pt idx="45">
                        <c:v>9</c:v>
                      </c:pt>
                      <c:pt idx="46">
                        <c:v>9</c:v>
                      </c:pt>
                      <c:pt idx="47">
                        <c:v>10</c:v>
                      </c:pt>
                      <c:pt idx="48">
                        <c:v>8</c:v>
                      </c:pt>
                      <c:pt idx="49">
                        <c:v>6</c:v>
                      </c:pt>
                      <c:pt idx="50">
                        <c:v>10</c:v>
                      </c:pt>
                      <c:pt idx="51">
                        <c:v>6</c:v>
                      </c:pt>
                      <c:pt idx="52">
                        <c:v>9</c:v>
                      </c:pt>
                      <c:pt idx="53">
                        <c:v>6</c:v>
                      </c:pt>
                      <c:pt idx="54">
                        <c:v>15</c:v>
                      </c:pt>
                      <c:pt idx="55">
                        <c:v>17</c:v>
                      </c:pt>
                      <c:pt idx="56">
                        <c:v>9</c:v>
                      </c:pt>
                      <c:pt idx="57">
                        <c:v>8</c:v>
                      </c:pt>
                      <c:pt idx="58">
                        <c:v>14</c:v>
                      </c:pt>
                      <c:pt idx="59">
                        <c:v>12</c:v>
                      </c:pt>
                      <c:pt idx="60">
                        <c:v>14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12</c:v>
                      </c:pt>
                      <c:pt idx="64">
                        <c:v>7</c:v>
                      </c:pt>
                      <c:pt idx="65">
                        <c:v>10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2</c:v>
                      </c:pt>
                      <c:pt idx="69">
                        <c:v>4</c:v>
                      </c:pt>
                      <c:pt idx="70">
                        <c:v>9</c:v>
                      </c:pt>
                      <c:pt idx="71">
                        <c:v>10</c:v>
                      </c:pt>
                      <c:pt idx="72">
                        <c:v>8</c:v>
                      </c:pt>
                      <c:pt idx="73">
                        <c:v>7</c:v>
                      </c:pt>
                      <c:pt idx="74">
                        <c:v>12</c:v>
                      </c:pt>
                      <c:pt idx="75">
                        <c:v>14</c:v>
                      </c:pt>
                      <c:pt idx="76">
                        <c:v>7</c:v>
                      </c:pt>
                      <c:pt idx="77">
                        <c:v>9</c:v>
                      </c:pt>
                      <c:pt idx="78">
                        <c:v>6</c:v>
                      </c:pt>
                      <c:pt idx="79">
                        <c:v>10</c:v>
                      </c:pt>
                      <c:pt idx="80">
                        <c:v>10</c:v>
                      </c:pt>
                      <c:pt idx="81">
                        <c:v>10</c:v>
                      </c:pt>
                      <c:pt idx="82">
                        <c:v>9</c:v>
                      </c:pt>
                      <c:pt idx="83">
                        <c:v>9</c:v>
                      </c:pt>
                      <c:pt idx="84">
                        <c:v>8</c:v>
                      </c:pt>
                      <c:pt idx="85">
                        <c:v>9</c:v>
                      </c:pt>
                      <c:pt idx="86">
                        <c:v>6</c:v>
                      </c:pt>
                      <c:pt idx="87">
                        <c:v>13</c:v>
                      </c:pt>
                      <c:pt idx="88">
                        <c:v>11</c:v>
                      </c:pt>
                      <c:pt idx="89">
                        <c:v>16</c:v>
                      </c:pt>
                      <c:pt idx="90">
                        <c:v>19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17</c:v>
                      </c:pt>
                      <c:pt idx="94">
                        <c:v>17</c:v>
                      </c:pt>
                      <c:pt idx="95">
                        <c:v>10</c:v>
                      </c:pt>
                      <c:pt idx="96">
                        <c:v>8</c:v>
                      </c:pt>
                      <c:pt idx="97">
                        <c:v>24</c:v>
                      </c:pt>
                      <c:pt idx="98">
                        <c:v>38</c:v>
                      </c:pt>
                      <c:pt idx="99">
                        <c:v>36</c:v>
                      </c:pt>
                      <c:pt idx="100">
                        <c:v>34</c:v>
                      </c:pt>
                      <c:pt idx="101">
                        <c:v>39</c:v>
                      </c:pt>
                      <c:pt idx="102">
                        <c:v>36</c:v>
                      </c:pt>
                      <c:pt idx="103">
                        <c:v>38</c:v>
                      </c:pt>
                      <c:pt idx="104">
                        <c:v>39</c:v>
                      </c:pt>
                      <c:pt idx="105">
                        <c:v>36</c:v>
                      </c:pt>
                      <c:pt idx="106">
                        <c:v>35</c:v>
                      </c:pt>
                      <c:pt idx="107">
                        <c:v>41</c:v>
                      </c:pt>
                      <c:pt idx="108">
                        <c:v>35</c:v>
                      </c:pt>
                      <c:pt idx="109">
                        <c:v>37</c:v>
                      </c:pt>
                      <c:pt idx="110">
                        <c:v>37</c:v>
                      </c:pt>
                      <c:pt idx="111">
                        <c:v>39</c:v>
                      </c:pt>
                      <c:pt idx="112">
                        <c:v>34</c:v>
                      </c:pt>
                      <c:pt idx="113">
                        <c:v>40</c:v>
                      </c:pt>
                      <c:pt idx="114">
                        <c:v>38</c:v>
                      </c:pt>
                      <c:pt idx="115">
                        <c:v>36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34</c:v>
                      </c:pt>
                      <c:pt idx="119">
                        <c:v>36</c:v>
                      </c:pt>
                      <c:pt idx="120">
                        <c:v>33</c:v>
                      </c:pt>
                      <c:pt idx="121">
                        <c:v>33</c:v>
                      </c:pt>
                      <c:pt idx="122">
                        <c:v>35</c:v>
                      </c:pt>
                      <c:pt idx="123">
                        <c:v>38</c:v>
                      </c:pt>
                      <c:pt idx="124">
                        <c:v>33</c:v>
                      </c:pt>
                      <c:pt idx="125">
                        <c:v>33</c:v>
                      </c:pt>
                      <c:pt idx="126">
                        <c:v>32</c:v>
                      </c:pt>
                      <c:pt idx="127">
                        <c:v>31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col_new!$E$3:$E$130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8</c:v>
                      </c:pt>
                      <c:pt idx="16">
                        <c:v>12</c:v>
                      </c:pt>
                      <c:pt idx="17">
                        <c:v>15</c:v>
                      </c:pt>
                      <c:pt idx="18">
                        <c:v>11</c:v>
                      </c:pt>
                      <c:pt idx="19">
                        <c:v>8</c:v>
                      </c:pt>
                      <c:pt idx="20">
                        <c:v>11</c:v>
                      </c:pt>
                      <c:pt idx="21">
                        <c:v>9</c:v>
                      </c:pt>
                      <c:pt idx="22">
                        <c:v>9</c:v>
                      </c:pt>
                      <c:pt idx="23">
                        <c:v>13</c:v>
                      </c:pt>
                      <c:pt idx="24">
                        <c:v>17</c:v>
                      </c:pt>
                      <c:pt idx="25">
                        <c:v>10</c:v>
                      </c:pt>
                      <c:pt idx="26">
                        <c:v>17</c:v>
                      </c:pt>
                      <c:pt idx="27">
                        <c:v>11</c:v>
                      </c:pt>
                      <c:pt idx="28">
                        <c:v>7</c:v>
                      </c:pt>
                      <c:pt idx="29">
                        <c:v>11</c:v>
                      </c:pt>
                      <c:pt idx="30">
                        <c:v>13</c:v>
                      </c:pt>
                      <c:pt idx="31">
                        <c:v>6</c:v>
                      </c:pt>
                      <c:pt idx="32">
                        <c:v>7</c:v>
                      </c:pt>
                      <c:pt idx="33">
                        <c:v>5</c:v>
                      </c:pt>
                      <c:pt idx="34">
                        <c:v>9</c:v>
                      </c:pt>
                      <c:pt idx="35">
                        <c:v>5</c:v>
                      </c:pt>
                      <c:pt idx="36">
                        <c:v>3</c:v>
                      </c:pt>
                      <c:pt idx="37">
                        <c:v>5</c:v>
                      </c:pt>
                      <c:pt idx="38">
                        <c:v>11</c:v>
                      </c:pt>
                      <c:pt idx="39">
                        <c:v>8</c:v>
                      </c:pt>
                      <c:pt idx="40">
                        <c:v>9</c:v>
                      </c:pt>
                      <c:pt idx="41">
                        <c:v>6</c:v>
                      </c:pt>
                      <c:pt idx="42">
                        <c:v>3</c:v>
                      </c:pt>
                      <c:pt idx="43">
                        <c:v>5</c:v>
                      </c:pt>
                      <c:pt idx="44">
                        <c:v>5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9</c:v>
                      </c:pt>
                      <c:pt idx="48">
                        <c:v>8</c:v>
                      </c:pt>
                      <c:pt idx="49">
                        <c:v>10</c:v>
                      </c:pt>
                      <c:pt idx="50">
                        <c:v>10</c:v>
                      </c:pt>
                      <c:pt idx="51">
                        <c:v>9</c:v>
                      </c:pt>
                      <c:pt idx="52">
                        <c:v>11</c:v>
                      </c:pt>
                      <c:pt idx="53">
                        <c:v>13</c:v>
                      </c:pt>
                      <c:pt idx="54">
                        <c:v>16</c:v>
                      </c:pt>
                      <c:pt idx="55">
                        <c:v>11</c:v>
                      </c:pt>
                      <c:pt idx="56">
                        <c:v>13</c:v>
                      </c:pt>
                      <c:pt idx="57">
                        <c:v>8</c:v>
                      </c:pt>
                      <c:pt idx="58">
                        <c:v>17</c:v>
                      </c:pt>
                      <c:pt idx="59">
                        <c:v>15</c:v>
                      </c:pt>
                      <c:pt idx="60">
                        <c:v>11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10</c:v>
                      </c:pt>
                      <c:pt idx="64">
                        <c:v>4</c:v>
                      </c:pt>
                      <c:pt idx="65">
                        <c:v>8</c:v>
                      </c:pt>
                      <c:pt idx="66">
                        <c:v>8</c:v>
                      </c:pt>
                      <c:pt idx="67">
                        <c:v>6</c:v>
                      </c:pt>
                      <c:pt idx="68">
                        <c:v>6</c:v>
                      </c:pt>
                      <c:pt idx="69">
                        <c:v>0</c:v>
                      </c:pt>
                      <c:pt idx="70">
                        <c:v>5</c:v>
                      </c:pt>
                      <c:pt idx="71">
                        <c:v>8</c:v>
                      </c:pt>
                      <c:pt idx="72">
                        <c:v>10</c:v>
                      </c:pt>
                      <c:pt idx="73">
                        <c:v>8</c:v>
                      </c:pt>
                      <c:pt idx="74">
                        <c:v>16</c:v>
                      </c:pt>
                      <c:pt idx="75">
                        <c:v>17</c:v>
                      </c:pt>
                      <c:pt idx="76">
                        <c:v>10</c:v>
                      </c:pt>
                      <c:pt idx="77">
                        <c:v>14</c:v>
                      </c:pt>
                      <c:pt idx="78">
                        <c:v>5</c:v>
                      </c:pt>
                      <c:pt idx="79">
                        <c:v>13</c:v>
                      </c:pt>
                      <c:pt idx="80">
                        <c:v>14</c:v>
                      </c:pt>
                      <c:pt idx="81">
                        <c:v>11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10</c:v>
                      </c:pt>
                      <c:pt idx="86">
                        <c:v>4</c:v>
                      </c:pt>
                      <c:pt idx="87">
                        <c:v>6</c:v>
                      </c:pt>
                      <c:pt idx="88">
                        <c:v>15</c:v>
                      </c:pt>
                      <c:pt idx="89">
                        <c:v>15</c:v>
                      </c:pt>
                      <c:pt idx="90">
                        <c:v>10</c:v>
                      </c:pt>
                      <c:pt idx="91">
                        <c:v>11</c:v>
                      </c:pt>
                      <c:pt idx="92">
                        <c:v>16</c:v>
                      </c:pt>
                      <c:pt idx="93">
                        <c:v>14</c:v>
                      </c:pt>
                      <c:pt idx="94">
                        <c:v>14</c:v>
                      </c:pt>
                      <c:pt idx="95">
                        <c:v>11</c:v>
                      </c:pt>
                      <c:pt idx="96">
                        <c:v>9</c:v>
                      </c:pt>
                      <c:pt idx="97">
                        <c:v>26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35</c:v>
                      </c:pt>
                      <c:pt idx="101">
                        <c:v>39</c:v>
                      </c:pt>
                      <c:pt idx="102">
                        <c:v>39</c:v>
                      </c:pt>
                      <c:pt idx="103">
                        <c:v>39</c:v>
                      </c:pt>
                      <c:pt idx="104">
                        <c:v>40</c:v>
                      </c:pt>
                      <c:pt idx="105">
                        <c:v>37</c:v>
                      </c:pt>
                      <c:pt idx="106">
                        <c:v>35</c:v>
                      </c:pt>
                      <c:pt idx="107">
                        <c:v>40</c:v>
                      </c:pt>
                      <c:pt idx="108">
                        <c:v>37</c:v>
                      </c:pt>
                      <c:pt idx="109">
                        <c:v>38</c:v>
                      </c:pt>
                      <c:pt idx="110">
                        <c:v>36</c:v>
                      </c:pt>
                      <c:pt idx="111">
                        <c:v>38</c:v>
                      </c:pt>
                      <c:pt idx="112">
                        <c:v>35</c:v>
                      </c:pt>
                      <c:pt idx="113">
                        <c:v>41</c:v>
                      </c:pt>
                      <c:pt idx="114">
                        <c:v>38</c:v>
                      </c:pt>
                      <c:pt idx="115">
                        <c:v>38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37</c:v>
                      </c:pt>
                      <c:pt idx="119">
                        <c:v>36</c:v>
                      </c:pt>
                      <c:pt idx="120">
                        <c:v>31</c:v>
                      </c:pt>
                      <c:pt idx="121">
                        <c:v>32</c:v>
                      </c:pt>
                      <c:pt idx="122">
                        <c:v>37</c:v>
                      </c:pt>
                      <c:pt idx="123">
                        <c:v>35</c:v>
                      </c:pt>
                      <c:pt idx="124">
                        <c:v>31</c:v>
                      </c:pt>
                      <c:pt idx="125">
                        <c:v>31</c:v>
                      </c:pt>
                      <c:pt idx="126">
                        <c:v>30</c:v>
                      </c:pt>
                      <c:pt idx="127">
                        <c:v>30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col_new!$G$2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col_new!$G$3:$G$130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10</c:v>
                      </c:pt>
                      <c:pt idx="1">
                        <c:v>12</c:v>
                      </c:pt>
                      <c:pt idx="2">
                        <c:v>13</c:v>
                      </c:pt>
                      <c:pt idx="3">
                        <c:v>10</c:v>
                      </c:pt>
                      <c:pt idx="4">
                        <c:v>12</c:v>
                      </c:pt>
                      <c:pt idx="5">
                        <c:v>11</c:v>
                      </c:pt>
                      <c:pt idx="6">
                        <c:v>10</c:v>
                      </c:pt>
                      <c:pt idx="7">
                        <c:v>13</c:v>
                      </c:pt>
                      <c:pt idx="8">
                        <c:v>5</c:v>
                      </c:pt>
                      <c:pt idx="9">
                        <c:v>13</c:v>
                      </c:pt>
                      <c:pt idx="10">
                        <c:v>15</c:v>
                      </c:pt>
                      <c:pt idx="11">
                        <c:v>13</c:v>
                      </c:pt>
                      <c:pt idx="12">
                        <c:v>19</c:v>
                      </c:pt>
                      <c:pt idx="13">
                        <c:v>8</c:v>
                      </c:pt>
                      <c:pt idx="14">
                        <c:v>7</c:v>
                      </c:pt>
                      <c:pt idx="15">
                        <c:v>9</c:v>
                      </c:pt>
                      <c:pt idx="16">
                        <c:v>11</c:v>
                      </c:pt>
                      <c:pt idx="17">
                        <c:v>13</c:v>
                      </c:pt>
                      <c:pt idx="18">
                        <c:v>11</c:v>
                      </c:pt>
                      <c:pt idx="19">
                        <c:v>15</c:v>
                      </c:pt>
                      <c:pt idx="20">
                        <c:v>14</c:v>
                      </c:pt>
                      <c:pt idx="21">
                        <c:v>11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6</c:v>
                      </c:pt>
                      <c:pt idx="25">
                        <c:v>8</c:v>
                      </c:pt>
                      <c:pt idx="26">
                        <c:v>6</c:v>
                      </c:pt>
                      <c:pt idx="27">
                        <c:v>5</c:v>
                      </c:pt>
                      <c:pt idx="28">
                        <c:v>8</c:v>
                      </c:pt>
                      <c:pt idx="29">
                        <c:v>7</c:v>
                      </c:pt>
                      <c:pt idx="30">
                        <c:v>2</c:v>
                      </c:pt>
                      <c:pt idx="31">
                        <c:v>5</c:v>
                      </c:pt>
                      <c:pt idx="32">
                        <c:v>7</c:v>
                      </c:pt>
                      <c:pt idx="33">
                        <c:v>7</c:v>
                      </c:pt>
                      <c:pt idx="34">
                        <c:v>14</c:v>
                      </c:pt>
                      <c:pt idx="35">
                        <c:v>6</c:v>
                      </c:pt>
                      <c:pt idx="36">
                        <c:v>6</c:v>
                      </c:pt>
                      <c:pt idx="37">
                        <c:v>11</c:v>
                      </c:pt>
                      <c:pt idx="38">
                        <c:v>5</c:v>
                      </c:pt>
                      <c:pt idx="39">
                        <c:v>10</c:v>
                      </c:pt>
                      <c:pt idx="40">
                        <c:v>10</c:v>
                      </c:pt>
                      <c:pt idx="41">
                        <c:v>8</c:v>
                      </c:pt>
                      <c:pt idx="42">
                        <c:v>11</c:v>
                      </c:pt>
                      <c:pt idx="43">
                        <c:v>8</c:v>
                      </c:pt>
                      <c:pt idx="44">
                        <c:v>7</c:v>
                      </c:pt>
                      <c:pt idx="45">
                        <c:v>10</c:v>
                      </c:pt>
                      <c:pt idx="46">
                        <c:v>9</c:v>
                      </c:pt>
                      <c:pt idx="47">
                        <c:v>6</c:v>
                      </c:pt>
                      <c:pt idx="48">
                        <c:v>14</c:v>
                      </c:pt>
                      <c:pt idx="49">
                        <c:v>10</c:v>
                      </c:pt>
                      <c:pt idx="50">
                        <c:v>9</c:v>
                      </c:pt>
                      <c:pt idx="51">
                        <c:v>8</c:v>
                      </c:pt>
                      <c:pt idx="52">
                        <c:v>15</c:v>
                      </c:pt>
                      <c:pt idx="53">
                        <c:v>14</c:v>
                      </c:pt>
                      <c:pt idx="54">
                        <c:v>13</c:v>
                      </c:pt>
                      <c:pt idx="55">
                        <c:v>18</c:v>
                      </c:pt>
                      <c:pt idx="56">
                        <c:v>10</c:v>
                      </c:pt>
                      <c:pt idx="57">
                        <c:v>12</c:v>
                      </c:pt>
                      <c:pt idx="58">
                        <c:v>20</c:v>
                      </c:pt>
                      <c:pt idx="59">
                        <c:v>11</c:v>
                      </c:pt>
                      <c:pt idx="60">
                        <c:v>12</c:v>
                      </c:pt>
                      <c:pt idx="61">
                        <c:v>16</c:v>
                      </c:pt>
                      <c:pt idx="62">
                        <c:v>13</c:v>
                      </c:pt>
                      <c:pt idx="63">
                        <c:v>14</c:v>
                      </c:pt>
                      <c:pt idx="64">
                        <c:v>10</c:v>
                      </c:pt>
                      <c:pt idx="65">
                        <c:v>11</c:v>
                      </c:pt>
                      <c:pt idx="66">
                        <c:v>8</c:v>
                      </c:pt>
                      <c:pt idx="67">
                        <c:v>10</c:v>
                      </c:pt>
                      <c:pt idx="68">
                        <c:v>11</c:v>
                      </c:pt>
                      <c:pt idx="69">
                        <c:v>10</c:v>
                      </c:pt>
                      <c:pt idx="70">
                        <c:v>11</c:v>
                      </c:pt>
                      <c:pt idx="71">
                        <c:v>11</c:v>
                      </c:pt>
                      <c:pt idx="72">
                        <c:v>9</c:v>
                      </c:pt>
                      <c:pt idx="73">
                        <c:v>12</c:v>
                      </c:pt>
                      <c:pt idx="74">
                        <c:v>12</c:v>
                      </c:pt>
                      <c:pt idx="75">
                        <c:v>9</c:v>
                      </c:pt>
                      <c:pt idx="76">
                        <c:v>10</c:v>
                      </c:pt>
                      <c:pt idx="77">
                        <c:v>9</c:v>
                      </c:pt>
                      <c:pt idx="78">
                        <c:v>11</c:v>
                      </c:pt>
                      <c:pt idx="79">
                        <c:v>9</c:v>
                      </c:pt>
                      <c:pt idx="80">
                        <c:v>37</c:v>
                      </c:pt>
                      <c:pt idx="81">
                        <c:v>43</c:v>
                      </c:pt>
                      <c:pt idx="82">
                        <c:v>34</c:v>
                      </c:pt>
                      <c:pt idx="83">
                        <c:v>41</c:v>
                      </c:pt>
                      <c:pt idx="84">
                        <c:v>39</c:v>
                      </c:pt>
                      <c:pt idx="85">
                        <c:v>41</c:v>
                      </c:pt>
                      <c:pt idx="86">
                        <c:v>38</c:v>
                      </c:pt>
                      <c:pt idx="87">
                        <c:v>37</c:v>
                      </c:pt>
                      <c:pt idx="88">
                        <c:v>38</c:v>
                      </c:pt>
                      <c:pt idx="89">
                        <c:v>41</c:v>
                      </c:pt>
                      <c:pt idx="90">
                        <c:v>37</c:v>
                      </c:pt>
                      <c:pt idx="91">
                        <c:v>38</c:v>
                      </c:pt>
                      <c:pt idx="92">
                        <c:v>39</c:v>
                      </c:pt>
                      <c:pt idx="93">
                        <c:v>35</c:v>
                      </c:pt>
                      <c:pt idx="94">
                        <c:v>37</c:v>
                      </c:pt>
                      <c:pt idx="95">
                        <c:v>40</c:v>
                      </c:pt>
                      <c:pt idx="96">
                        <c:v>39</c:v>
                      </c:pt>
                      <c:pt idx="97">
                        <c:v>27</c:v>
                      </c:pt>
                      <c:pt idx="98">
                        <c:v>17</c:v>
                      </c:pt>
                      <c:pt idx="99">
                        <c:v>9</c:v>
                      </c:pt>
                      <c:pt idx="100">
                        <c:v>11</c:v>
                      </c:pt>
                      <c:pt idx="101">
                        <c:v>8</c:v>
                      </c:pt>
                      <c:pt idx="102">
                        <c:v>9</c:v>
                      </c:pt>
                      <c:pt idx="103">
                        <c:v>12</c:v>
                      </c:pt>
                      <c:pt idx="104">
                        <c:v>16</c:v>
                      </c:pt>
                      <c:pt idx="105">
                        <c:v>10</c:v>
                      </c:pt>
                      <c:pt idx="106">
                        <c:v>15</c:v>
                      </c:pt>
                      <c:pt idx="107">
                        <c:v>16</c:v>
                      </c:pt>
                      <c:pt idx="108">
                        <c:v>8</c:v>
                      </c:pt>
                      <c:pt idx="109">
                        <c:v>8</c:v>
                      </c:pt>
                      <c:pt idx="110">
                        <c:v>9</c:v>
                      </c:pt>
                      <c:pt idx="111">
                        <c:v>10</c:v>
                      </c:pt>
                      <c:pt idx="112">
                        <c:v>17</c:v>
                      </c:pt>
                      <c:pt idx="113">
                        <c:v>14</c:v>
                      </c:pt>
                      <c:pt idx="114">
                        <c:v>12</c:v>
                      </c:pt>
                      <c:pt idx="115">
                        <c:v>15</c:v>
                      </c:pt>
                      <c:pt idx="116">
                        <c:v>13</c:v>
                      </c:pt>
                      <c:pt idx="117">
                        <c:v>13</c:v>
                      </c:pt>
                      <c:pt idx="118">
                        <c:v>10</c:v>
                      </c:pt>
                      <c:pt idx="119">
                        <c:v>13</c:v>
                      </c:pt>
                      <c:pt idx="120">
                        <c:v>2</c:v>
                      </c:pt>
                      <c:pt idx="121">
                        <c:v>9</c:v>
                      </c:pt>
                      <c:pt idx="122">
                        <c:v>7</c:v>
                      </c:pt>
                      <c:pt idx="123">
                        <c:v>10</c:v>
                      </c:pt>
                      <c:pt idx="124">
                        <c:v>10</c:v>
                      </c:pt>
                      <c:pt idx="125">
                        <c:v>4</c:v>
                      </c:pt>
                      <c:pt idx="126">
                        <c:v>8</c:v>
                      </c:pt>
                      <c:pt idx="127">
                        <c:v>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col_new!$I$2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col_new!$I$3:$I$130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13</c:v>
                      </c:pt>
                      <c:pt idx="1">
                        <c:v>16</c:v>
                      </c:pt>
                      <c:pt idx="2">
                        <c:v>12</c:v>
                      </c:pt>
                      <c:pt idx="3">
                        <c:v>11</c:v>
                      </c:pt>
                      <c:pt idx="4">
                        <c:v>11</c:v>
                      </c:pt>
                      <c:pt idx="5">
                        <c:v>11</c:v>
                      </c:pt>
                      <c:pt idx="6">
                        <c:v>9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16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20</c:v>
                      </c:pt>
                      <c:pt idx="13">
                        <c:v>15</c:v>
                      </c:pt>
                      <c:pt idx="14">
                        <c:v>11</c:v>
                      </c:pt>
                      <c:pt idx="15">
                        <c:v>15</c:v>
                      </c:pt>
                      <c:pt idx="16">
                        <c:v>8</c:v>
                      </c:pt>
                      <c:pt idx="17">
                        <c:v>9</c:v>
                      </c:pt>
                      <c:pt idx="18">
                        <c:v>17</c:v>
                      </c:pt>
                      <c:pt idx="19">
                        <c:v>12</c:v>
                      </c:pt>
                      <c:pt idx="20">
                        <c:v>11</c:v>
                      </c:pt>
                      <c:pt idx="21">
                        <c:v>7</c:v>
                      </c:pt>
                      <c:pt idx="22">
                        <c:v>8</c:v>
                      </c:pt>
                      <c:pt idx="23">
                        <c:v>4</c:v>
                      </c:pt>
                      <c:pt idx="24">
                        <c:v>9</c:v>
                      </c:pt>
                      <c:pt idx="25">
                        <c:v>5</c:v>
                      </c:pt>
                      <c:pt idx="26">
                        <c:v>7</c:v>
                      </c:pt>
                      <c:pt idx="27">
                        <c:v>7</c:v>
                      </c:pt>
                      <c:pt idx="28">
                        <c:v>5</c:v>
                      </c:pt>
                      <c:pt idx="29">
                        <c:v>4</c:v>
                      </c:pt>
                      <c:pt idx="30">
                        <c:v>5</c:v>
                      </c:pt>
                      <c:pt idx="31">
                        <c:v>5</c:v>
                      </c:pt>
                      <c:pt idx="32">
                        <c:v>10</c:v>
                      </c:pt>
                      <c:pt idx="33">
                        <c:v>11</c:v>
                      </c:pt>
                      <c:pt idx="34">
                        <c:v>21</c:v>
                      </c:pt>
                      <c:pt idx="35">
                        <c:v>10</c:v>
                      </c:pt>
                      <c:pt idx="36">
                        <c:v>10</c:v>
                      </c:pt>
                      <c:pt idx="37">
                        <c:v>8</c:v>
                      </c:pt>
                      <c:pt idx="38">
                        <c:v>15</c:v>
                      </c:pt>
                      <c:pt idx="39">
                        <c:v>16</c:v>
                      </c:pt>
                      <c:pt idx="40">
                        <c:v>7</c:v>
                      </c:pt>
                      <c:pt idx="41">
                        <c:v>9</c:v>
                      </c:pt>
                      <c:pt idx="42">
                        <c:v>16</c:v>
                      </c:pt>
                      <c:pt idx="43">
                        <c:v>9</c:v>
                      </c:pt>
                      <c:pt idx="44">
                        <c:v>13</c:v>
                      </c:pt>
                      <c:pt idx="45">
                        <c:v>16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14</c:v>
                      </c:pt>
                      <c:pt idx="49">
                        <c:v>7</c:v>
                      </c:pt>
                      <c:pt idx="50">
                        <c:v>11</c:v>
                      </c:pt>
                      <c:pt idx="51">
                        <c:v>11</c:v>
                      </c:pt>
                      <c:pt idx="52">
                        <c:v>8</c:v>
                      </c:pt>
                      <c:pt idx="53">
                        <c:v>11</c:v>
                      </c:pt>
                      <c:pt idx="54">
                        <c:v>7</c:v>
                      </c:pt>
                      <c:pt idx="55">
                        <c:v>8</c:v>
                      </c:pt>
                      <c:pt idx="56">
                        <c:v>11</c:v>
                      </c:pt>
                      <c:pt idx="57">
                        <c:v>11</c:v>
                      </c:pt>
                      <c:pt idx="58">
                        <c:v>8</c:v>
                      </c:pt>
                      <c:pt idx="59">
                        <c:v>7</c:v>
                      </c:pt>
                      <c:pt idx="60">
                        <c:v>10</c:v>
                      </c:pt>
                      <c:pt idx="61">
                        <c:v>10</c:v>
                      </c:pt>
                      <c:pt idx="62">
                        <c:v>9</c:v>
                      </c:pt>
                      <c:pt idx="63">
                        <c:v>13</c:v>
                      </c:pt>
                      <c:pt idx="64">
                        <c:v>6</c:v>
                      </c:pt>
                      <c:pt idx="65">
                        <c:v>15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12</c:v>
                      </c:pt>
                      <c:pt idx="69">
                        <c:v>9</c:v>
                      </c:pt>
                      <c:pt idx="70">
                        <c:v>14</c:v>
                      </c:pt>
                      <c:pt idx="71">
                        <c:v>9</c:v>
                      </c:pt>
                      <c:pt idx="72">
                        <c:v>13</c:v>
                      </c:pt>
                      <c:pt idx="73">
                        <c:v>9</c:v>
                      </c:pt>
                      <c:pt idx="74">
                        <c:v>8</c:v>
                      </c:pt>
                      <c:pt idx="75">
                        <c:v>8</c:v>
                      </c:pt>
                      <c:pt idx="76">
                        <c:v>13</c:v>
                      </c:pt>
                      <c:pt idx="77">
                        <c:v>11</c:v>
                      </c:pt>
                      <c:pt idx="78">
                        <c:v>6</c:v>
                      </c:pt>
                      <c:pt idx="79">
                        <c:v>9</c:v>
                      </c:pt>
                      <c:pt idx="80">
                        <c:v>37</c:v>
                      </c:pt>
                      <c:pt idx="81">
                        <c:v>34</c:v>
                      </c:pt>
                      <c:pt idx="82">
                        <c:v>36</c:v>
                      </c:pt>
                      <c:pt idx="83">
                        <c:v>33</c:v>
                      </c:pt>
                      <c:pt idx="84">
                        <c:v>33</c:v>
                      </c:pt>
                      <c:pt idx="85">
                        <c:v>36</c:v>
                      </c:pt>
                      <c:pt idx="86">
                        <c:v>35</c:v>
                      </c:pt>
                      <c:pt idx="87">
                        <c:v>35</c:v>
                      </c:pt>
                      <c:pt idx="88">
                        <c:v>40</c:v>
                      </c:pt>
                      <c:pt idx="89">
                        <c:v>35</c:v>
                      </c:pt>
                      <c:pt idx="90">
                        <c:v>39</c:v>
                      </c:pt>
                      <c:pt idx="91">
                        <c:v>33</c:v>
                      </c:pt>
                      <c:pt idx="92">
                        <c:v>36</c:v>
                      </c:pt>
                      <c:pt idx="93">
                        <c:v>37</c:v>
                      </c:pt>
                      <c:pt idx="94">
                        <c:v>37</c:v>
                      </c:pt>
                      <c:pt idx="95">
                        <c:v>34</c:v>
                      </c:pt>
                      <c:pt idx="96">
                        <c:v>37</c:v>
                      </c:pt>
                      <c:pt idx="97">
                        <c:v>22</c:v>
                      </c:pt>
                      <c:pt idx="98">
                        <c:v>12</c:v>
                      </c:pt>
                      <c:pt idx="99">
                        <c:v>7</c:v>
                      </c:pt>
                      <c:pt idx="100">
                        <c:v>12</c:v>
                      </c:pt>
                      <c:pt idx="101">
                        <c:v>11</c:v>
                      </c:pt>
                      <c:pt idx="102">
                        <c:v>11</c:v>
                      </c:pt>
                      <c:pt idx="103">
                        <c:v>9</c:v>
                      </c:pt>
                      <c:pt idx="104">
                        <c:v>15</c:v>
                      </c:pt>
                      <c:pt idx="105">
                        <c:v>13</c:v>
                      </c:pt>
                      <c:pt idx="106">
                        <c:v>9</c:v>
                      </c:pt>
                      <c:pt idx="107">
                        <c:v>9</c:v>
                      </c:pt>
                      <c:pt idx="108">
                        <c:v>8</c:v>
                      </c:pt>
                      <c:pt idx="109">
                        <c:v>8</c:v>
                      </c:pt>
                      <c:pt idx="110">
                        <c:v>7</c:v>
                      </c:pt>
                      <c:pt idx="111">
                        <c:v>7</c:v>
                      </c:pt>
                      <c:pt idx="112">
                        <c:v>12</c:v>
                      </c:pt>
                      <c:pt idx="113">
                        <c:v>8</c:v>
                      </c:pt>
                      <c:pt idx="114">
                        <c:v>11</c:v>
                      </c:pt>
                      <c:pt idx="115">
                        <c:v>14</c:v>
                      </c:pt>
                      <c:pt idx="116">
                        <c:v>11</c:v>
                      </c:pt>
                      <c:pt idx="117">
                        <c:v>16</c:v>
                      </c:pt>
                      <c:pt idx="118">
                        <c:v>15</c:v>
                      </c:pt>
                      <c:pt idx="119">
                        <c:v>7</c:v>
                      </c:pt>
                      <c:pt idx="120">
                        <c:v>7</c:v>
                      </c:pt>
                      <c:pt idx="121">
                        <c:v>14</c:v>
                      </c:pt>
                      <c:pt idx="122">
                        <c:v>10</c:v>
                      </c:pt>
                      <c:pt idx="123">
                        <c:v>8</c:v>
                      </c:pt>
                      <c:pt idx="124">
                        <c:v>11</c:v>
                      </c:pt>
                      <c:pt idx="125">
                        <c:v>7</c:v>
                      </c:pt>
                      <c:pt idx="126">
                        <c:v>6</c:v>
                      </c:pt>
                      <c:pt idx="127">
                        <c:v>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col_new!$K$2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col_new!$K$3:$K$130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13</c:v>
                      </c:pt>
                      <c:pt idx="1">
                        <c:v>13</c:v>
                      </c:pt>
                      <c:pt idx="2">
                        <c:v>15</c:v>
                      </c:pt>
                      <c:pt idx="3">
                        <c:v>9</c:v>
                      </c:pt>
                      <c:pt idx="4">
                        <c:v>17</c:v>
                      </c:pt>
                      <c:pt idx="5">
                        <c:v>17</c:v>
                      </c:pt>
                      <c:pt idx="6">
                        <c:v>11</c:v>
                      </c:pt>
                      <c:pt idx="7">
                        <c:v>17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21</c:v>
                      </c:pt>
                      <c:pt idx="11">
                        <c:v>18</c:v>
                      </c:pt>
                      <c:pt idx="12">
                        <c:v>16</c:v>
                      </c:pt>
                      <c:pt idx="13">
                        <c:v>14</c:v>
                      </c:pt>
                      <c:pt idx="14">
                        <c:v>17</c:v>
                      </c:pt>
                      <c:pt idx="15">
                        <c:v>14</c:v>
                      </c:pt>
                      <c:pt idx="16">
                        <c:v>9</c:v>
                      </c:pt>
                      <c:pt idx="17">
                        <c:v>7</c:v>
                      </c:pt>
                      <c:pt idx="18">
                        <c:v>10</c:v>
                      </c:pt>
                      <c:pt idx="19">
                        <c:v>7</c:v>
                      </c:pt>
                      <c:pt idx="20">
                        <c:v>7</c:v>
                      </c:pt>
                      <c:pt idx="21">
                        <c:v>5</c:v>
                      </c:pt>
                      <c:pt idx="22">
                        <c:v>4</c:v>
                      </c:pt>
                      <c:pt idx="23">
                        <c:v>6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8</c:v>
                      </c:pt>
                      <c:pt idx="27">
                        <c:v>9</c:v>
                      </c:pt>
                      <c:pt idx="28">
                        <c:v>8</c:v>
                      </c:pt>
                      <c:pt idx="29">
                        <c:v>4</c:v>
                      </c:pt>
                      <c:pt idx="30">
                        <c:v>8</c:v>
                      </c:pt>
                      <c:pt idx="31">
                        <c:v>8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16</c:v>
                      </c:pt>
                      <c:pt idx="35">
                        <c:v>14</c:v>
                      </c:pt>
                      <c:pt idx="36">
                        <c:v>9</c:v>
                      </c:pt>
                      <c:pt idx="37">
                        <c:v>11</c:v>
                      </c:pt>
                      <c:pt idx="38">
                        <c:v>10</c:v>
                      </c:pt>
                      <c:pt idx="39">
                        <c:v>13</c:v>
                      </c:pt>
                      <c:pt idx="40">
                        <c:v>10</c:v>
                      </c:pt>
                      <c:pt idx="41">
                        <c:v>10</c:v>
                      </c:pt>
                      <c:pt idx="42">
                        <c:v>13</c:v>
                      </c:pt>
                      <c:pt idx="43">
                        <c:v>9</c:v>
                      </c:pt>
                      <c:pt idx="44">
                        <c:v>17</c:v>
                      </c:pt>
                      <c:pt idx="45">
                        <c:v>9</c:v>
                      </c:pt>
                      <c:pt idx="46">
                        <c:v>11</c:v>
                      </c:pt>
                      <c:pt idx="47">
                        <c:v>14</c:v>
                      </c:pt>
                      <c:pt idx="48">
                        <c:v>8</c:v>
                      </c:pt>
                      <c:pt idx="49">
                        <c:v>8</c:v>
                      </c:pt>
                      <c:pt idx="50">
                        <c:v>8</c:v>
                      </c:pt>
                      <c:pt idx="51">
                        <c:v>10</c:v>
                      </c:pt>
                      <c:pt idx="52">
                        <c:v>5</c:v>
                      </c:pt>
                      <c:pt idx="53">
                        <c:v>6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2</c:v>
                      </c:pt>
                      <c:pt idx="57">
                        <c:v>7</c:v>
                      </c:pt>
                      <c:pt idx="58">
                        <c:v>3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8</c:v>
                      </c:pt>
                      <c:pt idx="62">
                        <c:v>8</c:v>
                      </c:pt>
                      <c:pt idx="63">
                        <c:v>9</c:v>
                      </c:pt>
                      <c:pt idx="64">
                        <c:v>10</c:v>
                      </c:pt>
                      <c:pt idx="65">
                        <c:v>14</c:v>
                      </c:pt>
                      <c:pt idx="66">
                        <c:v>9</c:v>
                      </c:pt>
                      <c:pt idx="67">
                        <c:v>12</c:v>
                      </c:pt>
                      <c:pt idx="68">
                        <c:v>13</c:v>
                      </c:pt>
                      <c:pt idx="69">
                        <c:v>11</c:v>
                      </c:pt>
                      <c:pt idx="70">
                        <c:v>15</c:v>
                      </c:pt>
                      <c:pt idx="71">
                        <c:v>9</c:v>
                      </c:pt>
                      <c:pt idx="72">
                        <c:v>10</c:v>
                      </c:pt>
                      <c:pt idx="73">
                        <c:v>5</c:v>
                      </c:pt>
                      <c:pt idx="74">
                        <c:v>5</c:v>
                      </c:pt>
                      <c:pt idx="75">
                        <c:v>9</c:v>
                      </c:pt>
                      <c:pt idx="76">
                        <c:v>10</c:v>
                      </c:pt>
                      <c:pt idx="77">
                        <c:v>7</c:v>
                      </c:pt>
                      <c:pt idx="78">
                        <c:v>7</c:v>
                      </c:pt>
                      <c:pt idx="79">
                        <c:v>8</c:v>
                      </c:pt>
                      <c:pt idx="80">
                        <c:v>37</c:v>
                      </c:pt>
                      <c:pt idx="81">
                        <c:v>33</c:v>
                      </c:pt>
                      <c:pt idx="82">
                        <c:v>32</c:v>
                      </c:pt>
                      <c:pt idx="83">
                        <c:v>32</c:v>
                      </c:pt>
                      <c:pt idx="84">
                        <c:v>34</c:v>
                      </c:pt>
                      <c:pt idx="85">
                        <c:v>35</c:v>
                      </c:pt>
                      <c:pt idx="86">
                        <c:v>33</c:v>
                      </c:pt>
                      <c:pt idx="87">
                        <c:v>33</c:v>
                      </c:pt>
                      <c:pt idx="88">
                        <c:v>32</c:v>
                      </c:pt>
                      <c:pt idx="89">
                        <c:v>34</c:v>
                      </c:pt>
                      <c:pt idx="90">
                        <c:v>34</c:v>
                      </c:pt>
                      <c:pt idx="91">
                        <c:v>33</c:v>
                      </c:pt>
                      <c:pt idx="92">
                        <c:v>34</c:v>
                      </c:pt>
                      <c:pt idx="93">
                        <c:v>34</c:v>
                      </c:pt>
                      <c:pt idx="94">
                        <c:v>34</c:v>
                      </c:pt>
                      <c:pt idx="95">
                        <c:v>35</c:v>
                      </c:pt>
                      <c:pt idx="96">
                        <c:v>35</c:v>
                      </c:pt>
                      <c:pt idx="97">
                        <c:v>20</c:v>
                      </c:pt>
                      <c:pt idx="98">
                        <c:v>10</c:v>
                      </c:pt>
                      <c:pt idx="99">
                        <c:v>10</c:v>
                      </c:pt>
                      <c:pt idx="100">
                        <c:v>10</c:v>
                      </c:pt>
                      <c:pt idx="101">
                        <c:v>7</c:v>
                      </c:pt>
                      <c:pt idx="102">
                        <c:v>6</c:v>
                      </c:pt>
                      <c:pt idx="103">
                        <c:v>6</c:v>
                      </c:pt>
                      <c:pt idx="104">
                        <c:v>8</c:v>
                      </c:pt>
                      <c:pt idx="105">
                        <c:v>7</c:v>
                      </c:pt>
                      <c:pt idx="106">
                        <c:v>11</c:v>
                      </c:pt>
                      <c:pt idx="107">
                        <c:v>2</c:v>
                      </c:pt>
                      <c:pt idx="108">
                        <c:v>9</c:v>
                      </c:pt>
                      <c:pt idx="109">
                        <c:v>7</c:v>
                      </c:pt>
                      <c:pt idx="110">
                        <c:v>6</c:v>
                      </c:pt>
                      <c:pt idx="111">
                        <c:v>1</c:v>
                      </c:pt>
                      <c:pt idx="112">
                        <c:v>17</c:v>
                      </c:pt>
                      <c:pt idx="113">
                        <c:v>6</c:v>
                      </c:pt>
                      <c:pt idx="114">
                        <c:v>5</c:v>
                      </c:pt>
                      <c:pt idx="115">
                        <c:v>5</c:v>
                      </c:pt>
                      <c:pt idx="116">
                        <c:v>10</c:v>
                      </c:pt>
                      <c:pt idx="117">
                        <c:v>6</c:v>
                      </c:pt>
                      <c:pt idx="118">
                        <c:v>14</c:v>
                      </c:pt>
                      <c:pt idx="119">
                        <c:v>7</c:v>
                      </c:pt>
                      <c:pt idx="120">
                        <c:v>7</c:v>
                      </c:pt>
                      <c:pt idx="121">
                        <c:v>10</c:v>
                      </c:pt>
                      <c:pt idx="122">
                        <c:v>9</c:v>
                      </c:pt>
                      <c:pt idx="123">
                        <c:v>10</c:v>
                      </c:pt>
                      <c:pt idx="124">
                        <c:v>15</c:v>
                      </c:pt>
                      <c:pt idx="125">
                        <c:v>8</c:v>
                      </c:pt>
                      <c:pt idx="126">
                        <c:v>7</c:v>
                      </c:pt>
                      <c:pt idx="127">
                        <c:v>13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col_new!$M$2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col_new!$M$3:$M$130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17</c:v>
                      </c:pt>
                      <c:pt idx="3">
                        <c:v>7</c:v>
                      </c:pt>
                      <c:pt idx="4">
                        <c:v>16</c:v>
                      </c:pt>
                      <c:pt idx="5">
                        <c:v>16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7</c:v>
                      </c:pt>
                      <c:pt idx="9">
                        <c:v>10</c:v>
                      </c:pt>
                      <c:pt idx="10">
                        <c:v>19</c:v>
                      </c:pt>
                      <c:pt idx="11">
                        <c:v>13</c:v>
                      </c:pt>
                      <c:pt idx="12">
                        <c:v>17</c:v>
                      </c:pt>
                      <c:pt idx="13">
                        <c:v>13</c:v>
                      </c:pt>
                      <c:pt idx="14">
                        <c:v>11</c:v>
                      </c:pt>
                      <c:pt idx="15">
                        <c:v>14</c:v>
                      </c:pt>
                      <c:pt idx="16">
                        <c:v>6</c:v>
                      </c:pt>
                      <c:pt idx="17">
                        <c:v>5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4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6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7</c:v>
                      </c:pt>
                      <c:pt idx="27">
                        <c:v>6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9</c:v>
                      </c:pt>
                      <c:pt idx="31">
                        <c:v>5</c:v>
                      </c:pt>
                      <c:pt idx="32">
                        <c:v>14</c:v>
                      </c:pt>
                      <c:pt idx="33">
                        <c:v>7</c:v>
                      </c:pt>
                      <c:pt idx="34">
                        <c:v>13</c:v>
                      </c:pt>
                      <c:pt idx="35">
                        <c:v>13</c:v>
                      </c:pt>
                      <c:pt idx="36">
                        <c:v>15</c:v>
                      </c:pt>
                      <c:pt idx="37">
                        <c:v>9</c:v>
                      </c:pt>
                      <c:pt idx="38">
                        <c:v>7</c:v>
                      </c:pt>
                      <c:pt idx="39">
                        <c:v>13</c:v>
                      </c:pt>
                      <c:pt idx="40">
                        <c:v>8</c:v>
                      </c:pt>
                      <c:pt idx="41">
                        <c:v>8</c:v>
                      </c:pt>
                      <c:pt idx="42">
                        <c:v>12</c:v>
                      </c:pt>
                      <c:pt idx="43">
                        <c:v>6</c:v>
                      </c:pt>
                      <c:pt idx="44">
                        <c:v>10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14</c:v>
                      </c:pt>
                      <c:pt idx="48">
                        <c:v>7</c:v>
                      </c:pt>
                      <c:pt idx="49">
                        <c:v>6</c:v>
                      </c:pt>
                      <c:pt idx="50">
                        <c:v>7</c:v>
                      </c:pt>
                      <c:pt idx="51">
                        <c:v>8</c:v>
                      </c:pt>
                      <c:pt idx="52">
                        <c:v>5</c:v>
                      </c:pt>
                      <c:pt idx="53">
                        <c:v>5</c:v>
                      </c:pt>
                      <c:pt idx="54">
                        <c:v>1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6</c:v>
                      </c:pt>
                      <c:pt idx="58">
                        <c:v>6</c:v>
                      </c:pt>
                      <c:pt idx="59">
                        <c:v>4</c:v>
                      </c:pt>
                      <c:pt idx="60">
                        <c:v>6</c:v>
                      </c:pt>
                      <c:pt idx="61">
                        <c:v>5</c:v>
                      </c:pt>
                      <c:pt idx="62">
                        <c:v>5</c:v>
                      </c:pt>
                      <c:pt idx="63">
                        <c:v>4</c:v>
                      </c:pt>
                      <c:pt idx="64">
                        <c:v>9</c:v>
                      </c:pt>
                      <c:pt idx="65">
                        <c:v>9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17</c:v>
                      </c:pt>
                      <c:pt idx="69">
                        <c:v>19</c:v>
                      </c:pt>
                      <c:pt idx="70">
                        <c:v>12</c:v>
                      </c:pt>
                      <c:pt idx="71">
                        <c:v>9</c:v>
                      </c:pt>
                      <c:pt idx="72">
                        <c:v>5</c:v>
                      </c:pt>
                      <c:pt idx="73">
                        <c:v>5</c:v>
                      </c:pt>
                      <c:pt idx="74">
                        <c:v>8</c:v>
                      </c:pt>
                      <c:pt idx="75">
                        <c:v>3</c:v>
                      </c:pt>
                      <c:pt idx="76">
                        <c:v>6</c:v>
                      </c:pt>
                      <c:pt idx="77">
                        <c:v>7</c:v>
                      </c:pt>
                      <c:pt idx="78">
                        <c:v>8</c:v>
                      </c:pt>
                      <c:pt idx="79">
                        <c:v>2</c:v>
                      </c:pt>
                      <c:pt idx="80">
                        <c:v>34</c:v>
                      </c:pt>
                      <c:pt idx="81">
                        <c:v>34</c:v>
                      </c:pt>
                      <c:pt idx="82">
                        <c:v>33</c:v>
                      </c:pt>
                      <c:pt idx="83">
                        <c:v>33</c:v>
                      </c:pt>
                      <c:pt idx="84">
                        <c:v>37</c:v>
                      </c:pt>
                      <c:pt idx="85">
                        <c:v>34</c:v>
                      </c:pt>
                      <c:pt idx="86">
                        <c:v>32</c:v>
                      </c:pt>
                      <c:pt idx="87">
                        <c:v>33</c:v>
                      </c:pt>
                      <c:pt idx="88">
                        <c:v>33</c:v>
                      </c:pt>
                      <c:pt idx="89">
                        <c:v>34</c:v>
                      </c:pt>
                      <c:pt idx="90">
                        <c:v>32</c:v>
                      </c:pt>
                      <c:pt idx="91">
                        <c:v>32</c:v>
                      </c:pt>
                      <c:pt idx="92">
                        <c:v>34</c:v>
                      </c:pt>
                      <c:pt idx="93">
                        <c:v>33</c:v>
                      </c:pt>
                      <c:pt idx="94">
                        <c:v>32</c:v>
                      </c:pt>
                      <c:pt idx="95">
                        <c:v>34</c:v>
                      </c:pt>
                      <c:pt idx="96">
                        <c:v>34</c:v>
                      </c:pt>
                      <c:pt idx="97">
                        <c:v>22</c:v>
                      </c:pt>
                      <c:pt idx="98">
                        <c:v>8</c:v>
                      </c:pt>
                      <c:pt idx="99">
                        <c:v>10</c:v>
                      </c:pt>
                      <c:pt idx="100">
                        <c:v>8</c:v>
                      </c:pt>
                      <c:pt idx="101">
                        <c:v>6</c:v>
                      </c:pt>
                      <c:pt idx="102">
                        <c:v>4</c:v>
                      </c:pt>
                      <c:pt idx="103">
                        <c:v>3</c:v>
                      </c:pt>
                      <c:pt idx="104">
                        <c:v>8</c:v>
                      </c:pt>
                      <c:pt idx="105">
                        <c:v>6</c:v>
                      </c:pt>
                      <c:pt idx="106">
                        <c:v>9</c:v>
                      </c:pt>
                      <c:pt idx="107">
                        <c:v>5</c:v>
                      </c:pt>
                      <c:pt idx="108">
                        <c:v>6</c:v>
                      </c:pt>
                      <c:pt idx="109">
                        <c:v>4</c:v>
                      </c:pt>
                      <c:pt idx="110">
                        <c:v>4</c:v>
                      </c:pt>
                      <c:pt idx="111">
                        <c:v>3</c:v>
                      </c:pt>
                      <c:pt idx="112">
                        <c:v>13</c:v>
                      </c:pt>
                      <c:pt idx="113">
                        <c:v>2</c:v>
                      </c:pt>
                      <c:pt idx="114">
                        <c:v>10</c:v>
                      </c:pt>
                      <c:pt idx="115">
                        <c:v>4</c:v>
                      </c:pt>
                      <c:pt idx="116">
                        <c:v>6</c:v>
                      </c:pt>
                      <c:pt idx="117">
                        <c:v>6</c:v>
                      </c:pt>
                      <c:pt idx="118">
                        <c:v>5</c:v>
                      </c:pt>
                      <c:pt idx="119">
                        <c:v>3</c:v>
                      </c:pt>
                      <c:pt idx="120">
                        <c:v>13</c:v>
                      </c:pt>
                      <c:pt idx="121">
                        <c:v>9</c:v>
                      </c:pt>
                      <c:pt idx="122">
                        <c:v>10</c:v>
                      </c:pt>
                      <c:pt idx="123">
                        <c:v>9</c:v>
                      </c:pt>
                      <c:pt idx="124">
                        <c:v>7</c:v>
                      </c:pt>
                      <c:pt idx="125">
                        <c:v>4</c:v>
                      </c:pt>
                      <c:pt idx="126">
                        <c:v>10</c:v>
                      </c:pt>
                      <c:pt idx="127">
                        <c:v>12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1743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800"/>
        <c:crosses val="autoZero"/>
        <c:auto val="1"/>
        <c:lblAlgn val="ctr"/>
        <c:lblOffset val="0"/>
        <c:tickLblSkip val="32"/>
        <c:noMultiLvlLbl val="0"/>
      </c:catAx>
      <c:valAx>
        <c:axId val="1962058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74310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marker>
              <c:spPr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24.617764350044659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3.7551020408163258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1.1836734693877551</c:v>
                </c:pt>
                <c:pt idx="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049896"/>
        <c:axId val="156050288"/>
      </c:scatterChart>
      <c:valAx>
        <c:axId val="156049896"/>
        <c:scaling>
          <c:orientation val="minMax"/>
          <c:max val="7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 b="0">
                    <a:latin typeface="+mj-lt"/>
                  </a:defRPr>
                </a:pPr>
                <a:r>
                  <a:rPr lang="en-US" sz="2800" b="0" smtClean="0">
                    <a:latin typeface="+mj-lt"/>
                  </a:rPr>
                  <a:t>Latency (ns)</a:t>
                </a:r>
                <a:endParaRPr lang="en-US" sz="2800" b="0">
                  <a:latin typeface="+mj-lt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156050288"/>
        <c:crosses val="autoZero"/>
        <c:crossBetween val="midCat"/>
        <c:majorUnit val="10"/>
      </c:valAx>
      <c:valAx>
        <c:axId val="15605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>
                    <a:latin typeface="+mj-lt"/>
                  </a:defRPr>
                </a:pPr>
                <a:r>
                  <a:rPr lang="en-US" sz="2800" b="0" dirty="0" smtClean="0">
                    <a:latin typeface="+mj-lt"/>
                  </a:rPr>
                  <a:t>Normalized</a:t>
                </a:r>
                <a:r>
                  <a:rPr lang="en-US" sz="2800" b="0" baseline="0" dirty="0" smtClean="0">
                    <a:latin typeface="+mj-lt"/>
                  </a:rPr>
                  <a:t> DRAM Area</a:t>
                </a:r>
                <a:endParaRPr lang="en-US" sz="2800" b="0" dirty="0"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15604989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7156886066348"/>
          <c:y val="3.8897510209144955E-2"/>
          <c:w val="0.69464706171092261"/>
          <c:h val="0.72696121516796319"/>
        </c:manualLayout>
      </c:layout>
      <c:lineChart>
        <c:grouping val="standard"/>
        <c:varyColors val="0"/>
        <c:ser>
          <c:idx val="5"/>
          <c:order val="5"/>
          <c:tx>
            <c:strRef>
              <c:f>col_new!$G$2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col_new!$G$3:$G$130</c:f>
              <c:numCache>
                <c:formatCode>General</c:formatCode>
                <c:ptCount val="12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13</c:v>
                </c:pt>
                <c:pt idx="8">
                  <c:v>5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19</c:v>
                </c:pt>
                <c:pt idx="13">
                  <c:v>8</c:v>
                </c:pt>
                <c:pt idx="14">
                  <c:v>7</c:v>
                </c:pt>
                <c:pt idx="15">
                  <c:v>9</c:v>
                </c:pt>
                <c:pt idx="16">
                  <c:v>11</c:v>
                </c:pt>
                <c:pt idx="17">
                  <c:v>13</c:v>
                </c:pt>
                <c:pt idx="18">
                  <c:v>11</c:v>
                </c:pt>
                <c:pt idx="19">
                  <c:v>15</c:v>
                </c:pt>
                <c:pt idx="20">
                  <c:v>14</c:v>
                </c:pt>
                <c:pt idx="21">
                  <c:v>11</c:v>
                </c:pt>
                <c:pt idx="22">
                  <c:v>3</c:v>
                </c:pt>
                <c:pt idx="23">
                  <c:v>4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5</c:v>
                </c:pt>
                <c:pt idx="28">
                  <c:v>8</c:v>
                </c:pt>
                <c:pt idx="29">
                  <c:v>7</c:v>
                </c:pt>
                <c:pt idx="30">
                  <c:v>2</c:v>
                </c:pt>
                <c:pt idx="31">
                  <c:v>5</c:v>
                </c:pt>
                <c:pt idx="32">
                  <c:v>7</c:v>
                </c:pt>
                <c:pt idx="33">
                  <c:v>7</c:v>
                </c:pt>
                <c:pt idx="34">
                  <c:v>14</c:v>
                </c:pt>
                <c:pt idx="35">
                  <c:v>6</c:v>
                </c:pt>
                <c:pt idx="36">
                  <c:v>6</c:v>
                </c:pt>
                <c:pt idx="37">
                  <c:v>11</c:v>
                </c:pt>
                <c:pt idx="38">
                  <c:v>5</c:v>
                </c:pt>
                <c:pt idx="39">
                  <c:v>10</c:v>
                </c:pt>
                <c:pt idx="40">
                  <c:v>10</c:v>
                </c:pt>
                <c:pt idx="41">
                  <c:v>8</c:v>
                </c:pt>
                <c:pt idx="42">
                  <c:v>11</c:v>
                </c:pt>
                <c:pt idx="43">
                  <c:v>8</c:v>
                </c:pt>
                <c:pt idx="44">
                  <c:v>7</c:v>
                </c:pt>
                <c:pt idx="45">
                  <c:v>10</c:v>
                </c:pt>
                <c:pt idx="46">
                  <c:v>9</c:v>
                </c:pt>
                <c:pt idx="47">
                  <c:v>6</c:v>
                </c:pt>
                <c:pt idx="48">
                  <c:v>14</c:v>
                </c:pt>
                <c:pt idx="49">
                  <c:v>10</c:v>
                </c:pt>
                <c:pt idx="50">
                  <c:v>9</c:v>
                </c:pt>
                <c:pt idx="51">
                  <c:v>8</c:v>
                </c:pt>
                <c:pt idx="52">
                  <c:v>15</c:v>
                </c:pt>
                <c:pt idx="53">
                  <c:v>14</c:v>
                </c:pt>
                <c:pt idx="54">
                  <c:v>13</c:v>
                </c:pt>
                <c:pt idx="55">
                  <c:v>18</c:v>
                </c:pt>
                <c:pt idx="56">
                  <c:v>10</c:v>
                </c:pt>
                <c:pt idx="57">
                  <c:v>12</c:v>
                </c:pt>
                <c:pt idx="58">
                  <c:v>20</c:v>
                </c:pt>
                <c:pt idx="59">
                  <c:v>11</c:v>
                </c:pt>
                <c:pt idx="60">
                  <c:v>12</c:v>
                </c:pt>
                <c:pt idx="61">
                  <c:v>16</c:v>
                </c:pt>
                <c:pt idx="62">
                  <c:v>13</c:v>
                </c:pt>
                <c:pt idx="63">
                  <c:v>14</c:v>
                </c:pt>
                <c:pt idx="64">
                  <c:v>10</c:v>
                </c:pt>
                <c:pt idx="65">
                  <c:v>11</c:v>
                </c:pt>
                <c:pt idx="66">
                  <c:v>8</c:v>
                </c:pt>
                <c:pt idx="67">
                  <c:v>10</c:v>
                </c:pt>
                <c:pt idx="68">
                  <c:v>11</c:v>
                </c:pt>
                <c:pt idx="69">
                  <c:v>10</c:v>
                </c:pt>
                <c:pt idx="70">
                  <c:v>11</c:v>
                </c:pt>
                <c:pt idx="71">
                  <c:v>11</c:v>
                </c:pt>
                <c:pt idx="72">
                  <c:v>9</c:v>
                </c:pt>
                <c:pt idx="73">
                  <c:v>12</c:v>
                </c:pt>
                <c:pt idx="74">
                  <c:v>12</c:v>
                </c:pt>
                <c:pt idx="75">
                  <c:v>9</c:v>
                </c:pt>
                <c:pt idx="76">
                  <c:v>10</c:v>
                </c:pt>
                <c:pt idx="77">
                  <c:v>9</c:v>
                </c:pt>
                <c:pt idx="78">
                  <c:v>11</c:v>
                </c:pt>
                <c:pt idx="79">
                  <c:v>9</c:v>
                </c:pt>
                <c:pt idx="80">
                  <c:v>37</c:v>
                </c:pt>
                <c:pt idx="81">
                  <c:v>43</c:v>
                </c:pt>
                <c:pt idx="82">
                  <c:v>34</c:v>
                </c:pt>
                <c:pt idx="83">
                  <c:v>41</c:v>
                </c:pt>
                <c:pt idx="84">
                  <c:v>39</c:v>
                </c:pt>
                <c:pt idx="85">
                  <c:v>41</c:v>
                </c:pt>
                <c:pt idx="86">
                  <c:v>38</c:v>
                </c:pt>
                <c:pt idx="87">
                  <c:v>37</c:v>
                </c:pt>
                <c:pt idx="88">
                  <c:v>38</c:v>
                </c:pt>
                <c:pt idx="89">
                  <c:v>41</c:v>
                </c:pt>
                <c:pt idx="90">
                  <c:v>37</c:v>
                </c:pt>
                <c:pt idx="91">
                  <c:v>38</c:v>
                </c:pt>
                <c:pt idx="92">
                  <c:v>39</c:v>
                </c:pt>
                <c:pt idx="93">
                  <c:v>35</c:v>
                </c:pt>
                <c:pt idx="94">
                  <c:v>37</c:v>
                </c:pt>
                <c:pt idx="95">
                  <c:v>40</c:v>
                </c:pt>
                <c:pt idx="96">
                  <c:v>39</c:v>
                </c:pt>
                <c:pt idx="97">
                  <c:v>27</c:v>
                </c:pt>
                <c:pt idx="98">
                  <c:v>17</c:v>
                </c:pt>
                <c:pt idx="99">
                  <c:v>9</c:v>
                </c:pt>
                <c:pt idx="100">
                  <c:v>11</c:v>
                </c:pt>
                <c:pt idx="101">
                  <c:v>8</c:v>
                </c:pt>
                <c:pt idx="102">
                  <c:v>9</c:v>
                </c:pt>
                <c:pt idx="103">
                  <c:v>12</c:v>
                </c:pt>
                <c:pt idx="104">
                  <c:v>16</c:v>
                </c:pt>
                <c:pt idx="105">
                  <c:v>10</c:v>
                </c:pt>
                <c:pt idx="106">
                  <c:v>15</c:v>
                </c:pt>
                <c:pt idx="107">
                  <c:v>16</c:v>
                </c:pt>
                <c:pt idx="108">
                  <c:v>8</c:v>
                </c:pt>
                <c:pt idx="109">
                  <c:v>8</c:v>
                </c:pt>
                <c:pt idx="110">
                  <c:v>9</c:v>
                </c:pt>
                <c:pt idx="111">
                  <c:v>10</c:v>
                </c:pt>
                <c:pt idx="112">
                  <c:v>17</c:v>
                </c:pt>
                <c:pt idx="113">
                  <c:v>14</c:v>
                </c:pt>
                <c:pt idx="114">
                  <c:v>12</c:v>
                </c:pt>
                <c:pt idx="115">
                  <c:v>15</c:v>
                </c:pt>
                <c:pt idx="116">
                  <c:v>13</c:v>
                </c:pt>
                <c:pt idx="117">
                  <c:v>13</c:v>
                </c:pt>
                <c:pt idx="118">
                  <c:v>10</c:v>
                </c:pt>
                <c:pt idx="119">
                  <c:v>13</c:v>
                </c:pt>
                <c:pt idx="120">
                  <c:v>2</c:v>
                </c:pt>
                <c:pt idx="121">
                  <c:v>9</c:v>
                </c:pt>
                <c:pt idx="122">
                  <c:v>7</c:v>
                </c:pt>
                <c:pt idx="123">
                  <c:v>10</c:v>
                </c:pt>
                <c:pt idx="124">
                  <c:v>10</c:v>
                </c:pt>
                <c:pt idx="125">
                  <c:v>4</c:v>
                </c:pt>
                <c:pt idx="126">
                  <c:v>8</c:v>
                </c:pt>
                <c:pt idx="127">
                  <c:v>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col_new!$I$2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col_new!$I$3:$I$130</c:f>
              <c:numCache>
                <c:formatCode>General</c:formatCode>
                <c:ptCount val="128"/>
                <c:pt idx="0">
                  <c:v>13</c:v>
                </c:pt>
                <c:pt idx="1">
                  <c:v>16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19</c:v>
                </c:pt>
                <c:pt idx="11">
                  <c:v>14</c:v>
                </c:pt>
                <c:pt idx="12">
                  <c:v>20</c:v>
                </c:pt>
                <c:pt idx="13">
                  <c:v>15</c:v>
                </c:pt>
                <c:pt idx="14">
                  <c:v>11</c:v>
                </c:pt>
                <c:pt idx="15">
                  <c:v>15</c:v>
                </c:pt>
                <c:pt idx="16">
                  <c:v>8</c:v>
                </c:pt>
                <c:pt idx="17">
                  <c:v>9</c:v>
                </c:pt>
                <c:pt idx="18">
                  <c:v>17</c:v>
                </c:pt>
                <c:pt idx="19">
                  <c:v>12</c:v>
                </c:pt>
                <c:pt idx="20">
                  <c:v>11</c:v>
                </c:pt>
                <c:pt idx="21">
                  <c:v>7</c:v>
                </c:pt>
                <c:pt idx="22">
                  <c:v>8</c:v>
                </c:pt>
                <c:pt idx="23">
                  <c:v>4</c:v>
                </c:pt>
                <c:pt idx="24">
                  <c:v>9</c:v>
                </c:pt>
                <c:pt idx="25">
                  <c:v>5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10</c:v>
                </c:pt>
                <c:pt idx="33">
                  <c:v>11</c:v>
                </c:pt>
                <c:pt idx="34">
                  <c:v>21</c:v>
                </c:pt>
                <c:pt idx="35">
                  <c:v>10</c:v>
                </c:pt>
                <c:pt idx="36">
                  <c:v>10</c:v>
                </c:pt>
                <c:pt idx="37">
                  <c:v>8</c:v>
                </c:pt>
                <c:pt idx="38">
                  <c:v>15</c:v>
                </c:pt>
                <c:pt idx="39">
                  <c:v>16</c:v>
                </c:pt>
                <c:pt idx="40">
                  <c:v>7</c:v>
                </c:pt>
                <c:pt idx="41">
                  <c:v>9</c:v>
                </c:pt>
                <c:pt idx="42">
                  <c:v>16</c:v>
                </c:pt>
                <c:pt idx="43">
                  <c:v>9</c:v>
                </c:pt>
                <c:pt idx="44">
                  <c:v>13</c:v>
                </c:pt>
                <c:pt idx="45">
                  <c:v>16</c:v>
                </c:pt>
                <c:pt idx="46">
                  <c:v>9</c:v>
                </c:pt>
                <c:pt idx="47">
                  <c:v>11</c:v>
                </c:pt>
                <c:pt idx="48">
                  <c:v>14</c:v>
                </c:pt>
                <c:pt idx="49">
                  <c:v>7</c:v>
                </c:pt>
                <c:pt idx="50">
                  <c:v>11</c:v>
                </c:pt>
                <c:pt idx="51">
                  <c:v>11</c:v>
                </c:pt>
                <c:pt idx="52">
                  <c:v>8</c:v>
                </c:pt>
                <c:pt idx="53">
                  <c:v>11</c:v>
                </c:pt>
                <c:pt idx="54">
                  <c:v>7</c:v>
                </c:pt>
                <c:pt idx="55">
                  <c:v>8</c:v>
                </c:pt>
                <c:pt idx="56">
                  <c:v>11</c:v>
                </c:pt>
                <c:pt idx="57">
                  <c:v>11</c:v>
                </c:pt>
                <c:pt idx="58">
                  <c:v>8</c:v>
                </c:pt>
                <c:pt idx="59">
                  <c:v>7</c:v>
                </c:pt>
                <c:pt idx="60">
                  <c:v>10</c:v>
                </c:pt>
                <c:pt idx="61">
                  <c:v>10</c:v>
                </c:pt>
                <c:pt idx="62">
                  <c:v>9</c:v>
                </c:pt>
                <c:pt idx="63">
                  <c:v>13</c:v>
                </c:pt>
                <c:pt idx="64">
                  <c:v>6</c:v>
                </c:pt>
                <c:pt idx="65">
                  <c:v>15</c:v>
                </c:pt>
                <c:pt idx="66">
                  <c:v>11</c:v>
                </c:pt>
                <c:pt idx="67">
                  <c:v>9</c:v>
                </c:pt>
                <c:pt idx="68">
                  <c:v>12</c:v>
                </c:pt>
                <c:pt idx="69">
                  <c:v>9</c:v>
                </c:pt>
                <c:pt idx="70">
                  <c:v>14</c:v>
                </c:pt>
                <c:pt idx="71">
                  <c:v>9</c:v>
                </c:pt>
                <c:pt idx="72">
                  <c:v>13</c:v>
                </c:pt>
                <c:pt idx="73">
                  <c:v>9</c:v>
                </c:pt>
                <c:pt idx="74">
                  <c:v>8</c:v>
                </c:pt>
                <c:pt idx="75">
                  <c:v>8</c:v>
                </c:pt>
                <c:pt idx="76">
                  <c:v>13</c:v>
                </c:pt>
                <c:pt idx="77">
                  <c:v>11</c:v>
                </c:pt>
                <c:pt idx="78">
                  <c:v>6</c:v>
                </c:pt>
                <c:pt idx="79">
                  <c:v>9</c:v>
                </c:pt>
                <c:pt idx="80">
                  <c:v>37</c:v>
                </c:pt>
                <c:pt idx="81">
                  <c:v>34</c:v>
                </c:pt>
                <c:pt idx="82">
                  <c:v>36</c:v>
                </c:pt>
                <c:pt idx="83">
                  <c:v>33</c:v>
                </c:pt>
                <c:pt idx="84">
                  <c:v>33</c:v>
                </c:pt>
                <c:pt idx="85">
                  <c:v>36</c:v>
                </c:pt>
                <c:pt idx="86">
                  <c:v>35</c:v>
                </c:pt>
                <c:pt idx="87">
                  <c:v>35</c:v>
                </c:pt>
                <c:pt idx="88">
                  <c:v>40</c:v>
                </c:pt>
                <c:pt idx="89">
                  <c:v>35</c:v>
                </c:pt>
                <c:pt idx="90">
                  <c:v>39</c:v>
                </c:pt>
                <c:pt idx="91">
                  <c:v>33</c:v>
                </c:pt>
                <c:pt idx="92">
                  <c:v>36</c:v>
                </c:pt>
                <c:pt idx="93">
                  <c:v>37</c:v>
                </c:pt>
                <c:pt idx="94">
                  <c:v>37</c:v>
                </c:pt>
                <c:pt idx="95">
                  <c:v>34</c:v>
                </c:pt>
                <c:pt idx="96">
                  <c:v>37</c:v>
                </c:pt>
                <c:pt idx="97">
                  <c:v>22</c:v>
                </c:pt>
                <c:pt idx="98">
                  <c:v>12</c:v>
                </c:pt>
                <c:pt idx="99">
                  <c:v>7</c:v>
                </c:pt>
                <c:pt idx="100">
                  <c:v>12</c:v>
                </c:pt>
                <c:pt idx="101">
                  <c:v>11</c:v>
                </c:pt>
                <c:pt idx="102">
                  <c:v>11</c:v>
                </c:pt>
                <c:pt idx="103">
                  <c:v>9</c:v>
                </c:pt>
                <c:pt idx="104">
                  <c:v>15</c:v>
                </c:pt>
                <c:pt idx="105">
                  <c:v>13</c:v>
                </c:pt>
                <c:pt idx="106">
                  <c:v>9</c:v>
                </c:pt>
                <c:pt idx="107">
                  <c:v>9</c:v>
                </c:pt>
                <c:pt idx="108">
                  <c:v>8</c:v>
                </c:pt>
                <c:pt idx="109">
                  <c:v>8</c:v>
                </c:pt>
                <c:pt idx="110">
                  <c:v>7</c:v>
                </c:pt>
                <c:pt idx="111">
                  <c:v>7</c:v>
                </c:pt>
                <c:pt idx="112">
                  <c:v>12</c:v>
                </c:pt>
                <c:pt idx="113">
                  <c:v>8</c:v>
                </c:pt>
                <c:pt idx="114">
                  <c:v>11</c:v>
                </c:pt>
                <c:pt idx="115">
                  <c:v>14</c:v>
                </c:pt>
                <c:pt idx="116">
                  <c:v>11</c:v>
                </c:pt>
                <c:pt idx="117">
                  <c:v>16</c:v>
                </c:pt>
                <c:pt idx="118">
                  <c:v>15</c:v>
                </c:pt>
                <c:pt idx="119">
                  <c:v>7</c:v>
                </c:pt>
                <c:pt idx="120">
                  <c:v>7</c:v>
                </c:pt>
                <c:pt idx="121">
                  <c:v>14</c:v>
                </c:pt>
                <c:pt idx="122">
                  <c:v>10</c:v>
                </c:pt>
                <c:pt idx="123">
                  <c:v>8</c:v>
                </c:pt>
                <c:pt idx="124">
                  <c:v>11</c:v>
                </c:pt>
                <c:pt idx="125">
                  <c:v>7</c:v>
                </c:pt>
                <c:pt idx="126">
                  <c:v>6</c:v>
                </c:pt>
                <c:pt idx="127">
                  <c:v>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col_new!$K$2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col_new!$K$3:$K$130</c:f>
              <c:numCache>
                <c:formatCode>General</c:formatCode>
                <c:ptCount val="128"/>
                <c:pt idx="0">
                  <c:v>13</c:v>
                </c:pt>
                <c:pt idx="1">
                  <c:v>13</c:v>
                </c:pt>
                <c:pt idx="2">
                  <c:v>15</c:v>
                </c:pt>
                <c:pt idx="3">
                  <c:v>9</c:v>
                </c:pt>
                <c:pt idx="4">
                  <c:v>17</c:v>
                </c:pt>
                <c:pt idx="5">
                  <c:v>17</c:v>
                </c:pt>
                <c:pt idx="6">
                  <c:v>11</c:v>
                </c:pt>
                <c:pt idx="7">
                  <c:v>17</c:v>
                </c:pt>
                <c:pt idx="8">
                  <c:v>14</c:v>
                </c:pt>
                <c:pt idx="9">
                  <c:v>15</c:v>
                </c:pt>
                <c:pt idx="10">
                  <c:v>21</c:v>
                </c:pt>
                <c:pt idx="11">
                  <c:v>18</c:v>
                </c:pt>
                <c:pt idx="12">
                  <c:v>16</c:v>
                </c:pt>
                <c:pt idx="13">
                  <c:v>14</c:v>
                </c:pt>
                <c:pt idx="14">
                  <c:v>17</c:v>
                </c:pt>
                <c:pt idx="15">
                  <c:v>14</c:v>
                </c:pt>
                <c:pt idx="16">
                  <c:v>9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7</c:v>
                </c:pt>
                <c:pt idx="21">
                  <c:v>5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8</c:v>
                </c:pt>
                <c:pt idx="27">
                  <c:v>9</c:v>
                </c:pt>
                <c:pt idx="28">
                  <c:v>8</c:v>
                </c:pt>
                <c:pt idx="29">
                  <c:v>4</c:v>
                </c:pt>
                <c:pt idx="30">
                  <c:v>8</c:v>
                </c:pt>
                <c:pt idx="31">
                  <c:v>8</c:v>
                </c:pt>
                <c:pt idx="32">
                  <c:v>14</c:v>
                </c:pt>
                <c:pt idx="33">
                  <c:v>8</c:v>
                </c:pt>
                <c:pt idx="34">
                  <c:v>16</c:v>
                </c:pt>
                <c:pt idx="35">
                  <c:v>14</c:v>
                </c:pt>
                <c:pt idx="36">
                  <c:v>9</c:v>
                </c:pt>
                <c:pt idx="37">
                  <c:v>11</c:v>
                </c:pt>
                <c:pt idx="38">
                  <c:v>10</c:v>
                </c:pt>
                <c:pt idx="39">
                  <c:v>13</c:v>
                </c:pt>
                <c:pt idx="40">
                  <c:v>10</c:v>
                </c:pt>
                <c:pt idx="41">
                  <c:v>10</c:v>
                </c:pt>
                <c:pt idx="42">
                  <c:v>13</c:v>
                </c:pt>
                <c:pt idx="43">
                  <c:v>9</c:v>
                </c:pt>
                <c:pt idx="44">
                  <c:v>17</c:v>
                </c:pt>
                <c:pt idx="45">
                  <c:v>9</c:v>
                </c:pt>
                <c:pt idx="46">
                  <c:v>11</c:v>
                </c:pt>
                <c:pt idx="47">
                  <c:v>14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5</c:v>
                </c:pt>
                <c:pt idx="53">
                  <c:v>6</c:v>
                </c:pt>
                <c:pt idx="54">
                  <c:v>4</c:v>
                </c:pt>
                <c:pt idx="55">
                  <c:v>5</c:v>
                </c:pt>
                <c:pt idx="56">
                  <c:v>2</c:v>
                </c:pt>
                <c:pt idx="57">
                  <c:v>7</c:v>
                </c:pt>
                <c:pt idx="58">
                  <c:v>3</c:v>
                </c:pt>
                <c:pt idx="59">
                  <c:v>5</c:v>
                </c:pt>
                <c:pt idx="60">
                  <c:v>5</c:v>
                </c:pt>
                <c:pt idx="61">
                  <c:v>8</c:v>
                </c:pt>
                <c:pt idx="62">
                  <c:v>8</c:v>
                </c:pt>
                <c:pt idx="63">
                  <c:v>9</c:v>
                </c:pt>
                <c:pt idx="64">
                  <c:v>10</c:v>
                </c:pt>
                <c:pt idx="65">
                  <c:v>14</c:v>
                </c:pt>
                <c:pt idx="66">
                  <c:v>9</c:v>
                </c:pt>
                <c:pt idx="67">
                  <c:v>12</c:v>
                </c:pt>
                <c:pt idx="68">
                  <c:v>13</c:v>
                </c:pt>
                <c:pt idx="69">
                  <c:v>11</c:v>
                </c:pt>
                <c:pt idx="70">
                  <c:v>15</c:v>
                </c:pt>
                <c:pt idx="71">
                  <c:v>9</c:v>
                </c:pt>
                <c:pt idx="72">
                  <c:v>10</c:v>
                </c:pt>
                <c:pt idx="73">
                  <c:v>5</c:v>
                </c:pt>
                <c:pt idx="74">
                  <c:v>5</c:v>
                </c:pt>
                <c:pt idx="75">
                  <c:v>9</c:v>
                </c:pt>
                <c:pt idx="76">
                  <c:v>10</c:v>
                </c:pt>
                <c:pt idx="77">
                  <c:v>7</c:v>
                </c:pt>
                <c:pt idx="78">
                  <c:v>7</c:v>
                </c:pt>
                <c:pt idx="79">
                  <c:v>8</c:v>
                </c:pt>
                <c:pt idx="80">
                  <c:v>37</c:v>
                </c:pt>
                <c:pt idx="81">
                  <c:v>33</c:v>
                </c:pt>
                <c:pt idx="82">
                  <c:v>32</c:v>
                </c:pt>
                <c:pt idx="83">
                  <c:v>32</c:v>
                </c:pt>
                <c:pt idx="84">
                  <c:v>34</c:v>
                </c:pt>
                <c:pt idx="85">
                  <c:v>35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34</c:v>
                </c:pt>
                <c:pt idx="90">
                  <c:v>34</c:v>
                </c:pt>
                <c:pt idx="91">
                  <c:v>33</c:v>
                </c:pt>
                <c:pt idx="92">
                  <c:v>34</c:v>
                </c:pt>
                <c:pt idx="93">
                  <c:v>34</c:v>
                </c:pt>
                <c:pt idx="94">
                  <c:v>34</c:v>
                </c:pt>
                <c:pt idx="95">
                  <c:v>35</c:v>
                </c:pt>
                <c:pt idx="96">
                  <c:v>35</c:v>
                </c:pt>
                <c:pt idx="97">
                  <c:v>20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7</c:v>
                </c:pt>
                <c:pt idx="102">
                  <c:v>6</c:v>
                </c:pt>
                <c:pt idx="103">
                  <c:v>6</c:v>
                </c:pt>
                <c:pt idx="104">
                  <c:v>8</c:v>
                </c:pt>
                <c:pt idx="105">
                  <c:v>7</c:v>
                </c:pt>
                <c:pt idx="106">
                  <c:v>11</c:v>
                </c:pt>
                <c:pt idx="107">
                  <c:v>2</c:v>
                </c:pt>
                <c:pt idx="108">
                  <c:v>9</c:v>
                </c:pt>
                <c:pt idx="109">
                  <c:v>7</c:v>
                </c:pt>
                <c:pt idx="110">
                  <c:v>6</c:v>
                </c:pt>
                <c:pt idx="111">
                  <c:v>1</c:v>
                </c:pt>
                <c:pt idx="112">
                  <c:v>17</c:v>
                </c:pt>
                <c:pt idx="113">
                  <c:v>6</c:v>
                </c:pt>
                <c:pt idx="114">
                  <c:v>5</c:v>
                </c:pt>
                <c:pt idx="115">
                  <c:v>5</c:v>
                </c:pt>
                <c:pt idx="116">
                  <c:v>10</c:v>
                </c:pt>
                <c:pt idx="117">
                  <c:v>6</c:v>
                </c:pt>
                <c:pt idx="118">
                  <c:v>14</c:v>
                </c:pt>
                <c:pt idx="119">
                  <c:v>7</c:v>
                </c:pt>
                <c:pt idx="120">
                  <c:v>7</c:v>
                </c:pt>
                <c:pt idx="121">
                  <c:v>10</c:v>
                </c:pt>
                <c:pt idx="122">
                  <c:v>9</c:v>
                </c:pt>
                <c:pt idx="123">
                  <c:v>10</c:v>
                </c:pt>
                <c:pt idx="124">
                  <c:v>15</c:v>
                </c:pt>
                <c:pt idx="125">
                  <c:v>8</c:v>
                </c:pt>
                <c:pt idx="126">
                  <c:v>7</c:v>
                </c:pt>
                <c:pt idx="127">
                  <c:v>13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col_new!$M$2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col_new!$M$3:$M$130</c:f>
              <c:numCache>
                <c:formatCode>General</c:formatCode>
                <c:ptCount val="128"/>
                <c:pt idx="0">
                  <c:v>10</c:v>
                </c:pt>
                <c:pt idx="1">
                  <c:v>11</c:v>
                </c:pt>
                <c:pt idx="2">
                  <c:v>17</c:v>
                </c:pt>
                <c:pt idx="3">
                  <c:v>7</c:v>
                </c:pt>
                <c:pt idx="4">
                  <c:v>16</c:v>
                </c:pt>
                <c:pt idx="5">
                  <c:v>16</c:v>
                </c:pt>
                <c:pt idx="6">
                  <c:v>14</c:v>
                </c:pt>
                <c:pt idx="7">
                  <c:v>16</c:v>
                </c:pt>
                <c:pt idx="8">
                  <c:v>7</c:v>
                </c:pt>
                <c:pt idx="9">
                  <c:v>10</c:v>
                </c:pt>
                <c:pt idx="10">
                  <c:v>19</c:v>
                </c:pt>
                <c:pt idx="11">
                  <c:v>13</c:v>
                </c:pt>
                <c:pt idx="12">
                  <c:v>17</c:v>
                </c:pt>
                <c:pt idx="13">
                  <c:v>13</c:v>
                </c:pt>
                <c:pt idx="14">
                  <c:v>11</c:v>
                </c:pt>
                <c:pt idx="15">
                  <c:v>14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6</c:v>
                </c:pt>
                <c:pt idx="28">
                  <c:v>7</c:v>
                </c:pt>
                <c:pt idx="29">
                  <c:v>6</c:v>
                </c:pt>
                <c:pt idx="30">
                  <c:v>9</c:v>
                </c:pt>
                <c:pt idx="31">
                  <c:v>5</c:v>
                </c:pt>
                <c:pt idx="32">
                  <c:v>14</c:v>
                </c:pt>
                <c:pt idx="33">
                  <c:v>7</c:v>
                </c:pt>
                <c:pt idx="34">
                  <c:v>13</c:v>
                </c:pt>
                <c:pt idx="35">
                  <c:v>13</c:v>
                </c:pt>
                <c:pt idx="36">
                  <c:v>15</c:v>
                </c:pt>
                <c:pt idx="37">
                  <c:v>9</c:v>
                </c:pt>
                <c:pt idx="38">
                  <c:v>7</c:v>
                </c:pt>
                <c:pt idx="39">
                  <c:v>13</c:v>
                </c:pt>
                <c:pt idx="40">
                  <c:v>8</c:v>
                </c:pt>
                <c:pt idx="41">
                  <c:v>8</c:v>
                </c:pt>
                <c:pt idx="42">
                  <c:v>12</c:v>
                </c:pt>
                <c:pt idx="43">
                  <c:v>6</c:v>
                </c:pt>
                <c:pt idx="44">
                  <c:v>10</c:v>
                </c:pt>
                <c:pt idx="45">
                  <c:v>11</c:v>
                </c:pt>
                <c:pt idx="46">
                  <c:v>9</c:v>
                </c:pt>
                <c:pt idx="47">
                  <c:v>14</c:v>
                </c:pt>
                <c:pt idx="48">
                  <c:v>7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5</c:v>
                </c:pt>
                <c:pt idx="53">
                  <c:v>5</c:v>
                </c:pt>
                <c:pt idx="54">
                  <c:v>1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6</c:v>
                </c:pt>
                <c:pt idx="59">
                  <c:v>4</c:v>
                </c:pt>
                <c:pt idx="60">
                  <c:v>6</c:v>
                </c:pt>
                <c:pt idx="61">
                  <c:v>5</c:v>
                </c:pt>
                <c:pt idx="62">
                  <c:v>5</c:v>
                </c:pt>
                <c:pt idx="63">
                  <c:v>4</c:v>
                </c:pt>
                <c:pt idx="64">
                  <c:v>9</c:v>
                </c:pt>
                <c:pt idx="65">
                  <c:v>9</c:v>
                </c:pt>
                <c:pt idx="66">
                  <c:v>10</c:v>
                </c:pt>
                <c:pt idx="67">
                  <c:v>8</c:v>
                </c:pt>
                <c:pt idx="68">
                  <c:v>17</c:v>
                </c:pt>
                <c:pt idx="69">
                  <c:v>19</c:v>
                </c:pt>
                <c:pt idx="70">
                  <c:v>12</c:v>
                </c:pt>
                <c:pt idx="71">
                  <c:v>9</c:v>
                </c:pt>
                <c:pt idx="72">
                  <c:v>5</c:v>
                </c:pt>
                <c:pt idx="73">
                  <c:v>5</c:v>
                </c:pt>
                <c:pt idx="74">
                  <c:v>8</c:v>
                </c:pt>
                <c:pt idx="75">
                  <c:v>3</c:v>
                </c:pt>
                <c:pt idx="76">
                  <c:v>6</c:v>
                </c:pt>
                <c:pt idx="77">
                  <c:v>7</c:v>
                </c:pt>
                <c:pt idx="78">
                  <c:v>8</c:v>
                </c:pt>
                <c:pt idx="79">
                  <c:v>2</c:v>
                </c:pt>
                <c:pt idx="80">
                  <c:v>34</c:v>
                </c:pt>
                <c:pt idx="81">
                  <c:v>34</c:v>
                </c:pt>
                <c:pt idx="82">
                  <c:v>33</c:v>
                </c:pt>
                <c:pt idx="83">
                  <c:v>33</c:v>
                </c:pt>
                <c:pt idx="84">
                  <c:v>37</c:v>
                </c:pt>
                <c:pt idx="85">
                  <c:v>34</c:v>
                </c:pt>
                <c:pt idx="86">
                  <c:v>32</c:v>
                </c:pt>
                <c:pt idx="87">
                  <c:v>33</c:v>
                </c:pt>
                <c:pt idx="88">
                  <c:v>33</c:v>
                </c:pt>
                <c:pt idx="89">
                  <c:v>34</c:v>
                </c:pt>
                <c:pt idx="90">
                  <c:v>32</c:v>
                </c:pt>
                <c:pt idx="91">
                  <c:v>32</c:v>
                </c:pt>
                <c:pt idx="92">
                  <c:v>34</c:v>
                </c:pt>
                <c:pt idx="93">
                  <c:v>33</c:v>
                </c:pt>
                <c:pt idx="94">
                  <c:v>32</c:v>
                </c:pt>
                <c:pt idx="95">
                  <c:v>34</c:v>
                </c:pt>
                <c:pt idx="96">
                  <c:v>34</c:v>
                </c:pt>
                <c:pt idx="97">
                  <c:v>22</c:v>
                </c:pt>
                <c:pt idx="98">
                  <c:v>8</c:v>
                </c:pt>
                <c:pt idx="99">
                  <c:v>10</c:v>
                </c:pt>
                <c:pt idx="100">
                  <c:v>8</c:v>
                </c:pt>
                <c:pt idx="101">
                  <c:v>6</c:v>
                </c:pt>
                <c:pt idx="102">
                  <c:v>4</c:v>
                </c:pt>
                <c:pt idx="103">
                  <c:v>3</c:v>
                </c:pt>
                <c:pt idx="104">
                  <c:v>8</c:v>
                </c:pt>
                <c:pt idx="105">
                  <c:v>6</c:v>
                </c:pt>
                <c:pt idx="106">
                  <c:v>9</c:v>
                </c:pt>
                <c:pt idx="107">
                  <c:v>5</c:v>
                </c:pt>
                <c:pt idx="108">
                  <c:v>6</c:v>
                </c:pt>
                <c:pt idx="109">
                  <c:v>4</c:v>
                </c:pt>
                <c:pt idx="110">
                  <c:v>4</c:v>
                </c:pt>
                <c:pt idx="111">
                  <c:v>3</c:v>
                </c:pt>
                <c:pt idx="112">
                  <c:v>13</c:v>
                </c:pt>
                <c:pt idx="113">
                  <c:v>2</c:v>
                </c:pt>
                <c:pt idx="114">
                  <c:v>10</c:v>
                </c:pt>
                <c:pt idx="115">
                  <c:v>4</c:v>
                </c:pt>
                <c:pt idx="116">
                  <c:v>6</c:v>
                </c:pt>
                <c:pt idx="117">
                  <c:v>6</c:v>
                </c:pt>
                <c:pt idx="118">
                  <c:v>5</c:v>
                </c:pt>
                <c:pt idx="119">
                  <c:v>3</c:v>
                </c:pt>
                <c:pt idx="120">
                  <c:v>13</c:v>
                </c:pt>
                <c:pt idx="121">
                  <c:v>9</c:v>
                </c:pt>
                <c:pt idx="122">
                  <c:v>10</c:v>
                </c:pt>
                <c:pt idx="123">
                  <c:v>9</c:v>
                </c:pt>
                <c:pt idx="124">
                  <c:v>7</c:v>
                </c:pt>
                <c:pt idx="125">
                  <c:v>4</c:v>
                </c:pt>
                <c:pt idx="126">
                  <c:v>10</c:v>
                </c:pt>
                <c:pt idx="127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6584"/>
        <c:axId val="1962069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col_new!$B$2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col_new!$B$3:$B$130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8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7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8</c:v>
                      </c:pt>
                      <c:pt idx="8">
                        <c:v>6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3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1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12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15</c:v>
                      </c:pt>
                      <c:pt idx="28">
                        <c:v>10</c:v>
                      </c:pt>
                      <c:pt idx="29">
                        <c:v>13</c:v>
                      </c:pt>
                      <c:pt idx="30">
                        <c:v>11</c:v>
                      </c:pt>
                      <c:pt idx="31">
                        <c:v>5</c:v>
                      </c:pt>
                      <c:pt idx="32">
                        <c:v>5</c:v>
                      </c:pt>
                      <c:pt idx="33">
                        <c:v>9</c:v>
                      </c:pt>
                      <c:pt idx="34">
                        <c:v>3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4</c:v>
                      </c:pt>
                      <c:pt idx="38">
                        <c:v>7</c:v>
                      </c:pt>
                      <c:pt idx="39">
                        <c:v>6</c:v>
                      </c:pt>
                      <c:pt idx="40">
                        <c:v>7</c:v>
                      </c:pt>
                      <c:pt idx="41">
                        <c:v>6</c:v>
                      </c:pt>
                      <c:pt idx="42">
                        <c:v>8</c:v>
                      </c:pt>
                      <c:pt idx="43">
                        <c:v>7</c:v>
                      </c:pt>
                      <c:pt idx="44">
                        <c:v>5</c:v>
                      </c:pt>
                      <c:pt idx="45">
                        <c:v>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2</c:v>
                      </c:pt>
                      <c:pt idx="49">
                        <c:v>1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1</c:v>
                      </c:pt>
                      <c:pt idx="55">
                        <c:v>2</c:v>
                      </c:pt>
                      <c:pt idx="56">
                        <c:v>4</c:v>
                      </c:pt>
                      <c:pt idx="57">
                        <c:v>3</c:v>
                      </c:pt>
                      <c:pt idx="58">
                        <c:v>6</c:v>
                      </c:pt>
                      <c:pt idx="59">
                        <c:v>3</c:v>
                      </c:pt>
                      <c:pt idx="60">
                        <c:v>4</c:v>
                      </c:pt>
                      <c:pt idx="61">
                        <c:v>3</c:v>
                      </c:pt>
                      <c:pt idx="62">
                        <c:v>2</c:v>
                      </c:pt>
                      <c:pt idx="63">
                        <c:v>1</c:v>
                      </c:pt>
                      <c:pt idx="64">
                        <c:v>10</c:v>
                      </c:pt>
                      <c:pt idx="65">
                        <c:v>6</c:v>
                      </c:pt>
                      <c:pt idx="66">
                        <c:v>10</c:v>
                      </c:pt>
                      <c:pt idx="67">
                        <c:v>7</c:v>
                      </c:pt>
                      <c:pt idx="68">
                        <c:v>8</c:v>
                      </c:pt>
                      <c:pt idx="69">
                        <c:v>4</c:v>
                      </c:pt>
                      <c:pt idx="70">
                        <c:v>10</c:v>
                      </c:pt>
                      <c:pt idx="71">
                        <c:v>9</c:v>
                      </c:pt>
                      <c:pt idx="72">
                        <c:v>4</c:v>
                      </c:pt>
                      <c:pt idx="73">
                        <c:v>4</c:v>
                      </c:pt>
                      <c:pt idx="74">
                        <c:v>10</c:v>
                      </c:pt>
                      <c:pt idx="75">
                        <c:v>6</c:v>
                      </c:pt>
                      <c:pt idx="76">
                        <c:v>2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3</c:v>
                      </c:pt>
                      <c:pt idx="80">
                        <c:v>12</c:v>
                      </c:pt>
                      <c:pt idx="81">
                        <c:v>3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12</c:v>
                      </c:pt>
                      <c:pt idx="85">
                        <c:v>8</c:v>
                      </c:pt>
                      <c:pt idx="86">
                        <c:v>12</c:v>
                      </c:pt>
                      <c:pt idx="87">
                        <c:v>11</c:v>
                      </c:pt>
                      <c:pt idx="88">
                        <c:v>10</c:v>
                      </c:pt>
                      <c:pt idx="89">
                        <c:v>11</c:v>
                      </c:pt>
                      <c:pt idx="90">
                        <c:v>9</c:v>
                      </c:pt>
                      <c:pt idx="91">
                        <c:v>13</c:v>
                      </c:pt>
                      <c:pt idx="92">
                        <c:v>12</c:v>
                      </c:pt>
                      <c:pt idx="93">
                        <c:v>14</c:v>
                      </c:pt>
                      <c:pt idx="94">
                        <c:v>17</c:v>
                      </c:pt>
                      <c:pt idx="95">
                        <c:v>4</c:v>
                      </c:pt>
                      <c:pt idx="96">
                        <c:v>3</c:v>
                      </c:pt>
                      <c:pt idx="97">
                        <c:v>18</c:v>
                      </c:pt>
                      <c:pt idx="98">
                        <c:v>33</c:v>
                      </c:pt>
                      <c:pt idx="99">
                        <c:v>33</c:v>
                      </c:pt>
                      <c:pt idx="100">
                        <c:v>33</c:v>
                      </c:pt>
                      <c:pt idx="101">
                        <c:v>33</c:v>
                      </c:pt>
                      <c:pt idx="102">
                        <c:v>35</c:v>
                      </c:pt>
                      <c:pt idx="103">
                        <c:v>32</c:v>
                      </c:pt>
                      <c:pt idx="104">
                        <c:v>33</c:v>
                      </c:pt>
                      <c:pt idx="105">
                        <c:v>34</c:v>
                      </c:pt>
                      <c:pt idx="106">
                        <c:v>34</c:v>
                      </c:pt>
                      <c:pt idx="107">
                        <c:v>35</c:v>
                      </c:pt>
                      <c:pt idx="108">
                        <c:v>32</c:v>
                      </c:pt>
                      <c:pt idx="109">
                        <c:v>34</c:v>
                      </c:pt>
                      <c:pt idx="110">
                        <c:v>33</c:v>
                      </c:pt>
                      <c:pt idx="111">
                        <c:v>34</c:v>
                      </c:pt>
                      <c:pt idx="112">
                        <c:v>33</c:v>
                      </c:pt>
                      <c:pt idx="113">
                        <c:v>32</c:v>
                      </c:pt>
                      <c:pt idx="114">
                        <c:v>34</c:v>
                      </c:pt>
                      <c:pt idx="115">
                        <c:v>32</c:v>
                      </c:pt>
                      <c:pt idx="116">
                        <c:v>33</c:v>
                      </c:pt>
                      <c:pt idx="117">
                        <c:v>32</c:v>
                      </c:pt>
                      <c:pt idx="118">
                        <c:v>34</c:v>
                      </c:pt>
                      <c:pt idx="119">
                        <c:v>32</c:v>
                      </c:pt>
                      <c:pt idx="120">
                        <c:v>32</c:v>
                      </c:pt>
                      <c:pt idx="121">
                        <c:v>32</c:v>
                      </c:pt>
                      <c:pt idx="122">
                        <c:v>33</c:v>
                      </c:pt>
                      <c:pt idx="123">
                        <c:v>33</c:v>
                      </c:pt>
                      <c:pt idx="124">
                        <c:v>34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col_new!$C$3:$C$130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3</c:v>
                      </c:pt>
                      <c:pt idx="6">
                        <c:v>4</c:v>
                      </c:pt>
                      <c:pt idx="7">
                        <c:v>3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4</c:v>
                      </c:pt>
                      <c:pt idx="11">
                        <c:v>6</c:v>
                      </c:pt>
                      <c:pt idx="12">
                        <c:v>5</c:v>
                      </c:pt>
                      <c:pt idx="13">
                        <c:v>9</c:v>
                      </c:pt>
                      <c:pt idx="14">
                        <c:v>2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8</c:v>
                      </c:pt>
                      <c:pt idx="18">
                        <c:v>3</c:v>
                      </c:pt>
                      <c:pt idx="19">
                        <c:v>4</c:v>
                      </c:pt>
                      <c:pt idx="20">
                        <c:v>5</c:v>
                      </c:pt>
                      <c:pt idx="21">
                        <c:v>4</c:v>
                      </c:pt>
                      <c:pt idx="22">
                        <c:v>14</c:v>
                      </c:pt>
                      <c:pt idx="23">
                        <c:v>17</c:v>
                      </c:pt>
                      <c:pt idx="24">
                        <c:v>16</c:v>
                      </c:pt>
                      <c:pt idx="25">
                        <c:v>6</c:v>
                      </c:pt>
                      <c:pt idx="26">
                        <c:v>16</c:v>
                      </c:pt>
                      <c:pt idx="27">
                        <c:v>16</c:v>
                      </c:pt>
                      <c:pt idx="28">
                        <c:v>15</c:v>
                      </c:pt>
                      <c:pt idx="29">
                        <c:v>12</c:v>
                      </c:pt>
                      <c:pt idx="30">
                        <c:v>15</c:v>
                      </c:pt>
                      <c:pt idx="31">
                        <c:v>19</c:v>
                      </c:pt>
                      <c:pt idx="32">
                        <c:v>16</c:v>
                      </c:pt>
                      <c:pt idx="33">
                        <c:v>8</c:v>
                      </c:pt>
                      <c:pt idx="34">
                        <c:v>9</c:v>
                      </c:pt>
                      <c:pt idx="35">
                        <c:v>10</c:v>
                      </c:pt>
                      <c:pt idx="36">
                        <c:v>6</c:v>
                      </c:pt>
                      <c:pt idx="37">
                        <c:v>3</c:v>
                      </c:pt>
                      <c:pt idx="38">
                        <c:v>13</c:v>
                      </c:pt>
                      <c:pt idx="39">
                        <c:v>5</c:v>
                      </c:pt>
                      <c:pt idx="40">
                        <c:v>5</c:v>
                      </c:pt>
                      <c:pt idx="41">
                        <c:v>12</c:v>
                      </c:pt>
                      <c:pt idx="42">
                        <c:v>7</c:v>
                      </c:pt>
                      <c:pt idx="43">
                        <c:v>12</c:v>
                      </c:pt>
                      <c:pt idx="44">
                        <c:v>9</c:v>
                      </c:pt>
                      <c:pt idx="45">
                        <c:v>8</c:v>
                      </c:pt>
                      <c:pt idx="46">
                        <c:v>10</c:v>
                      </c:pt>
                      <c:pt idx="47">
                        <c:v>15</c:v>
                      </c:pt>
                      <c:pt idx="48">
                        <c:v>4</c:v>
                      </c:pt>
                      <c:pt idx="49">
                        <c:v>1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4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9</c:v>
                      </c:pt>
                      <c:pt idx="56">
                        <c:v>6</c:v>
                      </c:pt>
                      <c:pt idx="57">
                        <c:v>7</c:v>
                      </c:pt>
                      <c:pt idx="58">
                        <c:v>6</c:v>
                      </c:pt>
                      <c:pt idx="59">
                        <c:v>10</c:v>
                      </c:pt>
                      <c:pt idx="60">
                        <c:v>11</c:v>
                      </c:pt>
                      <c:pt idx="61">
                        <c:v>1</c:v>
                      </c:pt>
                      <c:pt idx="62">
                        <c:v>8</c:v>
                      </c:pt>
                      <c:pt idx="63">
                        <c:v>3</c:v>
                      </c:pt>
                      <c:pt idx="64">
                        <c:v>7</c:v>
                      </c:pt>
                      <c:pt idx="65">
                        <c:v>9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12</c:v>
                      </c:pt>
                      <c:pt idx="71">
                        <c:v>8</c:v>
                      </c:pt>
                      <c:pt idx="72">
                        <c:v>6</c:v>
                      </c:pt>
                      <c:pt idx="73">
                        <c:v>6</c:v>
                      </c:pt>
                      <c:pt idx="74">
                        <c:v>11</c:v>
                      </c:pt>
                      <c:pt idx="75">
                        <c:v>10</c:v>
                      </c:pt>
                      <c:pt idx="76">
                        <c:v>5</c:v>
                      </c:pt>
                      <c:pt idx="77">
                        <c:v>4</c:v>
                      </c:pt>
                      <c:pt idx="78">
                        <c:v>6</c:v>
                      </c:pt>
                      <c:pt idx="79">
                        <c:v>8</c:v>
                      </c:pt>
                      <c:pt idx="80">
                        <c:v>11</c:v>
                      </c:pt>
                      <c:pt idx="81">
                        <c:v>7</c:v>
                      </c:pt>
                      <c:pt idx="82">
                        <c:v>11</c:v>
                      </c:pt>
                      <c:pt idx="83">
                        <c:v>9</c:v>
                      </c:pt>
                      <c:pt idx="84">
                        <c:v>5</c:v>
                      </c:pt>
                      <c:pt idx="85">
                        <c:v>6</c:v>
                      </c:pt>
                      <c:pt idx="86">
                        <c:v>4</c:v>
                      </c:pt>
                      <c:pt idx="87">
                        <c:v>14</c:v>
                      </c:pt>
                      <c:pt idx="88">
                        <c:v>10</c:v>
                      </c:pt>
                      <c:pt idx="89">
                        <c:v>17</c:v>
                      </c:pt>
                      <c:pt idx="90">
                        <c:v>12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21</c:v>
                      </c:pt>
                      <c:pt idx="94">
                        <c:v>16</c:v>
                      </c:pt>
                      <c:pt idx="95">
                        <c:v>11</c:v>
                      </c:pt>
                      <c:pt idx="96">
                        <c:v>1</c:v>
                      </c:pt>
                      <c:pt idx="97">
                        <c:v>20</c:v>
                      </c:pt>
                      <c:pt idx="98">
                        <c:v>33</c:v>
                      </c:pt>
                      <c:pt idx="99">
                        <c:v>34</c:v>
                      </c:pt>
                      <c:pt idx="100">
                        <c:v>32</c:v>
                      </c:pt>
                      <c:pt idx="101">
                        <c:v>35</c:v>
                      </c:pt>
                      <c:pt idx="102">
                        <c:v>36</c:v>
                      </c:pt>
                      <c:pt idx="103">
                        <c:v>37</c:v>
                      </c:pt>
                      <c:pt idx="104">
                        <c:v>34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37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35</c:v>
                      </c:pt>
                      <c:pt idx="111">
                        <c:v>37</c:v>
                      </c:pt>
                      <c:pt idx="112">
                        <c:v>33</c:v>
                      </c:pt>
                      <c:pt idx="113">
                        <c:v>37</c:v>
                      </c:pt>
                      <c:pt idx="114">
                        <c:v>35</c:v>
                      </c:pt>
                      <c:pt idx="115">
                        <c:v>33</c:v>
                      </c:pt>
                      <c:pt idx="116">
                        <c:v>35</c:v>
                      </c:pt>
                      <c:pt idx="117">
                        <c:v>33</c:v>
                      </c:pt>
                      <c:pt idx="118">
                        <c:v>33</c:v>
                      </c:pt>
                      <c:pt idx="119">
                        <c:v>33</c:v>
                      </c:pt>
                      <c:pt idx="120">
                        <c:v>34</c:v>
                      </c:pt>
                      <c:pt idx="121">
                        <c:v>32</c:v>
                      </c:pt>
                      <c:pt idx="122">
                        <c:v>31</c:v>
                      </c:pt>
                      <c:pt idx="123">
                        <c:v>33</c:v>
                      </c:pt>
                      <c:pt idx="124">
                        <c:v>33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col_new!$D$3:$D$130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6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6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6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8</c:v>
                      </c:pt>
                      <c:pt idx="13">
                        <c:v>4</c:v>
                      </c:pt>
                      <c:pt idx="14">
                        <c:v>4</c:v>
                      </c:pt>
                      <c:pt idx="15">
                        <c:v>3</c:v>
                      </c:pt>
                      <c:pt idx="16">
                        <c:v>5</c:v>
                      </c:pt>
                      <c:pt idx="17">
                        <c:v>16</c:v>
                      </c:pt>
                      <c:pt idx="18">
                        <c:v>8</c:v>
                      </c:pt>
                      <c:pt idx="19">
                        <c:v>9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14</c:v>
                      </c:pt>
                      <c:pt idx="23">
                        <c:v>18</c:v>
                      </c:pt>
                      <c:pt idx="24">
                        <c:v>15</c:v>
                      </c:pt>
                      <c:pt idx="25">
                        <c:v>11</c:v>
                      </c:pt>
                      <c:pt idx="26">
                        <c:v>20</c:v>
                      </c:pt>
                      <c:pt idx="27">
                        <c:v>14</c:v>
                      </c:pt>
                      <c:pt idx="28">
                        <c:v>11</c:v>
                      </c:pt>
                      <c:pt idx="29">
                        <c:v>14</c:v>
                      </c:pt>
                      <c:pt idx="30">
                        <c:v>15</c:v>
                      </c:pt>
                      <c:pt idx="31">
                        <c:v>17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7</c:v>
                      </c:pt>
                      <c:pt idx="35">
                        <c:v>9</c:v>
                      </c:pt>
                      <c:pt idx="36">
                        <c:v>5</c:v>
                      </c:pt>
                      <c:pt idx="37">
                        <c:v>4</c:v>
                      </c:pt>
                      <c:pt idx="38">
                        <c:v>6</c:v>
                      </c:pt>
                      <c:pt idx="39">
                        <c:v>8</c:v>
                      </c:pt>
                      <c:pt idx="40">
                        <c:v>8</c:v>
                      </c:pt>
                      <c:pt idx="41">
                        <c:v>11</c:v>
                      </c:pt>
                      <c:pt idx="42">
                        <c:v>6</c:v>
                      </c:pt>
                      <c:pt idx="43">
                        <c:v>7</c:v>
                      </c:pt>
                      <c:pt idx="44">
                        <c:v>6</c:v>
                      </c:pt>
                      <c:pt idx="45">
                        <c:v>9</c:v>
                      </c:pt>
                      <c:pt idx="46">
                        <c:v>9</c:v>
                      </c:pt>
                      <c:pt idx="47">
                        <c:v>10</c:v>
                      </c:pt>
                      <c:pt idx="48">
                        <c:v>8</c:v>
                      </c:pt>
                      <c:pt idx="49">
                        <c:v>6</c:v>
                      </c:pt>
                      <c:pt idx="50">
                        <c:v>10</c:v>
                      </c:pt>
                      <c:pt idx="51">
                        <c:v>6</c:v>
                      </c:pt>
                      <c:pt idx="52">
                        <c:v>9</c:v>
                      </c:pt>
                      <c:pt idx="53">
                        <c:v>6</c:v>
                      </c:pt>
                      <c:pt idx="54">
                        <c:v>15</c:v>
                      </c:pt>
                      <c:pt idx="55">
                        <c:v>17</c:v>
                      </c:pt>
                      <c:pt idx="56">
                        <c:v>9</c:v>
                      </c:pt>
                      <c:pt idx="57">
                        <c:v>8</c:v>
                      </c:pt>
                      <c:pt idx="58">
                        <c:v>14</c:v>
                      </c:pt>
                      <c:pt idx="59">
                        <c:v>12</c:v>
                      </c:pt>
                      <c:pt idx="60">
                        <c:v>14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12</c:v>
                      </c:pt>
                      <c:pt idx="64">
                        <c:v>7</c:v>
                      </c:pt>
                      <c:pt idx="65">
                        <c:v>10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2</c:v>
                      </c:pt>
                      <c:pt idx="69">
                        <c:v>4</c:v>
                      </c:pt>
                      <c:pt idx="70">
                        <c:v>9</c:v>
                      </c:pt>
                      <c:pt idx="71">
                        <c:v>10</c:v>
                      </c:pt>
                      <c:pt idx="72">
                        <c:v>8</c:v>
                      </c:pt>
                      <c:pt idx="73">
                        <c:v>7</c:v>
                      </c:pt>
                      <c:pt idx="74">
                        <c:v>12</c:v>
                      </c:pt>
                      <c:pt idx="75">
                        <c:v>14</c:v>
                      </c:pt>
                      <c:pt idx="76">
                        <c:v>7</c:v>
                      </c:pt>
                      <c:pt idx="77">
                        <c:v>9</c:v>
                      </c:pt>
                      <c:pt idx="78">
                        <c:v>6</c:v>
                      </c:pt>
                      <c:pt idx="79">
                        <c:v>10</c:v>
                      </c:pt>
                      <c:pt idx="80">
                        <c:v>10</c:v>
                      </c:pt>
                      <c:pt idx="81">
                        <c:v>10</c:v>
                      </c:pt>
                      <c:pt idx="82">
                        <c:v>9</c:v>
                      </c:pt>
                      <c:pt idx="83">
                        <c:v>9</c:v>
                      </c:pt>
                      <c:pt idx="84">
                        <c:v>8</c:v>
                      </c:pt>
                      <c:pt idx="85">
                        <c:v>9</c:v>
                      </c:pt>
                      <c:pt idx="86">
                        <c:v>6</c:v>
                      </c:pt>
                      <c:pt idx="87">
                        <c:v>13</c:v>
                      </c:pt>
                      <c:pt idx="88">
                        <c:v>11</c:v>
                      </c:pt>
                      <c:pt idx="89">
                        <c:v>16</c:v>
                      </c:pt>
                      <c:pt idx="90">
                        <c:v>19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17</c:v>
                      </c:pt>
                      <c:pt idx="94">
                        <c:v>17</c:v>
                      </c:pt>
                      <c:pt idx="95">
                        <c:v>10</c:v>
                      </c:pt>
                      <c:pt idx="96">
                        <c:v>8</c:v>
                      </c:pt>
                      <c:pt idx="97">
                        <c:v>24</c:v>
                      </c:pt>
                      <c:pt idx="98">
                        <c:v>38</c:v>
                      </c:pt>
                      <c:pt idx="99">
                        <c:v>36</c:v>
                      </c:pt>
                      <c:pt idx="100">
                        <c:v>34</c:v>
                      </c:pt>
                      <c:pt idx="101">
                        <c:v>39</c:v>
                      </c:pt>
                      <c:pt idx="102">
                        <c:v>36</c:v>
                      </c:pt>
                      <c:pt idx="103">
                        <c:v>38</c:v>
                      </c:pt>
                      <c:pt idx="104">
                        <c:v>39</c:v>
                      </c:pt>
                      <c:pt idx="105">
                        <c:v>36</c:v>
                      </c:pt>
                      <c:pt idx="106">
                        <c:v>35</c:v>
                      </c:pt>
                      <c:pt idx="107">
                        <c:v>41</c:v>
                      </c:pt>
                      <c:pt idx="108">
                        <c:v>35</c:v>
                      </c:pt>
                      <c:pt idx="109">
                        <c:v>37</c:v>
                      </c:pt>
                      <c:pt idx="110">
                        <c:v>37</c:v>
                      </c:pt>
                      <c:pt idx="111">
                        <c:v>39</c:v>
                      </c:pt>
                      <c:pt idx="112">
                        <c:v>34</c:v>
                      </c:pt>
                      <c:pt idx="113">
                        <c:v>40</c:v>
                      </c:pt>
                      <c:pt idx="114">
                        <c:v>38</c:v>
                      </c:pt>
                      <c:pt idx="115">
                        <c:v>36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34</c:v>
                      </c:pt>
                      <c:pt idx="119">
                        <c:v>36</c:v>
                      </c:pt>
                      <c:pt idx="120">
                        <c:v>33</c:v>
                      </c:pt>
                      <c:pt idx="121">
                        <c:v>33</c:v>
                      </c:pt>
                      <c:pt idx="122">
                        <c:v>35</c:v>
                      </c:pt>
                      <c:pt idx="123">
                        <c:v>38</c:v>
                      </c:pt>
                      <c:pt idx="124">
                        <c:v>33</c:v>
                      </c:pt>
                      <c:pt idx="125">
                        <c:v>33</c:v>
                      </c:pt>
                      <c:pt idx="126">
                        <c:v>32</c:v>
                      </c:pt>
                      <c:pt idx="127">
                        <c:v>31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col_new!$E$3:$E$130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8</c:v>
                      </c:pt>
                      <c:pt idx="16">
                        <c:v>12</c:v>
                      </c:pt>
                      <c:pt idx="17">
                        <c:v>15</c:v>
                      </c:pt>
                      <c:pt idx="18">
                        <c:v>11</c:v>
                      </c:pt>
                      <c:pt idx="19">
                        <c:v>8</c:v>
                      </c:pt>
                      <c:pt idx="20">
                        <c:v>11</c:v>
                      </c:pt>
                      <c:pt idx="21">
                        <c:v>9</c:v>
                      </c:pt>
                      <c:pt idx="22">
                        <c:v>9</c:v>
                      </c:pt>
                      <c:pt idx="23">
                        <c:v>13</c:v>
                      </c:pt>
                      <c:pt idx="24">
                        <c:v>17</c:v>
                      </c:pt>
                      <c:pt idx="25">
                        <c:v>10</c:v>
                      </c:pt>
                      <c:pt idx="26">
                        <c:v>17</c:v>
                      </c:pt>
                      <c:pt idx="27">
                        <c:v>11</c:v>
                      </c:pt>
                      <c:pt idx="28">
                        <c:v>7</c:v>
                      </c:pt>
                      <c:pt idx="29">
                        <c:v>11</c:v>
                      </c:pt>
                      <c:pt idx="30">
                        <c:v>13</c:v>
                      </c:pt>
                      <c:pt idx="31">
                        <c:v>6</c:v>
                      </c:pt>
                      <c:pt idx="32">
                        <c:v>7</c:v>
                      </c:pt>
                      <c:pt idx="33">
                        <c:v>5</c:v>
                      </c:pt>
                      <c:pt idx="34">
                        <c:v>9</c:v>
                      </c:pt>
                      <c:pt idx="35">
                        <c:v>5</c:v>
                      </c:pt>
                      <c:pt idx="36">
                        <c:v>3</c:v>
                      </c:pt>
                      <c:pt idx="37">
                        <c:v>5</c:v>
                      </c:pt>
                      <c:pt idx="38">
                        <c:v>11</c:v>
                      </c:pt>
                      <c:pt idx="39">
                        <c:v>8</c:v>
                      </c:pt>
                      <c:pt idx="40">
                        <c:v>9</c:v>
                      </c:pt>
                      <c:pt idx="41">
                        <c:v>6</c:v>
                      </c:pt>
                      <c:pt idx="42">
                        <c:v>3</c:v>
                      </c:pt>
                      <c:pt idx="43">
                        <c:v>5</c:v>
                      </c:pt>
                      <c:pt idx="44">
                        <c:v>5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9</c:v>
                      </c:pt>
                      <c:pt idx="48">
                        <c:v>8</c:v>
                      </c:pt>
                      <c:pt idx="49">
                        <c:v>10</c:v>
                      </c:pt>
                      <c:pt idx="50">
                        <c:v>10</c:v>
                      </c:pt>
                      <c:pt idx="51">
                        <c:v>9</c:v>
                      </c:pt>
                      <c:pt idx="52">
                        <c:v>11</c:v>
                      </c:pt>
                      <c:pt idx="53">
                        <c:v>13</c:v>
                      </c:pt>
                      <c:pt idx="54">
                        <c:v>16</c:v>
                      </c:pt>
                      <c:pt idx="55">
                        <c:v>11</c:v>
                      </c:pt>
                      <c:pt idx="56">
                        <c:v>13</c:v>
                      </c:pt>
                      <c:pt idx="57">
                        <c:v>8</c:v>
                      </c:pt>
                      <c:pt idx="58">
                        <c:v>17</c:v>
                      </c:pt>
                      <c:pt idx="59">
                        <c:v>15</c:v>
                      </c:pt>
                      <c:pt idx="60">
                        <c:v>11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10</c:v>
                      </c:pt>
                      <c:pt idx="64">
                        <c:v>4</c:v>
                      </c:pt>
                      <c:pt idx="65">
                        <c:v>8</c:v>
                      </c:pt>
                      <c:pt idx="66">
                        <c:v>8</c:v>
                      </c:pt>
                      <c:pt idx="67">
                        <c:v>6</c:v>
                      </c:pt>
                      <c:pt idx="68">
                        <c:v>6</c:v>
                      </c:pt>
                      <c:pt idx="69">
                        <c:v>0</c:v>
                      </c:pt>
                      <c:pt idx="70">
                        <c:v>5</c:v>
                      </c:pt>
                      <c:pt idx="71">
                        <c:v>8</c:v>
                      </c:pt>
                      <c:pt idx="72">
                        <c:v>10</c:v>
                      </c:pt>
                      <c:pt idx="73">
                        <c:v>8</c:v>
                      </c:pt>
                      <c:pt idx="74">
                        <c:v>16</c:v>
                      </c:pt>
                      <c:pt idx="75">
                        <c:v>17</c:v>
                      </c:pt>
                      <c:pt idx="76">
                        <c:v>10</c:v>
                      </c:pt>
                      <c:pt idx="77">
                        <c:v>14</c:v>
                      </c:pt>
                      <c:pt idx="78">
                        <c:v>5</c:v>
                      </c:pt>
                      <c:pt idx="79">
                        <c:v>13</c:v>
                      </c:pt>
                      <c:pt idx="80">
                        <c:v>14</c:v>
                      </c:pt>
                      <c:pt idx="81">
                        <c:v>11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10</c:v>
                      </c:pt>
                      <c:pt idx="86">
                        <c:v>4</c:v>
                      </c:pt>
                      <c:pt idx="87">
                        <c:v>6</c:v>
                      </c:pt>
                      <c:pt idx="88">
                        <c:v>15</c:v>
                      </c:pt>
                      <c:pt idx="89">
                        <c:v>15</c:v>
                      </c:pt>
                      <c:pt idx="90">
                        <c:v>10</c:v>
                      </c:pt>
                      <c:pt idx="91">
                        <c:v>11</c:v>
                      </c:pt>
                      <c:pt idx="92">
                        <c:v>16</c:v>
                      </c:pt>
                      <c:pt idx="93">
                        <c:v>14</c:v>
                      </c:pt>
                      <c:pt idx="94">
                        <c:v>14</c:v>
                      </c:pt>
                      <c:pt idx="95">
                        <c:v>11</c:v>
                      </c:pt>
                      <c:pt idx="96">
                        <c:v>9</c:v>
                      </c:pt>
                      <c:pt idx="97">
                        <c:v>26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35</c:v>
                      </c:pt>
                      <c:pt idx="101">
                        <c:v>39</c:v>
                      </c:pt>
                      <c:pt idx="102">
                        <c:v>39</c:v>
                      </c:pt>
                      <c:pt idx="103">
                        <c:v>39</c:v>
                      </c:pt>
                      <c:pt idx="104">
                        <c:v>40</c:v>
                      </c:pt>
                      <c:pt idx="105">
                        <c:v>37</c:v>
                      </c:pt>
                      <c:pt idx="106">
                        <c:v>35</c:v>
                      </c:pt>
                      <c:pt idx="107">
                        <c:v>40</c:v>
                      </c:pt>
                      <c:pt idx="108">
                        <c:v>37</c:v>
                      </c:pt>
                      <c:pt idx="109">
                        <c:v>38</c:v>
                      </c:pt>
                      <c:pt idx="110">
                        <c:v>36</c:v>
                      </c:pt>
                      <c:pt idx="111">
                        <c:v>38</c:v>
                      </c:pt>
                      <c:pt idx="112">
                        <c:v>35</c:v>
                      </c:pt>
                      <c:pt idx="113">
                        <c:v>41</c:v>
                      </c:pt>
                      <c:pt idx="114">
                        <c:v>38</c:v>
                      </c:pt>
                      <c:pt idx="115">
                        <c:v>38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37</c:v>
                      </c:pt>
                      <c:pt idx="119">
                        <c:v>36</c:v>
                      </c:pt>
                      <c:pt idx="120">
                        <c:v>31</c:v>
                      </c:pt>
                      <c:pt idx="121">
                        <c:v>32</c:v>
                      </c:pt>
                      <c:pt idx="122">
                        <c:v>37</c:v>
                      </c:pt>
                      <c:pt idx="123">
                        <c:v>35</c:v>
                      </c:pt>
                      <c:pt idx="124">
                        <c:v>31</c:v>
                      </c:pt>
                      <c:pt idx="125">
                        <c:v>31</c:v>
                      </c:pt>
                      <c:pt idx="126">
                        <c:v>30</c:v>
                      </c:pt>
                      <c:pt idx="127">
                        <c:v>30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col_new!$F$2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col_new!$F$3:$F$130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12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17</c:v>
                      </c:pt>
                      <c:pt idx="4">
                        <c:v>14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  <c:pt idx="12">
                        <c:v>11</c:v>
                      </c:pt>
                      <c:pt idx="13">
                        <c:v>14</c:v>
                      </c:pt>
                      <c:pt idx="14">
                        <c:v>11</c:v>
                      </c:pt>
                      <c:pt idx="15">
                        <c:v>15</c:v>
                      </c:pt>
                      <c:pt idx="16">
                        <c:v>17</c:v>
                      </c:pt>
                      <c:pt idx="17">
                        <c:v>11</c:v>
                      </c:pt>
                      <c:pt idx="18">
                        <c:v>9</c:v>
                      </c:pt>
                      <c:pt idx="19">
                        <c:v>8</c:v>
                      </c:pt>
                      <c:pt idx="20">
                        <c:v>13</c:v>
                      </c:pt>
                      <c:pt idx="21">
                        <c:v>16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9</c:v>
                      </c:pt>
                      <c:pt idx="25">
                        <c:v>2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9</c:v>
                      </c:pt>
                      <c:pt idx="29">
                        <c:v>8</c:v>
                      </c:pt>
                      <c:pt idx="30">
                        <c:v>12</c:v>
                      </c:pt>
                      <c:pt idx="31">
                        <c:v>4</c:v>
                      </c:pt>
                      <c:pt idx="32">
                        <c:v>12</c:v>
                      </c:pt>
                      <c:pt idx="33">
                        <c:v>15</c:v>
                      </c:pt>
                      <c:pt idx="34">
                        <c:v>8</c:v>
                      </c:pt>
                      <c:pt idx="35">
                        <c:v>11</c:v>
                      </c:pt>
                      <c:pt idx="36">
                        <c:v>13</c:v>
                      </c:pt>
                      <c:pt idx="37">
                        <c:v>8</c:v>
                      </c:pt>
                      <c:pt idx="38">
                        <c:v>12</c:v>
                      </c:pt>
                      <c:pt idx="39">
                        <c:v>8</c:v>
                      </c:pt>
                      <c:pt idx="40">
                        <c:v>15</c:v>
                      </c:pt>
                      <c:pt idx="41">
                        <c:v>12</c:v>
                      </c:pt>
                      <c:pt idx="42">
                        <c:v>15</c:v>
                      </c:pt>
                      <c:pt idx="43">
                        <c:v>15</c:v>
                      </c:pt>
                      <c:pt idx="44">
                        <c:v>12</c:v>
                      </c:pt>
                      <c:pt idx="45">
                        <c:v>11</c:v>
                      </c:pt>
                      <c:pt idx="46">
                        <c:v>13</c:v>
                      </c:pt>
                      <c:pt idx="47">
                        <c:v>14</c:v>
                      </c:pt>
                      <c:pt idx="48">
                        <c:v>9</c:v>
                      </c:pt>
                      <c:pt idx="49">
                        <c:v>9</c:v>
                      </c:pt>
                      <c:pt idx="50">
                        <c:v>12</c:v>
                      </c:pt>
                      <c:pt idx="51">
                        <c:v>12</c:v>
                      </c:pt>
                      <c:pt idx="52">
                        <c:v>14</c:v>
                      </c:pt>
                      <c:pt idx="53">
                        <c:v>12</c:v>
                      </c:pt>
                      <c:pt idx="54">
                        <c:v>14</c:v>
                      </c:pt>
                      <c:pt idx="55">
                        <c:v>17</c:v>
                      </c:pt>
                      <c:pt idx="56">
                        <c:v>15</c:v>
                      </c:pt>
                      <c:pt idx="57">
                        <c:v>10</c:v>
                      </c:pt>
                      <c:pt idx="58">
                        <c:v>11</c:v>
                      </c:pt>
                      <c:pt idx="59">
                        <c:v>15</c:v>
                      </c:pt>
                      <c:pt idx="60">
                        <c:v>20</c:v>
                      </c:pt>
                      <c:pt idx="61">
                        <c:v>4</c:v>
                      </c:pt>
                      <c:pt idx="62">
                        <c:v>12</c:v>
                      </c:pt>
                      <c:pt idx="63">
                        <c:v>6</c:v>
                      </c:pt>
                      <c:pt idx="64">
                        <c:v>15</c:v>
                      </c:pt>
                      <c:pt idx="65">
                        <c:v>12</c:v>
                      </c:pt>
                      <c:pt idx="66">
                        <c:v>16</c:v>
                      </c:pt>
                      <c:pt idx="67">
                        <c:v>10</c:v>
                      </c:pt>
                      <c:pt idx="68">
                        <c:v>16</c:v>
                      </c:pt>
                      <c:pt idx="69">
                        <c:v>12</c:v>
                      </c:pt>
                      <c:pt idx="70">
                        <c:v>14</c:v>
                      </c:pt>
                      <c:pt idx="71">
                        <c:v>13</c:v>
                      </c:pt>
                      <c:pt idx="72">
                        <c:v>18</c:v>
                      </c:pt>
                      <c:pt idx="73">
                        <c:v>12</c:v>
                      </c:pt>
                      <c:pt idx="74">
                        <c:v>14</c:v>
                      </c:pt>
                      <c:pt idx="75">
                        <c:v>12</c:v>
                      </c:pt>
                      <c:pt idx="76">
                        <c:v>13</c:v>
                      </c:pt>
                      <c:pt idx="77">
                        <c:v>5</c:v>
                      </c:pt>
                      <c:pt idx="78">
                        <c:v>14</c:v>
                      </c:pt>
                      <c:pt idx="79">
                        <c:v>10</c:v>
                      </c:pt>
                      <c:pt idx="80">
                        <c:v>9</c:v>
                      </c:pt>
                      <c:pt idx="81">
                        <c:v>6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5</c:v>
                      </c:pt>
                      <c:pt idx="85">
                        <c:v>5</c:v>
                      </c:pt>
                      <c:pt idx="86">
                        <c:v>4</c:v>
                      </c:pt>
                      <c:pt idx="87">
                        <c:v>12</c:v>
                      </c:pt>
                      <c:pt idx="88">
                        <c:v>7</c:v>
                      </c:pt>
                      <c:pt idx="89">
                        <c:v>9</c:v>
                      </c:pt>
                      <c:pt idx="90">
                        <c:v>11</c:v>
                      </c:pt>
                      <c:pt idx="91">
                        <c:v>10</c:v>
                      </c:pt>
                      <c:pt idx="92">
                        <c:v>9</c:v>
                      </c:pt>
                      <c:pt idx="93">
                        <c:v>12</c:v>
                      </c:pt>
                      <c:pt idx="94">
                        <c:v>13</c:v>
                      </c:pt>
                      <c:pt idx="95">
                        <c:v>5</c:v>
                      </c:pt>
                      <c:pt idx="96">
                        <c:v>12</c:v>
                      </c:pt>
                      <c:pt idx="97">
                        <c:v>26</c:v>
                      </c:pt>
                      <c:pt idx="98">
                        <c:v>35</c:v>
                      </c:pt>
                      <c:pt idx="99">
                        <c:v>39</c:v>
                      </c:pt>
                      <c:pt idx="100">
                        <c:v>37</c:v>
                      </c:pt>
                      <c:pt idx="101">
                        <c:v>39</c:v>
                      </c:pt>
                      <c:pt idx="102">
                        <c:v>38</c:v>
                      </c:pt>
                      <c:pt idx="103">
                        <c:v>41</c:v>
                      </c:pt>
                      <c:pt idx="104">
                        <c:v>38</c:v>
                      </c:pt>
                      <c:pt idx="105">
                        <c:v>36</c:v>
                      </c:pt>
                      <c:pt idx="106">
                        <c:v>40</c:v>
                      </c:pt>
                      <c:pt idx="107">
                        <c:v>38</c:v>
                      </c:pt>
                      <c:pt idx="108">
                        <c:v>38</c:v>
                      </c:pt>
                      <c:pt idx="109">
                        <c:v>39</c:v>
                      </c:pt>
                      <c:pt idx="110">
                        <c:v>37</c:v>
                      </c:pt>
                      <c:pt idx="111">
                        <c:v>37</c:v>
                      </c:pt>
                      <c:pt idx="112">
                        <c:v>36</c:v>
                      </c:pt>
                      <c:pt idx="113">
                        <c:v>38</c:v>
                      </c:pt>
                      <c:pt idx="114">
                        <c:v>41</c:v>
                      </c:pt>
                      <c:pt idx="115">
                        <c:v>35</c:v>
                      </c:pt>
                      <c:pt idx="116">
                        <c:v>40</c:v>
                      </c:pt>
                      <c:pt idx="117">
                        <c:v>32</c:v>
                      </c:pt>
                      <c:pt idx="118">
                        <c:v>36</c:v>
                      </c:pt>
                      <c:pt idx="119">
                        <c:v>38</c:v>
                      </c:pt>
                      <c:pt idx="120">
                        <c:v>44</c:v>
                      </c:pt>
                      <c:pt idx="121">
                        <c:v>38</c:v>
                      </c:pt>
                      <c:pt idx="122">
                        <c:v>33</c:v>
                      </c:pt>
                      <c:pt idx="123">
                        <c:v>35</c:v>
                      </c:pt>
                      <c:pt idx="124">
                        <c:v>44</c:v>
                      </c:pt>
                      <c:pt idx="125">
                        <c:v>39</c:v>
                      </c:pt>
                      <c:pt idx="126">
                        <c:v>42</c:v>
                      </c:pt>
                      <c:pt idx="127">
                        <c:v>40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col_new!$H$2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col_new!$H$3:$H$130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15</c:v>
                      </c:pt>
                      <c:pt idx="1">
                        <c:v>14</c:v>
                      </c:pt>
                      <c:pt idx="2">
                        <c:v>15</c:v>
                      </c:pt>
                      <c:pt idx="3">
                        <c:v>17</c:v>
                      </c:pt>
                      <c:pt idx="4">
                        <c:v>15</c:v>
                      </c:pt>
                      <c:pt idx="5">
                        <c:v>7</c:v>
                      </c:pt>
                      <c:pt idx="6">
                        <c:v>9</c:v>
                      </c:pt>
                      <c:pt idx="7">
                        <c:v>16</c:v>
                      </c:pt>
                      <c:pt idx="8">
                        <c:v>16</c:v>
                      </c:pt>
                      <c:pt idx="9">
                        <c:v>16</c:v>
                      </c:pt>
                      <c:pt idx="10">
                        <c:v>13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11</c:v>
                      </c:pt>
                      <c:pt idx="14">
                        <c:v>10</c:v>
                      </c:pt>
                      <c:pt idx="15">
                        <c:v>14</c:v>
                      </c:pt>
                      <c:pt idx="16">
                        <c:v>10</c:v>
                      </c:pt>
                      <c:pt idx="17">
                        <c:v>11</c:v>
                      </c:pt>
                      <c:pt idx="18">
                        <c:v>5</c:v>
                      </c:pt>
                      <c:pt idx="19">
                        <c:v>10</c:v>
                      </c:pt>
                      <c:pt idx="20">
                        <c:v>11</c:v>
                      </c:pt>
                      <c:pt idx="21">
                        <c:v>11</c:v>
                      </c:pt>
                      <c:pt idx="22">
                        <c:v>9</c:v>
                      </c:pt>
                      <c:pt idx="23">
                        <c:v>8</c:v>
                      </c:pt>
                      <c:pt idx="24">
                        <c:v>9</c:v>
                      </c:pt>
                      <c:pt idx="25">
                        <c:v>4</c:v>
                      </c:pt>
                      <c:pt idx="26">
                        <c:v>11</c:v>
                      </c:pt>
                      <c:pt idx="27">
                        <c:v>7</c:v>
                      </c:pt>
                      <c:pt idx="28">
                        <c:v>7</c:v>
                      </c:pt>
                      <c:pt idx="29">
                        <c:v>5</c:v>
                      </c:pt>
                      <c:pt idx="30">
                        <c:v>9</c:v>
                      </c:pt>
                      <c:pt idx="31">
                        <c:v>14</c:v>
                      </c:pt>
                      <c:pt idx="32">
                        <c:v>13</c:v>
                      </c:pt>
                      <c:pt idx="33">
                        <c:v>9</c:v>
                      </c:pt>
                      <c:pt idx="34">
                        <c:v>13</c:v>
                      </c:pt>
                      <c:pt idx="35">
                        <c:v>9</c:v>
                      </c:pt>
                      <c:pt idx="36">
                        <c:v>6</c:v>
                      </c:pt>
                      <c:pt idx="37">
                        <c:v>7</c:v>
                      </c:pt>
                      <c:pt idx="38">
                        <c:v>12</c:v>
                      </c:pt>
                      <c:pt idx="39">
                        <c:v>13</c:v>
                      </c:pt>
                      <c:pt idx="40">
                        <c:v>12</c:v>
                      </c:pt>
                      <c:pt idx="41">
                        <c:v>13</c:v>
                      </c:pt>
                      <c:pt idx="42">
                        <c:v>6</c:v>
                      </c:pt>
                      <c:pt idx="43">
                        <c:v>16</c:v>
                      </c:pt>
                      <c:pt idx="44">
                        <c:v>13</c:v>
                      </c:pt>
                      <c:pt idx="45">
                        <c:v>10</c:v>
                      </c:pt>
                      <c:pt idx="46">
                        <c:v>12</c:v>
                      </c:pt>
                      <c:pt idx="47">
                        <c:v>17</c:v>
                      </c:pt>
                      <c:pt idx="48">
                        <c:v>12</c:v>
                      </c:pt>
                      <c:pt idx="49">
                        <c:v>9</c:v>
                      </c:pt>
                      <c:pt idx="50">
                        <c:v>8</c:v>
                      </c:pt>
                      <c:pt idx="51">
                        <c:v>5</c:v>
                      </c:pt>
                      <c:pt idx="52">
                        <c:v>14</c:v>
                      </c:pt>
                      <c:pt idx="53">
                        <c:v>11</c:v>
                      </c:pt>
                      <c:pt idx="54">
                        <c:v>13</c:v>
                      </c:pt>
                      <c:pt idx="55">
                        <c:v>9</c:v>
                      </c:pt>
                      <c:pt idx="56">
                        <c:v>9</c:v>
                      </c:pt>
                      <c:pt idx="57">
                        <c:v>11</c:v>
                      </c:pt>
                      <c:pt idx="58">
                        <c:v>12</c:v>
                      </c:pt>
                      <c:pt idx="59">
                        <c:v>15</c:v>
                      </c:pt>
                      <c:pt idx="60">
                        <c:v>16</c:v>
                      </c:pt>
                      <c:pt idx="61">
                        <c:v>9</c:v>
                      </c:pt>
                      <c:pt idx="62">
                        <c:v>12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11</c:v>
                      </c:pt>
                      <c:pt idx="66">
                        <c:v>16</c:v>
                      </c:pt>
                      <c:pt idx="67">
                        <c:v>17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17</c:v>
                      </c:pt>
                      <c:pt idx="71">
                        <c:v>15</c:v>
                      </c:pt>
                      <c:pt idx="72">
                        <c:v>7</c:v>
                      </c:pt>
                      <c:pt idx="73">
                        <c:v>6</c:v>
                      </c:pt>
                      <c:pt idx="74">
                        <c:v>14</c:v>
                      </c:pt>
                      <c:pt idx="75">
                        <c:v>15</c:v>
                      </c:pt>
                      <c:pt idx="76">
                        <c:v>6</c:v>
                      </c:pt>
                      <c:pt idx="77">
                        <c:v>5</c:v>
                      </c:pt>
                      <c:pt idx="78">
                        <c:v>10</c:v>
                      </c:pt>
                      <c:pt idx="79">
                        <c:v>8</c:v>
                      </c:pt>
                      <c:pt idx="80">
                        <c:v>9</c:v>
                      </c:pt>
                      <c:pt idx="81">
                        <c:v>7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4</c:v>
                      </c:pt>
                      <c:pt idx="86">
                        <c:v>7</c:v>
                      </c:pt>
                      <c:pt idx="87">
                        <c:v>12</c:v>
                      </c:pt>
                      <c:pt idx="88">
                        <c:v>6</c:v>
                      </c:pt>
                      <c:pt idx="89">
                        <c:v>8</c:v>
                      </c:pt>
                      <c:pt idx="90">
                        <c:v>12</c:v>
                      </c:pt>
                      <c:pt idx="91">
                        <c:v>5</c:v>
                      </c:pt>
                      <c:pt idx="92">
                        <c:v>14</c:v>
                      </c:pt>
                      <c:pt idx="93">
                        <c:v>13</c:v>
                      </c:pt>
                      <c:pt idx="94">
                        <c:v>7</c:v>
                      </c:pt>
                      <c:pt idx="95">
                        <c:v>4</c:v>
                      </c:pt>
                      <c:pt idx="96">
                        <c:v>11</c:v>
                      </c:pt>
                      <c:pt idx="97">
                        <c:v>25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36</c:v>
                      </c:pt>
                      <c:pt idx="101">
                        <c:v>35</c:v>
                      </c:pt>
                      <c:pt idx="102">
                        <c:v>34</c:v>
                      </c:pt>
                      <c:pt idx="103">
                        <c:v>38</c:v>
                      </c:pt>
                      <c:pt idx="104">
                        <c:v>35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36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33</c:v>
                      </c:pt>
                      <c:pt idx="111">
                        <c:v>38</c:v>
                      </c:pt>
                      <c:pt idx="112">
                        <c:v>33</c:v>
                      </c:pt>
                      <c:pt idx="113">
                        <c:v>35</c:v>
                      </c:pt>
                      <c:pt idx="114">
                        <c:v>36</c:v>
                      </c:pt>
                      <c:pt idx="115">
                        <c:v>31</c:v>
                      </c:pt>
                      <c:pt idx="116">
                        <c:v>33</c:v>
                      </c:pt>
                      <c:pt idx="117">
                        <c:v>36</c:v>
                      </c:pt>
                      <c:pt idx="118">
                        <c:v>33</c:v>
                      </c:pt>
                      <c:pt idx="119">
                        <c:v>39</c:v>
                      </c:pt>
                      <c:pt idx="120">
                        <c:v>34</c:v>
                      </c:pt>
                      <c:pt idx="121">
                        <c:v>35</c:v>
                      </c:pt>
                      <c:pt idx="122">
                        <c:v>36</c:v>
                      </c:pt>
                      <c:pt idx="123">
                        <c:v>36</c:v>
                      </c:pt>
                      <c:pt idx="124">
                        <c:v>37</c:v>
                      </c:pt>
                      <c:pt idx="125">
                        <c:v>35</c:v>
                      </c:pt>
                      <c:pt idx="126">
                        <c:v>39</c:v>
                      </c:pt>
                      <c:pt idx="127">
                        <c:v>40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col_new!$J$2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col_new!$J$3:$J$130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14</c:v>
                      </c:pt>
                      <c:pt idx="1">
                        <c:v>17</c:v>
                      </c:pt>
                      <c:pt idx="2">
                        <c:v>13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8</c:v>
                      </c:pt>
                      <c:pt idx="6">
                        <c:v>5</c:v>
                      </c:pt>
                      <c:pt idx="7">
                        <c:v>11</c:v>
                      </c:pt>
                      <c:pt idx="8">
                        <c:v>20</c:v>
                      </c:pt>
                      <c:pt idx="9">
                        <c:v>17</c:v>
                      </c:pt>
                      <c:pt idx="10">
                        <c:v>12</c:v>
                      </c:pt>
                      <c:pt idx="11">
                        <c:v>14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12</c:v>
                      </c:pt>
                      <c:pt idx="15">
                        <c:v>16</c:v>
                      </c:pt>
                      <c:pt idx="16">
                        <c:v>6</c:v>
                      </c:pt>
                      <c:pt idx="17">
                        <c:v>7</c:v>
                      </c:pt>
                      <c:pt idx="18">
                        <c:v>6</c:v>
                      </c:pt>
                      <c:pt idx="19">
                        <c:v>9</c:v>
                      </c:pt>
                      <c:pt idx="20">
                        <c:v>11</c:v>
                      </c:pt>
                      <c:pt idx="21">
                        <c:v>5</c:v>
                      </c:pt>
                      <c:pt idx="22">
                        <c:v>6</c:v>
                      </c:pt>
                      <c:pt idx="23">
                        <c:v>10</c:v>
                      </c:pt>
                      <c:pt idx="24">
                        <c:v>6</c:v>
                      </c:pt>
                      <c:pt idx="25">
                        <c:v>9</c:v>
                      </c:pt>
                      <c:pt idx="26">
                        <c:v>8</c:v>
                      </c:pt>
                      <c:pt idx="27">
                        <c:v>5</c:v>
                      </c:pt>
                      <c:pt idx="28">
                        <c:v>4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3</c:v>
                      </c:pt>
                      <c:pt idx="32">
                        <c:v>11</c:v>
                      </c:pt>
                      <c:pt idx="33">
                        <c:v>10</c:v>
                      </c:pt>
                      <c:pt idx="34">
                        <c:v>10</c:v>
                      </c:pt>
                      <c:pt idx="35">
                        <c:v>8</c:v>
                      </c:pt>
                      <c:pt idx="36">
                        <c:v>8</c:v>
                      </c:pt>
                      <c:pt idx="37">
                        <c:v>1</c:v>
                      </c:pt>
                      <c:pt idx="38">
                        <c:v>12</c:v>
                      </c:pt>
                      <c:pt idx="39">
                        <c:v>10</c:v>
                      </c:pt>
                      <c:pt idx="40">
                        <c:v>10</c:v>
                      </c:pt>
                      <c:pt idx="41">
                        <c:v>13</c:v>
                      </c:pt>
                      <c:pt idx="42">
                        <c:v>10</c:v>
                      </c:pt>
                      <c:pt idx="43">
                        <c:v>12</c:v>
                      </c:pt>
                      <c:pt idx="44">
                        <c:v>13</c:v>
                      </c:pt>
                      <c:pt idx="45">
                        <c:v>15</c:v>
                      </c:pt>
                      <c:pt idx="46">
                        <c:v>12</c:v>
                      </c:pt>
                      <c:pt idx="47">
                        <c:v>9</c:v>
                      </c:pt>
                      <c:pt idx="48">
                        <c:v>9</c:v>
                      </c:pt>
                      <c:pt idx="49">
                        <c:v>5</c:v>
                      </c:pt>
                      <c:pt idx="50">
                        <c:v>5</c:v>
                      </c:pt>
                      <c:pt idx="51">
                        <c:v>10</c:v>
                      </c:pt>
                      <c:pt idx="52">
                        <c:v>9</c:v>
                      </c:pt>
                      <c:pt idx="53">
                        <c:v>11</c:v>
                      </c:pt>
                      <c:pt idx="54">
                        <c:v>13</c:v>
                      </c:pt>
                      <c:pt idx="55">
                        <c:v>11</c:v>
                      </c:pt>
                      <c:pt idx="56">
                        <c:v>8</c:v>
                      </c:pt>
                      <c:pt idx="57">
                        <c:v>6</c:v>
                      </c:pt>
                      <c:pt idx="58">
                        <c:v>8</c:v>
                      </c:pt>
                      <c:pt idx="59">
                        <c:v>7</c:v>
                      </c:pt>
                      <c:pt idx="60">
                        <c:v>8</c:v>
                      </c:pt>
                      <c:pt idx="61">
                        <c:v>6</c:v>
                      </c:pt>
                      <c:pt idx="62">
                        <c:v>10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14</c:v>
                      </c:pt>
                      <c:pt idx="66">
                        <c:v>13</c:v>
                      </c:pt>
                      <c:pt idx="67">
                        <c:v>12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14</c:v>
                      </c:pt>
                      <c:pt idx="71">
                        <c:v>13</c:v>
                      </c:pt>
                      <c:pt idx="72">
                        <c:v>11</c:v>
                      </c:pt>
                      <c:pt idx="73">
                        <c:v>9</c:v>
                      </c:pt>
                      <c:pt idx="74">
                        <c:v>8</c:v>
                      </c:pt>
                      <c:pt idx="75">
                        <c:v>5</c:v>
                      </c:pt>
                      <c:pt idx="76">
                        <c:v>7</c:v>
                      </c:pt>
                      <c:pt idx="77">
                        <c:v>5</c:v>
                      </c:pt>
                      <c:pt idx="78">
                        <c:v>4</c:v>
                      </c:pt>
                      <c:pt idx="79">
                        <c:v>10</c:v>
                      </c:pt>
                      <c:pt idx="80">
                        <c:v>7</c:v>
                      </c:pt>
                      <c:pt idx="81">
                        <c:v>9</c:v>
                      </c:pt>
                      <c:pt idx="82">
                        <c:v>4</c:v>
                      </c:pt>
                      <c:pt idx="83">
                        <c:v>12</c:v>
                      </c:pt>
                      <c:pt idx="84">
                        <c:v>5</c:v>
                      </c:pt>
                      <c:pt idx="85">
                        <c:v>7</c:v>
                      </c:pt>
                      <c:pt idx="86">
                        <c:v>4</c:v>
                      </c:pt>
                      <c:pt idx="87">
                        <c:v>11</c:v>
                      </c:pt>
                      <c:pt idx="88">
                        <c:v>6</c:v>
                      </c:pt>
                      <c:pt idx="89">
                        <c:v>13</c:v>
                      </c:pt>
                      <c:pt idx="90">
                        <c:v>8</c:v>
                      </c:pt>
                      <c:pt idx="91">
                        <c:v>8</c:v>
                      </c:pt>
                      <c:pt idx="92">
                        <c:v>15</c:v>
                      </c:pt>
                      <c:pt idx="93">
                        <c:v>12</c:v>
                      </c:pt>
                      <c:pt idx="94">
                        <c:v>7</c:v>
                      </c:pt>
                      <c:pt idx="95">
                        <c:v>3</c:v>
                      </c:pt>
                      <c:pt idx="96">
                        <c:v>10</c:v>
                      </c:pt>
                      <c:pt idx="97">
                        <c:v>26</c:v>
                      </c:pt>
                      <c:pt idx="98">
                        <c:v>40</c:v>
                      </c:pt>
                      <c:pt idx="99">
                        <c:v>36</c:v>
                      </c:pt>
                      <c:pt idx="100">
                        <c:v>37</c:v>
                      </c:pt>
                      <c:pt idx="101">
                        <c:v>37</c:v>
                      </c:pt>
                      <c:pt idx="102">
                        <c:v>34</c:v>
                      </c:pt>
                      <c:pt idx="103">
                        <c:v>34</c:v>
                      </c:pt>
                      <c:pt idx="104">
                        <c:v>36</c:v>
                      </c:pt>
                      <c:pt idx="105">
                        <c:v>33</c:v>
                      </c:pt>
                      <c:pt idx="106">
                        <c:v>33</c:v>
                      </c:pt>
                      <c:pt idx="107">
                        <c:v>35</c:v>
                      </c:pt>
                      <c:pt idx="108">
                        <c:v>35</c:v>
                      </c:pt>
                      <c:pt idx="109">
                        <c:v>34</c:v>
                      </c:pt>
                      <c:pt idx="110">
                        <c:v>32</c:v>
                      </c:pt>
                      <c:pt idx="111">
                        <c:v>34</c:v>
                      </c:pt>
                      <c:pt idx="112">
                        <c:v>31</c:v>
                      </c:pt>
                      <c:pt idx="113">
                        <c:v>29</c:v>
                      </c:pt>
                      <c:pt idx="114">
                        <c:v>31</c:v>
                      </c:pt>
                      <c:pt idx="115">
                        <c:v>34</c:v>
                      </c:pt>
                      <c:pt idx="116">
                        <c:v>30</c:v>
                      </c:pt>
                      <c:pt idx="117">
                        <c:v>28</c:v>
                      </c:pt>
                      <c:pt idx="118">
                        <c:v>34</c:v>
                      </c:pt>
                      <c:pt idx="119">
                        <c:v>35</c:v>
                      </c:pt>
                      <c:pt idx="120">
                        <c:v>33</c:v>
                      </c:pt>
                      <c:pt idx="121">
                        <c:v>38</c:v>
                      </c:pt>
                      <c:pt idx="122">
                        <c:v>38</c:v>
                      </c:pt>
                      <c:pt idx="123">
                        <c:v>37</c:v>
                      </c:pt>
                      <c:pt idx="124">
                        <c:v>35</c:v>
                      </c:pt>
                      <c:pt idx="125">
                        <c:v>36</c:v>
                      </c:pt>
                      <c:pt idx="126">
                        <c:v>37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col_new!$L$2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col_new!$L$3:$L$130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15</c:v>
                      </c:pt>
                      <c:pt idx="1">
                        <c:v>11</c:v>
                      </c:pt>
                      <c:pt idx="2">
                        <c:v>14</c:v>
                      </c:pt>
                      <c:pt idx="3">
                        <c:v>11</c:v>
                      </c:pt>
                      <c:pt idx="4">
                        <c:v>18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11</c:v>
                      </c:pt>
                      <c:pt idx="8">
                        <c:v>21</c:v>
                      </c:pt>
                      <c:pt idx="9">
                        <c:v>13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10</c:v>
                      </c:pt>
                      <c:pt idx="13">
                        <c:v>16</c:v>
                      </c:pt>
                      <c:pt idx="14">
                        <c:v>14</c:v>
                      </c:pt>
                      <c:pt idx="15">
                        <c:v>16</c:v>
                      </c:pt>
                      <c:pt idx="16">
                        <c:v>8</c:v>
                      </c:pt>
                      <c:pt idx="17">
                        <c:v>8</c:v>
                      </c:pt>
                      <c:pt idx="18">
                        <c:v>6</c:v>
                      </c:pt>
                      <c:pt idx="19">
                        <c:v>8</c:v>
                      </c:pt>
                      <c:pt idx="20">
                        <c:v>7</c:v>
                      </c:pt>
                      <c:pt idx="21">
                        <c:v>4</c:v>
                      </c:pt>
                      <c:pt idx="22">
                        <c:v>6</c:v>
                      </c:pt>
                      <c:pt idx="23">
                        <c:v>10</c:v>
                      </c:pt>
                      <c:pt idx="24">
                        <c:v>6</c:v>
                      </c:pt>
                      <c:pt idx="25">
                        <c:v>5</c:v>
                      </c:pt>
                      <c:pt idx="26">
                        <c:v>9</c:v>
                      </c:pt>
                      <c:pt idx="27">
                        <c:v>9</c:v>
                      </c:pt>
                      <c:pt idx="28">
                        <c:v>4</c:v>
                      </c:pt>
                      <c:pt idx="29">
                        <c:v>6</c:v>
                      </c:pt>
                      <c:pt idx="30">
                        <c:v>7</c:v>
                      </c:pt>
                      <c:pt idx="31">
                        <c:v>4</c:v>
                      </c:pt>
                      <c:pt idx="32">
                        <c:v>10</c:v>
                      </c:pt>
                      <c:pt idx="33">
                        <c:v>11</c:v>
                      </c:pt>
                      <c:pt idx="34">
                        <c:v>11</c:v>
                      </c:pt>
                      <c:pt idx="35">
                        <c:v>10</c:v>
                      </c:pt>
                      <c:pt idx="36">
                        <c:v>8</c:v>
                      </c:pt>
                      <c:pt idx="37">
                        <c:v>7</c:v>
                      </c:pt>
                      <c:pt idx="38">
                        <c:v>10</c:v>
                      </c:pt>
                      <c:pt idx="39">
                        <c:v>11</c:v>
                      </c:pt>
                      <c:pt idx="40">
                        <c:v>10</c:v>
                      </c:pt>
                      <c:pt idx="41">
                        <c:v>11</c:v>
                      </c:pt>
                      <c:pt idx="42">
                        <c:v>9</c:v>
                      </c:pt>
                      <c:pt idx="43">
                        <c:v>10</c:v>
                      </c:pt>
                      <c:pt idx="44">
                        <c:v>9</c:v>
                      </c:pt>
                      <c:pt idx="45">
                        <c:v>11</c:v>
                      </c:pt>
                      <c:pt idx="46">
                        <c:v>10</c:v>
                      </c:pt>
                      <c:pt idx="47">
                        <c:v>11</c:v>
                      </c:pt>
                      <c:pt idx="48">
                        <c:v>4</c:v>
                      </c:pt>
                      <c:pt idx="49">
                        <c:v>2</c:v>
                      </c:pt>
                      <c:pt idx="50">
                        <c:v>7</c:v>
                      </c:pt>
                      <c:pt idx="51">
                        <c:v>7</c:v>
                      </c:pt>
                      <c:pt idx="52">
                        <c:v>6</c:v>
                      </c:pt>
                      <c:pt idx="53">
                        <c:v>5</c:v>
                      </c:pt>
                      <c:pt idx="54">
                        <c:v>7</c:v>
                      </c:pt>
                      <c:pt idx="55">
                        <c:v>3</c:v>
                      </c:pt>
                      <c:pt idx="56">
                        <c:v>5</c:v>
                      </c:pt>
                      <c:pt idx="57">
                        <c:v>5</c:v>
                      </c:pt>
                      <c:pt idx="58">
                        <c:v>5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3</c:v>
                      </c:pt>
                      <c:pt idx="62">
                        <c:v>5</c:v>
                      </c:pt>
                      <c:pt idx="63">
                        <c:v>2</c:v>
                      </c:pt>
                      <c:pt idx="64">
                        <c:v>13</c:v>
                      </c:pt>
                      <c:pt idx="65">
                        <c:v>14</c:v>
                      </c:pt>
                      <c:pt idx="66">
                        <c:v>15</c:v>
                      </c:pt>
                      <c:pt idx="67">
                        <c:v>16</c:v>
                      </c:pt>
                      <c:pt idx="68">
                        <c:v>12</c:v>
                      </c:pt>
                      <c:pt idx="69">
                        <c:v>9</c:v>
                      </c:pt>
                      <c:pt idx="70">
                        <c:v>17</c:v>
                      </c:pt>
                      <c:pt idx="71">
                        <c:v>12</c:v>
                      </c:pt>
                      <c:pt idx="72">
                        <c:v>11</c:v>
                      </c:pt>
                      <c:pt idx="73">
                        <c:v>3</c:v>
                      </c:pt>
                      <c:pt idx="74">
                        <c:v>6</c:v>
                      </c:pt>
                      <c:pt idx="75">
                        <c:v>5</c:v>
                      </c:pt>
                      <c:pt idx="76">
                        <c:v>3</c:v>
                      </c:pt>
                      <c:pt idx="77">
                        <c:v>3</c:v>
                      </c:pt>
                      <c:pt idx="78">
                        <c:v>5</c:v>
                      </c:pt>
                      <c:pt idx="79">
                        <c:v>6</c:v>
                      </c:pt>
                      <c:pt idx="80">
                        <c:v>7</c:v>
                      </c:pt>
                      <c:pt idx="81">
                        <c:v>11</c:v>
                      </c:pt>
                      <c:pt idx="82">
                        <c:v>7</c:v>
                      </c:pt>
                      <c:pt idx="83">
                        <c:v>12</c:v>
                      </c:pt>
                      <c:pt idx="84">
                        <c:v>7</c:v>
                      </c:pt>
                      <c:pt idx="85">
                        <c:v>6</c:v>
                      </c:pt>
                      <c:pt idx="86">
                        <c:v>6</c:v>
                      </c:pt>
                      <c:pt idx="87">
                        <c:v>6</c:v>
                      </c:pt>
                      <c:pt idx="88">
                        <c:v>8</c:v>
                      </c:pt>
                      <c:pt idx="89">
                        <c:v>13</c:v>
                      </c:pt>
                      <c:pt idx="90">
                        <c:v>10</c:v>
                      </c:pt>
                      <c:pt idx="91">
                        <c:v>6</c:v>
                      </c:pt>
                      <c:pt idx="92">
                        <c:v>9</c:v>
                      </c:pt>
                      <c:pt idx="93">
                        <c:v>7</c:v>
                      </c:pt>
                      <c:pt idx="94">
                        <c:v>14</c:v>
                      </c:pt>
                      <c:pt idx="95">
                        <c:v>6</c:v>
                      </c:pt>
                      <c:pt idx="96">
                        <c:v>10</c:v>
                      </c:pt>
                      <c:pt idx="97">
                        <c:v>17</c:v>
                      </c:pt>
                      <c:pt idx="98">
                        <c:v>36</c:v>
                      </c:pt>
                      <c:pt idx="99">
                        <c:v>33</c:v>
                      </c:pt>
                      <c:pt idx="100">
                        <c:v>32</c:v>
                      </c:pt>
                      <c:pt idx="101">
                        <c:v>33</c:v>
                      </c:pt>
                      <c:pt idx="102">
                        <c:v>33</c:v>
                      </c:pt>
                      <c:pt idx="103">
                        <c:v>33</c:v>
                      </c:pt>
                      <c:pt idx="104">
                        <c:v>33</c:v>
                      </c:pt>
                      <c:pt idx="105">
                        <c:v>33</c:v>
                      </c:pt>
                      <c:pt idx="106">
                        <c:v>34</c:v>
                      </c:pt>
                      <c:pt idx="107">
                        <c:v>33</c:v>
                      </c:pt>
                      <c:pt idx="108">
                        <c:v>36</c:v>
                      </c:pt>
                      <c:pt idx="109">
                        <c:v>31</c:v>
                      </c:pt>
                      <c:pt idx="110">
                        <c:v>33</c:v>
                      </c:pt>
                      <c:pt idx="111">
                        <c:v>32</c:v>
                      </c:pt>
                      <c:pt idx="112">
                        <c:v>26</c:v>
                      </c:pt>
                      <c:pt idx="113">
                        <c:v>28</c:v>
                      </c:pt>
                      <c:pt idx="114">
                        <c:v>32</c:v>
                      </c:pt>
                      <c:pt idx="115">
                        <c:v>21</c:v>
                      </c:pt>
                      <c:pt idx="116">
                        <c:v>26</c:v>
                      </c:pt>
                      <c:pt idx="117">
                        <c:v>28</c:v>
                      </c:pt>
                      <c:pt idx="118">
                        <c:v>30</c:v>
                      </c:pt>
                      <c:pt idx="119">
                        <c:v>28</c:v>
                      </c:pt>
                      <c:pt idx="120">
                        <c:v>35</c:v>
                      </c:pt>
                      <c:pt idx="121">
                        <c:v>36</c:v>
                      </c:pt>
                      <c:pt idx="122">
                        <c:v>39</c:v>
                      </c:pt>
                      <c:pt idx="123">
                        <c:v>37</c:v>
                      </c:pt>
                      <c:pt idx="124">
                        <c:v>34</c:v>
                      </c:pt>
                      <c:pt idx="125">
                        <c:v>33</c:v>
                      </c:pt>
                      <c:pt idx="126">
                        <c:v>35</c:v>
                      </c:pt>
                      <c:pt idx="127">
                        <c:v>38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9620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6976"/>
        <c:crosses val="autoZero"/>
        <c:auto val="1"/>
        <c:lblAlgn val="ctr"/>
        <c:lblOffset val="0"/>
        <c:tickLblSkip val="32"/>
        <c:noMultiLvlLbl val="0"/>
      </c:catAx>
      <c:valAx>
        <c:axId val="1962069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65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67250472196"/>
          <c:y val="5.3145968257480899E-2"/>
          <c:w val="0.82141106777540662"/>
          <c:h val="0.74335334189438795"/>
        </c:manualLayout>
      </c:layout>
      <c:lineChart>
        <c:grouping val="standard"/>
        <c:varyColors val="0"/>
        <c:ser>
          <c:idx val="0"/>
          <c:order val="0"/>
          <c:tx>
            <c:strRef>
              <c:f>col_io!$A$3</c:f>
              <c:strCache>
                <c:ptCount val="1"/>
                <c:pt idx="0">
                  <c:v>chip 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col_io!$B$3:$BM$3</c:f>
              <c:numCache>
                <c:formatCode>General</c:formatCode>
                <c:ptCount val="64"/>
                <c:pt idx="0">
                  <c:v>0</c:v>
                </c:pt>
                <c:pt idx="1">
                  <c:v>3415</c:v>
                </c:pt>
                <c:pt idx="2">
                  <c:v>0</c:v>
                </c:pt>
                <c:pt idx="3">
                  <c:v>26759</c:v>
                </c:pt>
                <c:pt idx="4">
                  <c:v>0</c:v>
                </c:pt>
                <c:pt idx="5">
                  <c:v>0</c:v>
                </c:pt>
                <c:pt idx="6">
                  <c:v>3397</c:v>
                </c:pt>
                <c:pt idx="7">
                  <c:v>0</c:v>
                </c:pt>
                <c:pt idx="8">
                  <c:v>0</c:v>
                </c:pt>
                <c:pt idx="9">
                  <c:v>2449</c:v>
                </c:pt>
                <c:pt idx="10">
                  <c:v>0</c:v>
                </c:pt>
                <c:pt idx="11">
                  <c:v>26759</c:v>
                </c:pt>
                <c:pt idx="12">
                  <c:v>0</c:v>
                </c:pt>
                <c:pt idx="13">
                  <c:v>0</c:v>
                </c:pt>
                <c:pt idx="14">
                  <c:v>1022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12</c:v>
                </c:pt>
                <c:pt idx="20">
                  <c:v>0</c:v>
                </c:pt>
                <c:pt idx="21">
                  <c:v>0</c:v>
                </c:pt>
                <c:pt idx="22">
                  <c:v>1025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12</c:v>
                </c:pt>
                <c:pt idx="28">
                  <c:v>0</c:v>
                </c:pt>
                <c:pt idx="29">
                  <c:v>0</c:v>
                </c:pt>
                <c:pt idx="30">
                  <c:v>1025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24929</c:v>
                </c:pt>
                <c:pt idx="36">
                  <c:v>0</c:v>
                </c:pt>
                <c:pt idx="37">
                  <c:v>0</c:v>
                </c:pt>
                <c:pt idx="38">
                  <c:v>3397</c:v>
                </c:pt>
                <c:pt idx="39">
                  <c:v>0</c:v>
                </c:pt>
                <c:pt idx="40">
                  <c:v>0</c:v>
                </c:pt>
                <c:pt idx="41">
                  <c:v>3415</c:v>
                </c:pt>
                <c:pt idx="42">
                  <c:v>0</c:v>
                </c:pt>
                <c:pt idx="43">
                  <c:v>1845</c:v>
                </c:pt>
                <c:pt idx="44">
                  <c:v>0</c:v>
                </c:pt>
                <c:pt idx="45">
                  <c:v>0</c:v>
                </c:pt>
                <c:pt idx="46">
                  <c:v>2733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12</c:v>
                </c:pt>
                <c:pt idx="52">
                  <c:v>0</c:v>
                </c:pt>
                <c:pt idx="53">
                  <c:v>0</c:v>
                </c:pt>
                <c:pt idx="54">
                  <c:v>1025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15</c:v>
                </c:pt>
                <c:pt idx="60">
                  <c:v>0</c:v>
                </c:pt>
                <c:pt idx="61">
                  <c:v>0</c:v>
                </c:pt>
                <c:pt idx="62">
                  <c:v>1022</c:v>
                </c:pt>
                <c:pt idx="6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col_io!$A$4</c:f>
              <c:strCache>
                <c:ptCount val="1"/>
                <c:pt idx="0">
                  <c:v>chip 2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col_io!$B$4:$BM$4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8198</c:v>
                </c:pt>
                <c:pt idx="4">
                  <c:v>0</c:v>
                </c:pt>
                <c:pt idx="5">
                  <c:v>0</c:v>
                </c:pt>
                <c:pt idx="6">
                  <c:v>808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24397</c:v>
                </c:pt>
                <c:pt idx="12">
                  <c:v>0</c:v>
                </c:pt>
                <c:pt idx="13">
                  <c:v>0</c:v>
                </c:pt>
                <c:pt idx="14">
                  <c:v>3807</c:v>
                </c:pt>
                <c:pt idx="15">
                  <c:v>0</c:v>
                </c:pt>
                <c:pt idx="16">
                  <c:v>0</c:v>
                </c:pt>
                <c:pt idx="17">
                  <c:v>3368</c:v>
                </c:pt>
                <c:pt idx="18">
                  <c:v>0</c:v>
                </c:pt>
                <c:pt idx="19">
                  <c:v>1693</c:v>
                </c:pt>
                <c:pt idx="20">
                  <c:v>0</c:v>
                </c:pt>
                <c:pt idx="21">
                  <c:v>0</c:v>
                </c:pt>
                <c:pt idx="22">
                  <c:v>616</c:v>
                </c:pt>
                <c:pt idx="23">
                  <c:v>0</c:v>
                </c:pt>
                <c:pt idx="24">
                  <c:v>0</c:v>
                </c:pt>
                <c:pt idx="25">
                  <c:v>3415</c:v>
                </c:pt>
                <c:pt idx="26">
                  <c:v>0</c:v>
                </c:pt>
                <c:pt idx="27">
                  <c:v>2263</c:v>
                </c:pt>
                <c:pt idx="28">
                  <c:v>0</c:v>
                </c:pt>
                <c:pt idx="29">
                  <c:v>0</c:v>
                </c:pt>
                <c:pt idx="30">
                  <c:v>680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25078</c:v>
                </c:pt>
                <c:pt idx="36">
                  <c:v>0</c:v>
                </c:pt>
                <c:pt idx="37">
                  <c:v>0</c:v>
                </c:pt>
                <c:pt idx="38">
                  <c:v>2213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299</c:v>
                </c:pt>
                <c:pt idx="44">
                  <c:v>0</c:v>
                </c:pt>
                <c:pt idx="45">
                  <c:v>0</c:v>
                </c:pt>
                <c:pt idx="46">
                  <c:v>3807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1666</c:v>
                </c:pt>
                <c:pt idx="52">
                  <c:v>0</c:v>
                </c:pt>
                <c:pt idx="53">
                  <c:v>0</c:v>
                </c:pt>
                <c:pt idx="54">
                  <c:v>604</c:v>
                </c:pt>
                <c:pt idx="55">
                  <c:v>0</c:v>
                </c:pt>
                <c:pt idx="56">
                  <c:v>0</c:v>
                </c:pt>
                <c:pt idx="57">
                  <c:v>3415</c:v>
                </c:pt>
                <c:pt idx="58">
                  <c:v>0</c:v>
                </c:pt>
                <c:pt idx="59">
                  <c:v>479</c:v>
                </c:pt>
                <c:pt idx="60">
                  <c:v>0</c:v>
                </c:pt>
                <c:pt idx="61">
                  <c:v>0</c:v>
                </c:pt>
                <c:pt idx="62">
                  <c:v>2184</c:v>
                </c:pt>
                <c:pt idx="6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col_io!$A$5</c:f>
              <c:strCache>
                <c:ptCount val="1"/>
                <c:pt idx="0">
                  <c:v>chip 3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col_io!$B$5:$BM$5</c:f>
              <c:numCache>
                <c:formatCode>General</c:formatCode>
                <c:ptCount val="64"/>
                <c:pt idx="0">
                  <c:v>0</c:v>
                </c:pt>
                <c:pt idx="1">
                  <c:v>1682</c:v>
                </c:pt>
                <c:pt idx="2">
                  <c:v>0</c:v>
                </c:pt>
                <c:pt idx="3">
                  <c:v>26763</c:v>
                </c:pt>
                <c:pt idx="4">
                  <c:v>0</c:v>
                </c:pt>
                <c:pt idx="5">
                  <c:v>0</c:v>
                </c:pt>
                <c:pt idx="6">
                  <c:v>2727</c:v>
                </c:pt>
                <c:pt idx="7">
                  <c:v>0</c:v>
                </c:pt>
                <c:pt idx="8">
                  <c:v>0</c:v>
                </c:pt>
                <c:pt idx="9">
                  <c:v>1682</c:v>
                </c:pt>
                <c:pt idx="10">
                  <c:v>0</c:v>
                </c:pt>
                <c:pt idx="11">
                  <c:v>26763</c:v>
                </c:pt>
                <c:pt idx="12">
                  <c:v>0</c:v>
                </c:pt>
                <c:pt idx="13">
                  <c:v>0</c:v>
                </c:pt>
                <c:pt idx="14">
                  <c:v>680</c:v>
                </c:pt>
                <c:pt idx="15">
                  <c:v>0</c:v>
                </c:pt>
                <c:pt idx="16">
                  <c:v>0</c:v>
                </c:pt>
                <c:pt idx="17">
                  <c:v>1733</c:v>
                </c:pt>
                <c:pt idx="18">
                  <c:v>0</c:v>
                </c:pt>
                <c:pt idx="19">
                  <c:v>8</c:v>
                </c:pt>
                <c:pt idx="20">
                  <c:v>0</c:v>
                </c:pt>
                <c:pt idx="21">
                  <c:v>0</c:v>
                </c:pt>
                <c:pt idx="22">
                  <c:v>1695</c:v>
                </c:pt>
                <c:pt idx="23">
                  <c:v>0</c:v>
                </c:pt>
                <c:pt idx="24">
                  <c:v>0</c:v>
                </c:pt>
                <c:pt idx="25">
                  <c:v>1733</c:v>
                </c:pt>
                <c:pt idx="26">
                  <c:v>0</c:v>
                </c:pt>
                <c:pt idx="27">
                  <c:v>8</c:v>
                </c:pt>
                <c:pt idx="28">
                  <c:v>0</c:v>
                </c:pt>
                <c:pt idx="29">
                  <c:v>0</c:v>
                </c:pt>
                <c:pt idx="30">
                  <c:v>1695</c:v>
                </c:pt>
                <c:pt idx="31">
                  <c:v>0</c:v>
                </c:pt>
                <c:pt idx="32">
                  <c:v>0</c:v>
                </c:pt>
                <c:pt idx="33">
                  <c:v>1682</c:v>
                </c:pt>
                <c:pt idx="34">
                  <c:v>0</c:v>
                </c:pt>
                <c:pt idx="35">
                  <c:v>1822</c:v>
                </c:pt>
                <c:pt idx="36">
                  <c:v>0</c:v>
                </c:pt>
                <c:pt idx="37">
                  <c:v>0</c:v>
                </c:pt>
                <c:pt idx="38">
                  <c:v>2727</c:v>
                </c:pt>
                <c:pt idx="39">
                  <c:v>0</c:v>
                </c:pt>
                <c:pt idx="40">
                  <c:v>0</c:v>
                </c:pt>
                <c:pt idx="41">
                  <c:v>1730</c:v>
                </c:pt>
                <c:pt idx="42">
                  <c:v>0</c:v>
                </c:pt>
                <c:pt idx="43">
                  <c:v>24950</c:v>
                </c:pt>
                <c:pt idx="44">
                  <c:v>0</c:v>
                </c:pt>
                <c:pt idx="45">
                  <c:v>0</c:v>
                </c:pt>
                <c:pt idx="46">
                  <c:v>2234</c:v>
                </c:pt>
                <c:pt idx="47">
                  <c:v>0</c:v>
                </c:pt>
                <c:pt idx="48">
                  <c:v>0</c:v>
                </c:pt>
                <c:pt idx="49">
                  <c:v>1733</c:v>
                </c:pt>
                <c:pt idx="50">
                  <c:v>0</c:v>
                </c:pt>
                <c:pt idx="51">
                  <c:v>8</c:v>
                </c:pt>
                <c:pt idx="52">
                  <c:v>0</c:v>
                </c:pt>
                <c:pt idx="53">
                  <c:v>0</c:v>
                </c:pt>
                <c:pt idx="54">
                  <c:v>1695</c:v>
                </c:pt>
                <c:pt idx="55">
                  <c:v>0</c:v>
                </c:pt>
                <c:pt idx="56">
                  <c:v>0</c:v>
                </c:pt>
                <c:pt idx="57">
                  <c:v>1657</c:v>
                </c:pt>
                <c:pt idx="58">
                  <c:v>0</c:v>
                </c:pt>
                <c:pt idx="59">
                  <c:v>20</c:v>
                </c:pt>
                <c:pt idx="60">
                  <c:v>0</c:v>
                </c:pt>
                <c:pt idx="61">
                  <c:v>0</c:v>
                </c:pt>
                <c:pt idx="62">
                  <c:v>1420</c:v>
                </c:pt>
                <c:pt idx="6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col_io!$A$6</c:f>
              <c:strCache>
                <c:ptCount val="1"/>
                <c:pt idx="0">
                  <c:v>chip 4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col_io!$B$6:$BM$6</c:f>
              <c:numCache>
                <c:formatCode>General</c:formatCode>
                <c:ptCount val="64"/>
                <c:pt idx="0">
                  <c:v>0</c:v>
                </c:pt>
                <c:pt idx="1">
                  <c:v>3415</c:v>
                </c:pt>
                <c:pt idx="2">
                  <c:v>0</c:v>
                </c:pt>
                <c:pt idx="3">
                  <c:v>5388</c:v>
                </c:pt>
                <c:pt idx="4">
                  <c:v>0</c:v>
                </c:pt>
                <c:pt idx="5">
                  <c:v>0</c:v>
                </c:pt>
                <c:pt idx="6">
                  <c:v>756</c:v>
                </c:pt>
                <c:pt idx="7">
                  <c:v>0</c:v>
                </c:pt>
                <c:pt idx="8">
                  <c:v>0</c:v>
                </c:pt>
                <c:pt idx="9">
                  <c:v>3415</c:v>
                </c:pt>
                <c:pt idx="10">
                  <c:v>0</c:v>
                </c:pt>
                <c:pt idx="11">
                  <c:v>5872</c:v>
                </c:pt>
                <c:pt idx="12">
                  <c:v>0</c:v>
                </c:pt>
                <c:pt idx="13">
                  <c:v>0</c:v>
                </c:pt>
                <c:pt idx="14">
                  <c:v>3621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20862</c:v>
                </c:pt>
                <c:pt idx="20">
                  <c:v>0</c:v>
                </c:pt>
                <c:pt idx="21">
                  <c:v>0</c:v>
                </c:pt>
                <c:pt idx="22">
                  <c:v>801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>
                  <c:v>20892</c:v>
                </c:pt>
                <c:pt idx="28">
                  <c:v>0</c:v>
                </c:pt>
                <c:pt idx="29">
                  <c:v>0</c:v>
                </c:pt>
                <c:pt idx="30">
                  <c:v>1025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0</c:v>
                </c:pt>
                <c:pt idx="35">
                  <c:v>5909</c:v>
                </c:pt>
                <c:pt idx="36">
                  <c:v>0</c:v>
                </c:pt>
                <c:pt idx="37">
                  <c:v>0</c:v>
                </c:pt>
                <c:pt idx="38">
                  <c:v>2419</c:v>
                </c:pt>
                <c:pt idx="39">
                  <c:v>0</c:v>
                </c:pt>
                <c:pt idx="40">
                  <c:v>0</c:v>
                </c:pt>
                <c:pt idx="41">
                  <c:v>3415</c:v>
                </c:pt>
                <c:pt idx="42">
                  <c:v>0</c:v>
                </c:pt>
                <c:pt idx="43">
                  <c:v>4115</c:v>
                </c:pt>
                <c:pt idx="44">
                  <c:v>0</c:v>
                </c:pt>
                <c:pt idx="45">
                  <c:v>0</c:v>
                </c:pt>
                <c:pt idx="46">
                  <c:v>3621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19884</c:v>
                </c:pt>
                <c:pt idx="52">
                  <c:v>0</c:v>
                </c:pt>
                <c:pt idx="53">
                  <c:v>0</c:v>
                </c:pt>
                <c:pt idx="54">
                  <c:v>793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5423</c:v>
                </c:pt>
                <c:pt idx="60">
                  <c:v>0</c:v>
                </c:pt>
                <c:pt idx="61">
                  <c:v>0</c:v>
                </c:pt>
                <c:pt idx="62">
                  <c:v>1976</c:v>
                </c:pt>
                <c:pt idx="63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col_io!$A$7</c:f>
              <c:strCache>
                <c:ptCount val="1"/>
                <c:pt idx="0">
                  <c:v>chip 5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col_io!$B$7:$BM$7</c:f>
              <c:numCache>
                <c:formatCode>General</c:formatCode>
                <c:ptCount val="64"/>
                <c:pt idx="0">
                  <c:v>0</c:v>
                </c:pt>
                <c:pt idx="1">
                  <c:v>3409</c:v>
                </c:pt>
                <c:pt idx="2">
                  <c:v>0</c:v>
                </c:pt>
                <c:pt idx="3">
                  <c:v>11668</c:v>
                </c:pt>
                <c:pt idx="4">
                  <c:v>0</c:v>
                </c:pt>
                <c:pt idx="5">
                  <c:v>0</c:v>
                </c:pt>
                <c:pt idx="6">
                  <c:v>3533</c:v>
                </c:pt>
                <c:pt idx="7">
                  <c:v>0</c:v>
                </c:pt>
                <c:pt idx="8">
                  <c:v>0</c:v>
                </c:pt>
                <c:pt idx="9">
                  <c:v>2506</c:v>
                </c:pt>
                <c:pt idx="10">
                  <c:v>0</c:v>
                </c:pt>
                <c:pt idx="11">
                  <c:v>7101</c:v>
                </c:pt>
                <c:pt idx="12">
                  <c:v>0</c:v>
                </c:pt>
                <c:pt idx="13">
                  <c:v>0</c:v>
                </c:pt>
                <c:pt idx="14">
                  <c:v>1896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9838</c:v>
                </c:pt>
                <c:pt idx="20">
                  <c:v>0</c:v>
                </c:pt>
                <c:pt idx="21">
                  <c:v>0</c:v>
                </c:pt>
                <c:pt idx="22">
                  <c:v>814</c:v>
                </c:pt>
                <c:pt idx="23">
                  <c:v>0</c:v>
                </c:pt>
                <c:pt idx="24">
                  <c:v>0</c:v>
                </c:pt>
                <c:pt idx="25">
                  <c:v>6</c:v>
                </c:pt>
                <c:pt idx="26">
                  <c:v>0</c:v>
                </c:pt>
                <c:pt idx="27">
                  <c:v>15107</c:v>
                </c:pt>
                <c:pt idx="28">
                  <c:v>0</c:v>
                </c:pt>
                <c:pt idx="29">
                  <c:v>0</c:v>
                </c:pt>
                <c:pt idx="30">
                  <c:v>881</c:v>
                </c:pt>
                <c:pt idx="31">
                  <c:v>0</c:v>
                </c:pt>
                <c:pt idx="32">
                  <c:v>0</c:v>
                </c:pt>
                <c:pt idx="33">
                  <c:v>6</c:v>
                </c:pt>
                <c:pt idx="34">
                  <c:v>0</c:v>
                </c:pt>
                <c:pt idx="35">
                  <c:v>6349</c:v>
                </c:pt>
                <c:pt idx="36">
                  <c:v>0</c:v>
                </c:pt>
                <c:pt idx="37">
                  <c:v>0</c:v>
                </c:pt>
                <c:pt idx="38">
                  <c:v>2408</c:v>
                </c:pt>
                <c:pt idx="39">
                  <c:v>0</c:v>
                </c:pt>
                <c:pt idx="40">
                  <c:v>0</c:v>
                </c:pt>
                <c:pt idx="41">
                  <c:v>3409</c:v>
                </c:pt>
                <c:pt idx="42">
                  <c:v>0</c:v>
                </c:pt>
                <c:pt idx="43">
                  <c:v>15220</c:v>
                </c:pt>
                <c:pt idx="44">
                  <c:v>0</c:v>
                </c:pt>
                <c:pt idx="45">
                  <c:v>0</c:v>
                </c:pt>
                <c:pt idx="46">
                  <c:v>2928</c:v>
                </c:pt>
                <c:pt idx="47">
                  <c:v>0</c:v>
                </c:pt>
                <c:pt idx="48">
                  <c:v>0</c:v>
                </c:pt>
                <c:pt idx="49">
                  <c:v>11</c:v>
                </c:pt>
                <c:pt idx="50">
                  <c:v>0</c:v>
                </c:pt>
                <c:pt idx="51">
                  <c:v>9243</c:v>
                </c:pt>
                <c:pt idx="52">
                  <c:v>0</c:v>
                </c:pt>
                <c:pt idx="53">
                  <c:v>0</c:v>
                </c:pt>
                <c:pt idx="54">
                  <c:v>881</c:v>
                </c:pt>
                <c:pt idx="55">
                  <c:v>0</c:v>
                </c:pt>
                <c:pt idx="56">
                  <c:v>0</c:v>
                </c:pt>
                <c:pt idx="57">
                  <c:v>6</c:v>
                </c:pt>
                <c:pt idx="58">
                  <c:v>1</c:v>
                </c:pt>
                <c:pt idx="59">
                  <c:v>15093</c:v>
                </c:pt>
                <c:pt idx="60">
                  <c:v>0</c:v>
                </c:pt>
                <c:pt idx="61">
                  <c:v>0</c:v>
                </c:pt>
                <c:pt idx="62">
                  <c:v>1612</c:v>
                </c:pt>
                <c:pt idx="63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col_io!$A$8</c:f>
              <c:strCache>
                <c:ptCount val="1"/>
                <c:pt idx="0">
                  <c:v>chip 6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col_io!$B$8:$BM$8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8030</c:v>
                </c:pt>
                <c:pt idx="4">
                  <c:v>0</c:v>
                </c:pt>
                <c:pt idx="5">
                  <c:v>0</c:v>
                </c:pt>
                <c:pt idx="6">
                  <c:v>564</c:v>
                </c:pt>
                <c:pt idx="7">
                  <c:v>0</c:v>
                </c:pt>
                <c:pt idx="8">
                  <c:v>0</c:v>
                </c:pt>
                <c:pt idx="9">
                  <c:v>1243</c:v>
                </c:pt>
                <c:pt idx="10">
                  <c:v>0</c:v>
                </c:pt>
                <c:pt idx="11">
                  <c:v>24805</c:v>
                </c:pt>
                <c:pt idx="12">
                  <c:v>0</c:v>
                </c:pt>
                <c:pt idx="13">
                  <c:v>0</c:v>
                </c:pt>
                <c:pt idx="14">
                  <c:v>2420</c:v>
                </c:pt>
                <c:pt idx="15">
                  <c:v>0</c:v>
                </c:pt>
                <c:pt idx="16">
                  <c:v>0</c:v>
                </c:pt>
                <c:pt idx="17">
                  <c:v>3358</c:v>
                </c:pt>
                <c:pt idx="18">
                  <c:v>0</c:v>
                </c:pt>
                <c:pt idx="19">
                  <c:v>1059</c:v>
                </c:pt>
                <c:pt idx="20">
                  <c:v>0</c:v>
                </c:pt>
                <c:pt idx="21">
                  <c:v>0</c:v>
                </c:pt>
                <c:pt idx="22">
                  <c:v>109</c:v>
                </c:pt>
                <c:pt idx="23">
                  <c:v>0</c:v>
                </c:pt>
                <c:pt idx="24">
                  <c:v>0</c:v>
                </c:pt>
                <c:pt idx="25">
                  <c:v>3415</c:v>
                </c:pt>
                <c:pt idx="26">
                  <c:v>0</c:v>
                </c:pt>
                <c:pt idx="27">
                  <c:v>1638</c:v>
                </c:pt>
                <c:pt idx="28">
                  <c:v>0</c:v>
                </c:pt>
                <c:pt idx="29">
                  <c:v>0</c:v>
                </c:pt>
                <c:pt idx="30">
                  <c:v>840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18649</c:v>
                </c:pt>
                <c:pt idx="36">
                  <c:v>0</c:v>
                </c:pt>
                <c:pt idx="37">
                  <c:v>0</c:v>
                </c:pt>
                <c:pt idx="38">
                  <c:v>2470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2900</c:v>
                </c:pt>
                <c:pt idx="44">
                  <c:v>0</c:v>
                </c:pt>
                <c:pt idx="45">
                  <c:v>0</c:v>
                </c:pt>
                <c:pt idx="46">
                  <c:v>97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1040</c:v>
                </c:pt>
                <c:pt idx="52">
                  <c:v>0</c:v>
                </c:pt>
                <c:pt idx="53">
                  <c:v>0</c:v>
                </c:pt>
                <c:pt idx="54">
                  <c:v>2011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1786</c:v>
                </c:pt>
                <c:pt idx="60">
                  <c:v>0</c:v>
                </c:pt>
                <c:pt idx="61">
                  <c:v>0</c:v>
                </c:pt>
                <c:pt idx="62">
                  <c:v>2002</c:v>
                </c:pt>
                <c:pt idx="63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col_io!$A$9</c:f>
              <c:strCache>
                <c:ptCount val="1"/>
                <c:pt idx="0">
                  <c:v>chip 7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col_io!$B$9:$BM$9</c:f>
              <c:numCache>
                <c:formatCode>General</c:formatCode>
                <c:ptCount val="64"/>
                <c:pt idx="0">
                  <c:v>0</c:v>
                </c:pt>
                <c:pt idx="1">
                  <c:v>1756</c:v>
                </c:pt>
                <c:pt idx="2">
                  <c:v>0</c:v>
                </c:pt>
                <c:pt idx="3">
                  <c:v>25935</c:v>
                </c:pt>
                <c:pt idx="4">
                  <c:v>0</c:v>
                </c:pt>
                <c:pt idx="5">
                  <c:v>0</c:v>
                </c:pt>
                <c:pt idx="6">
                  <c:v>3172</c:v>
                </c:pt>
                <c:pt idx="7">
                  <c:v>0</c:v>
                </c:pt>
                <c:pt idx="8">
                  <c:v>0</c:v>
                </c:pt>
                <c:pt idx="9">
                  <c:v>1756</c:v>
                </c:pt>
                <c:pt idx="10">
                  <c:v>0</c:v>
                </c:pt>
                <c:pt idx="11">
                  <c:v>6127</c:v>
                </c:pt>
                <c:pt idx="12">
                  <c:v>0</c:v>
                </c:pt>
                <c:pt idx="13">
                  <c:v>0</c:v>
                </c:pt>
                <c:pt idx="14">
                  <c:v>2216</c:v>
                </c:pt>
                <c:pt idx="15">
                  <c:v>0</c:v>
                </c:pt>
                <c:pt idx="16">
                  <c:v>0</c:v>
                </c:pt>
                <c:pt idx="17">
                  <c:v>1659</c:v>
                </c:pt>
                <c:pt idx="18">
                  <c:v>0</c:v>
                </c:pt>
                <c:pt idx="19">
                  <c:v>994</c:v>
                </c:pt>
                <c:pt idx="20">
                  <c:v>0</c:v>
                </c:pt>
                <c:pt idx="21">
                  <c:v>0</c:v>
                </c:pt>
                <c:pt idx="22">
                  <c:v>1160</c:v>
                </c:pt>
                <c:pt idx="23">
                  <c:v>0</c:v>
                </c:pt>
                <c:pt idx="24">
                  <c:v>0</c:v>
                </c:pt>
                <c:pt idx="25">
                  <c:v>1659</c:v>
                </c:pt>
                <c:pt idx="26">
                  <c:v>0</c:v>
                </c:pt>
                <c:pt idx="27">
                  <c:v>842</c:v>
                </c:pt>
                <c:pt idx="28">
                  <c:v>0</c:v>
                </c:pt>
                <c:pt idx="29">
                  <c:v>0</c:v>
                </c:pt>
                <c:pt idx="30">
                  <c:v>1243</c:v>
                </c:pt>
                <c:pt idx="31">
                  <c:v>0</c:v>
                </c:pt>
                <c:pt idx="32">
                  <c:v>0</c:v>
                </c:pt>
                <c:pt idx="33">
                  <c:v>1756</c:v>
                </c:pt>
                <c:pt idx="34">
                  <c:v>0</c:v>
                </c:pt>
                <c:pt idx="35">
                  <c:v>468</c:v>
                </c:pt>
                <c:pt idx="36">
                  <c:v>0</c:v>
                </c:pt>
                <c:pt idx="37">
                  <c:v>0</c:v>
                </c:pt>
                <c:pt idx="38">
                  <c:v>2235</c:v>
                </c:pt>
                <c:pt idx="39">
                  <c:v>0</c:v>
                </c:pt>
                <c:pt idx="40">
                  <c:v>0</c:v>
                </c:pt>
                <c:pt idx="41">
                  <c:v>1655</c:v>
                </c:pt>
                <c:pt idx="42">
                  <c:v>0</c:v>
                </c:pt>
                <c:pt idx="43">
                  <c:v>18614</c:v>
                </c:pt>
                <c:pt idx="44">
                  <c:v>0</c:v>
                </c:pt>
                <c:pt idx="45">
                  <c:v>0</c:v>
                </c:pt>
                <c:pt idx="46">
                  <c:v>2718</c:v>
                </c:pt>
                <c:pt idx="47">
                  <c:v>0</c:v>
                </c:pt>
                <c:pt idx="48">
                  <c:v>0</c:v>
                </c:pt>
                <c:pt idx="49">
                  <c:v>1659</c:v>
                </c:pt>
                <c:pt idx="50">
                  <c:v>0</c:v>
                </c:pt>
                <c:pt idx="51">
                  <c:v>962</c:v>
                </c:pt>
                <c:pt idx="52">
                  <c:v>0</c:v>
                </c:pt>
                <c:pt idx="53">
                  <c:v>0</c:v>
                </c:pt>
                <c:pt idx="54">
                  <c:v>1243</c:v>
                </c:pt>
                <c:pt idx="55">
                  <c:v>0</c:v>
                </c:pt>
                <c:pt idx="56">
                  <c:v>0</c:v>
                </c:pt>
                <c:pt idx="57">
                  <c:v>1725</c:v>
                </c:pt>
                <c:pt idx="58">
                  <c:v>0</c:v>
                </c:pt>
                <c:pt idx="59">
                  <c:v>815</c:v>
                </c:pt>
                <c:pt idx="60">
                  <c:v>0</c:v>
                </c:pt>
                <c:pt idx="61">
                  <c:v>0</c:v>
                </c:pt>
                <c:pt idx="62">
                  <c:v>1456</c:v>
                </c:pt>
                <c:pt idx="63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col_io!$A$10</c:f>
              <c:strCache>
                <c:ptCount val="1"/>
                <c:pt idx="0">
                  <c:v>chip 8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col_io!$B$10:$BM$10</c:f>
              <c:numCache>
                <c:formatCode>General</c:formatCode>
                <c:ptCount val="64"/>
                <c:pt idx="0">
                  <c:v>0</c:v>
                </c:pt>
                <c:pt idx="1">
                  <c:v>3407</c:v>
                </c:pt>
                <c:pt idx="2">
                  <c:v>0</c:v>
                </c:pt>
                <c:pt idx="3">
                  <c:v>12321</c:v>
                </c:pt>
                <c:pt idx="4">
                  <c:v>0</c:v>
                </c:pt>
                <c:pt idx="5">
                  <c:v>0</c:v>
                </c:pt>
                <c:pt idx="6">
                  <c:v>1102</c:v>
                </c:pt>
                <c:pt idx="7">
                  <c:v>0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21059</c:v>
                </c:pt>
                <c:pt idx="12">
                  <c:v>0</c:v>
                </c:pt>
                <c:pt idx="13">
                  <c:v>0</c:v>
                </c:pt>
                <c:pt idx="14">
                  <c:v>2048</c:v>
                </c:pt>
                <c:pt idx="15">
                  <c:v>0</c:v>
                </c:pt>
                <c:pt idx="16">
                  <c:v>0</c:v>
                </c:pt>
                <c:pt idx="17">
                  <c:v>3391</c:v>
                </c:pt>
                <c:pt idx="18">
                  <c:v>0</c:v>
                </c:pt>
                <c:pt idx="19">
                  <c:v>5664</c:v>
                </c:pt>
                <c:pt idx="20">
                  <c:v>0</c:v>
                </c:pt>
                <c:pt idx="21">
                  <c:v>0</c:v>
                </c:pt>
                <c:pt idx="22">
                  <c:v>76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  <c:pt idx="27">
                  <c:v>5665</c:v>
                </c:pt>
                <c:pt idx="28">
                  <c:v>0</c:v>
                </c:pt>
                <c:pt idx="29">
                  <c:v>0</c:v>
                </c:pt>
                <c:pt idx="30">
                  <c:v>587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0</c:v>
                </c:pt>
                <c:pt idx="35">
                  <c:v>20411</c:v>
                </c:pt>
                <c:pt idx="36">
                  <c:v>0</c:v>
                </c:pt>
                <c:pt idx="37">
                  <c:v>0</c:v>
                </c:pt>
                <c:pt idx="38">
                  <c:v>2082</c:v>
                </c:pt>
                <c:pt idx="39">
                  <c:v>0</c:v>
                </c:pt>
                <c:pt idx="40">
                  <c:v>0</c:v>
                </c:pt>
                <c:pt idx="41">
                  <c:v>2753</c:v>
                </c:pt>
                <c:pt idx="42">
                  <c:v>0</c:v>
                </c:pt>
                <c:pt idx="43">
                  <c:v>6168</c:v>
                </c:pt>
                <c:pt idx="44">
                  <c:v>0</c:v>
                </c:pt>
                <c:pt idx="45">
                  <c:v>0</c:v>
                </c:pt>
                <c:pt idx="46">
                  <c:v>62</c:v>
                </c:pt>
                <c:pt idx="47">
                  <c:v>0</c:v>
                </c:pt>
                <c:pt idx="48">
                  <c:v>0</c:v>
                </c:pt>
                <c:pt idx="49">
                  <c:v>8</c:v>
                </c:pt>
                <c:pt idx="50">
                  <c:v>0</c:v>
                </c:pt>
                <c:pt idx="51">
                  <c:v>5198</c:v>
                </c:pt>
                <c:pt idx="52">
                  <c:v>0</c:v>
                </c:pt>
                <c:pt idx="53">
                  <c:v>0</c:v>
                </c:pt>
                <c:pt idx="54">
                  <c:v>2386</c:v>
                </c:pt>
                <c:pt idx="55">
                  <c:v>0</c:v>
                </c:pt>
                <c:pt idx="56">
                  <c:v>0</c:v>
                </c:pt>
                <c:pt idx="57">
                  <c:v>8</c:v>
                </c:pt>
                <c:pt idx="58">
                  <c:v>0</c:v>
                </c:pt>
                <c:pt idx="59">
                  <c:v>10112</c:v>
                </c:pt>
                <c:pt idx="60">
                  <c:v>0</c:v>
                </c:pt>
                <c:pt idx="61">
                  <c:v>0</c:v>
                </c:pt>
                <c:pt idx="62">
                  <c:v>2374</c:v>
                </c:pt>
                <c:pt idx="6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7760"/>
        <c:axId val="193778848"/>
      </c:lineChart>
      <c:catAx>
        <c:axId val="19620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778848"/>
        <c:crosses val="autoZero"/>
        <c:auto val="1"/>
        <c:lblAlgn val="ctr"/>
        <c:lblOffset val="0"/>
        <c:tickLblSkip val="8"/>
        <c:noMultiLvlLbl val="0"/>
      </c:catAx>
      <c:valAx>
        <c:axId val="193778848"/>
        <c:scaling>
          <c:orientation val="minMax"/>
          <c:max val="3500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659773836682"/>
          <c:y val="5.2986088245480199E-2"/>
          <c:w val="0.85161343733902395"/>
          <c:h val="0.20525912626060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5075489417034"/>
          <c:y val="0.15243413082980009"/>
          <c:w val="0.8354654578728119"/>
          <c:h val="0.77045199878861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ECC w/o AVA Suffling</c:v>
                </c:pt>
              </c:strCache>
            </c:strRef>
          </c:tx>
          <c:spPr>
            <a:solidFill>
              <a:schemeClr val="accent5"/>
            </a:solidFill>
            <a:ln w="6350">
              <a:noFill/>
            </a:ln>
            <a:effectLst/>
          </c:spPr>
          <c:invertIfNegative val="0"/>
          <c:val>
            <c:numRef>
              <c:f>Sheet2!$J$2:$J$37</c:f>
              <c:numCache>
                <c:formatCode>General</c:formatCode>
                <c:ptCount val="36"/>
                <c:pt idx="0">
                  <c:v>9.9990000999900097E-5</c:v>
                </c:pt>
                <c:pt idx="1">
                  <c:v>1.999800019998E-4</c:v>
                </c:pt>
                <c:pt idx="2">
                  <c:v>0</c:v>
                </c:pt>
                <c:pt idx="3">
                  <c:v>2.4097590240975901E-2</c:v>
                </c:pt>
                <c:pt idx="4">
                  <c:v>2.1597840215978398E-2</c:v>
                </c:pt>
                <c:pt idx="5">
                  <c:v>3.56964303569643E-2</c:v>
                </c:pt>
                <c:pt idx="6">
                  <c:v>3.7896210378962097E-2</c:v>
                </c:pt>
                <c:pt idx="7">
                  <c:v>4.2895710428957103E-2</c:v>
                </c:pt>
                <c:pt idx="8">
                  <c:v>7.5592440755924403E-2</c:v>
                </c:pt>
                <c:pt idx="9">
                  <c:v>8.7791220877912204E-2</c:v>
                </c:pt>
                <c:pt idx="10">
                  <c:v>6.1193880611938797E-2</c:v>
                </c:pt>
                <c:pt idx="11">
                  <c:v>6.2393760623937602E-2</c:v>
                </c:pt>
                <c:pt idx="12">
                  <c:v>3.4396560343965599E-2</c:v>
                </c:pt>
                <c:pt idx="13">
                  <c:v>4.8095190480951899E-2</c:v>
                </c:pt>
                <c:pt idx="14">
                  <c:v>0.102989701029897</c:v>
                </c:pt>
                <c:pt idx="15">
                  <c:v>0.144685531446855</c:v>
                </c:pt>
                <c:pt idx="16">
                  <c:v>0.121187881211879</c:v>
                </c:pt>
                <c:pt idx="17">
                  <c:v>0.24757524247575199</c:v>
                </c:pt>
                <c:pt idx="18">
                  <c:v>0.164483551644836</c:v>
                </c:pt>
                <c:pt idx="19">
                  <c:v>0.27927207279272098</c:v>
                </c:pt>
                <c:pt idx="20">
                  <c:v>0.19478052194780501</c:v>
                </c:pt>
                <c:pt idx="21">
                  <c:v>0.17878212178782099</c:v>
                </c:pt>
                <c:pt idx="22">
                  <c:v>0.18438156184381599</c:v>
                </c:pt>
                <c:pt idx="23">
                  <c:v>0.14008599140086</c:v>
                </c:pt>
                <c:pt idx="24">
                  <c:v>0.27817218278172201</c:v>
                </c:pt>
                <c:pt idx="25">
                  <c:v>0.35106489351064901</c:v>
                </c:pt>
                <c:pt idx="26">
                  <c:v>0.39196080391960803</c:v>
                </c:pt>
                <c:pt idx="27">
                  <c:v>0.25627437256274399</c:v>
                </c:pt>
                <c:pt idx="28">
                  <c:v>0.156484351564844</c:v>
                </c:pt>
                <c:pt idx="29">
                  <c:v>0.35966403359664001</c:v>
                </c:pt>
                <c:pt idx="30">
                  <c:v>0.227377262273773</c:v>
                </c:pt>
                <c:pt idx="31">
                  <c:v>0.47225277472252802</c:v>
                </c:pt>
                <c:pt idx="32">
                  <c:v>0.51924807519248095</c:v>
                </c:pt>
                <c:pt idx="34">
                  <c:v>0.16068696160686999</c:v>
                </c:pt>
              </c:numCache>
            </c:numRef>
          </c:val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ECC with AVA Suffling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noFill/>
            </a:ln>
            <a:effectLst/>
          </c:spPr>
          <c:invertIfNegative val="0"/>
          <c:val>
            <c:numRef>
              <c:f>Sheet2!$K$2:$K$37</c:f>
              <c:numCache>
                <c:formatCode>General</c:formatCode>
                <c:ptCount val="36"/>
                <c:pt idx="0">
                  <c:v>0</c:v>
                </c:pt>
                <c:pt idx="1">
                  <c:v>4.9995000499950004E-4</c:v>
                </c:pt>
                <c:pt idx="2">
                  <c:v>2.3997600239975998E-3</c:v>
                </c:pt>
                <c:pt idx="3">
                  <c:v>2.23977602239776E-2</c:v>
                </c:pt>
                <c:pt idx="4">
                  <c:v>2.6697330266973299E-2</c:v>
                </c:pt>
                <c:pt idx="5">
                  <c:v>3.8996100389961E-2</c:v>
                </c:pt>
                <c:pt idx="6">
                  <c:v>9.0690930906909301E-2</c:v>
                </c:pt>
                <c:pt idx="7">
                  <c:v>9.7390260973902604E-2</c:v>
                </c:pt>
                <c:pt idx="8">
                  <c:v>6.88931106889311E-2</c:v>
                </c:pt>
                <c:pt idx="9">
                  <c:v>6.1593840615938401E-2</c:v>
                </c:pt>
                <c:pt idx="10">
                  <c:v>0.101889811018898</c:v>
                </c:pt>
                <c:pt idx="11">
                  <c:v>0.10968903109689</c:v>
                </c:pt>
                <c:pt idx="12">
                  <c:v>0.142485751424857</c:v>
                </c:pt>
                <c:pt idx="13">
                  <c:v>0.163883611638836</c:v>
                </c:pt>
                <c:pt idx="14">
                  <c:v>0.21277872212778701</c:v>
                </c:pt>
                <c:pt idx="15">
                  <c:v>0.241275872412759</c:v>
                </c:pt>
                <c:pt idx="16">
                  <c:v>0.312568743125688</c:v>
                </c:pt>
                <c:pt idx="17">
                  <c:v>0.18908109189081099</c:v>
                </c:pt>
                <c:pt idx="18">
                  <c:v>0.31996800319968</c:v>
                </c:pt>
                <c:pt idx="19">
                  <c:v>0.25137486251374902</c:v>
                </c:pt>
                <c:pt idx="20">
                  <c:v>0.35696430356964298</c:v>
                </c:pt>
                <c:pt idx="21">
                  <c:v>0.43015698430157001</c:v>
                </c:pt>
                <c:pt idx="22">
                  <c:v>0.42565743425657399</c:v>
                </c:pt>
                <c:pt idx="23">
                  <c:v>0.470552944705529</c:v>
                </c:pt>
                <c:pt idx="24">
                  <c:v>0.385661433856614</c:v>
                </c:pt>
                <c:pt idx="25">
                  <c:v>0.32826717328267202</c:v>
                </c:pt>
                <c:pt idx="26">
                  <c:v>0.298570142985701</c:v>
                </c:pt>
                <c:pt idx="27">
                  <c:v>0.46245375462453697</c:v>
                </c:pt>
                <c:pt idx="28">
                  <c:v>0.67973202679732003</c:v>
                </c:pt>
                <c:pt idx="29">
                  <c:v>0.50174982501749799</c:v>
                </c:pt>
                <c:pt idx="30">
                  <c:v>0.76042395760423998</c:v>
                </c:pt>
                <c:pt idx="31">
                  <c:v>0.52774722527747198</c:v>
                </c:pt>
                <c:pt idx="32">
                  <c:v>0.48075192480751899</c:v>
                </c:pt>
                <c:pt idx="34">
                  <c:v>0.25949223259492199</c:v>
                </c:pt>
              </c:numCache>
            </c:numRef>
          </c:val>
        </c:ser>
        <c:ser>
          <c:idx val="2"/>
          <c:order val="2"/>
          <c:tx>
            <c:strRef>
              <c:f>Sheet2!$L$1</c:f>
              <c:strCache>
                <c:ptCount val="1"/>
                <c:pt idx="0">
                  <c:v>Uncorrectable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noFill/>
            </a:ln>
            <a:effectLst/>
          </c:spPr>
          <c:invertIfNegative val="0"/>
          <c:val>
            <c:numRef>
              <c:f>Sheet2!$L$2:$L$37</c:f>
              <c:numCache>
                <c:formatCode>General</c:formatCode>
                <c:ptCount val="36"/>
                <c:pt idx="0">
                  <c:v>0.99990000999899997</c:v>
                </c:pt>
                <c:pt idx="1">
                  <c:v>0.99930006999300103</c:v>
                </c:pt>
                <c:pt idx="2">
                  <c:v>0.997600239976002</c:v>
                </c:pt>
                <c:pt idx="3">
                  <c:v>0.95350464953504699</c:v>
                </c:pt>
                <c:pt idx="4">
                  <c:v>0.95170482951704805</c:v>
                </c:pt>
                <c:pt idx="5">
                  <c:v>0.92530746925307505</c:v>
                </c:pt>
                <c:pt idx="6">
                  <c:v>0.87141285871412899</c:v>
                </c:pt>
                <c:pt idx="7">
                  <c:v>0.85971402859713997</c:v>
                </c:pt>
                <c:pt idx="8">
                  <c:v>0.85551444855514502</c:v>
                </c:pt>
                <c:pt idx="9">
                  <c:v>0.850614938506149</c:v>
                </c:pt>
                <c:pt idx="10">
                  <c:v>0.83691630836916298</c:v>
                </c:pt>
                <c:pt idx="11">
                  <c:v>0.82791720827917203</c:v>
                </c:pt>
                <c:pt idx="12">
                  <c:v>0.82311768823117704</c:v>
                </c:pt>
                <c:pt idx="13">
                  <c:v>0.78802119788021197</c:v>
                </c:pt>
                <c:pt idx="14">
                  <c:v>0.68423157684231595</c:v>
                </c:pt>
                <c:pt idx="15">
                  <c:v>0.61403859614038603</c:v>
                </c:pt>
                <c:pt idx="16">
                  <c:v>0.56624337566243399</c:v>
                </c:pt>
                <c:pt idx="17">
                  <c:v>0.56334366563343696</c:v>
                </c:pt>
                <c:pt idx="18">
                  <c:v>0.51554844515548404</c:v>
                </c:pt>
                <c:pt idx="19">
                  <c:v>0.469353064693531</c:v>
                </c:pt>
                <c:pt idx="20">
                  <c:v>0.44825517448255198</c:v>
                </c:pt>
                <c:pt idx="21">
                  <c:v>0.391060893910609</c:v>
                </c:pt>
                <c:pt idx="22">
                  <c:v>0.38996100389961003</c:v>
                </c:pt>
                <c:pt idx="23">
                  <c:v>0.38936106389361103</c:v>
                </c:pt>
                <c:pt idx="24">
                  <c:v>0.33616638336166399</c:v>
                </c:pt>
                <c:pt idx="25">
                  <c:v>0.32066793320667902</c:v>
                </c:pt>
                <c:pt idx="26">
                  <c:v>0.30946905309469003</c:v>
                </c:pt>
                <c:pt idx="27">
                  <c:v>0.28127187281271898</c:v>
                </c:pt>
                <c:pt idx="28">
                  <c:v>0.163783621637836</c:v>
                </c:pt>
                <c:pt idx="29">
                  <c:v>0.13858614138586101</c:v>
                </c:pt>
                <c:pt idx="30">
                  <c:v>1.21987801219879E-2</c:v>
                </c:pt>
                <c:pt idx="31">
                  <c:v>0</c:v>
                </c:pt>
                <c:pt idx="32">
                  <c:v>0</c:v>
                </c:pt>
                <c:pt idx="34">
                  <c:v>0.57982080579820805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3516528"/>
        <c:axId val="243516920"/>
      </c:barChart>
      <c:catAx>
        <c:axId val="243516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16920"/>
        <c:crosses val="autoZero"/>
        <c:auto val="1"/>
        <c:lblAlgn val="ctr"/>
        <c:lblOffset val="100"/>
        <c:noMultiLvlLbl val="0"/>
      </c:catAx>
      <c:valAx>
        <c:axId val="243516920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516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74242095885"/>
          <c:y val="1.0102194672474501E-3"/>
          <c:w val="0.86250222735919502"/>
          <c:h val="0.14863544982409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5075489417034"/>
          <c:y val="0.15243413082980009"/>
          <c:w val="0.8354654578728119"/>
          <c:h val="0.77045199878861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ECC w/o AVA Suffling</c:v>
                </c:pt>
              </c:strCache>
            </c:strRef>
          </c:tx>
          <c:spPr>
            <a:solidFill>
              <a:schemeClr val="accent5"/>
            </a:solidFill>
            <a:ln w="6350">
              <a:noFill/>
            </a:ln>
            <a:effectLst/>
          </c:spPr>
          <c:invertIfNegative val="0"/>
          <c:val>
            <c:numRef>
              <c:f>Sheet2!$J$2:$J$37</c:f>
              <c:numCache>
                <c:formatCode>General</c:formatCode>
                <c:ptCount val="36"/>
                <c:pt idx="0">
                  <c:v>9.9990000999900097E-5</c:v>
                </c:pt>
                <c:pt idx="1">
                  <c:v>1.999800019998E-4</c:v>
                </c:pt>
                <c:pt idx="2">
                  <c:v>0</c:v>
                </c:pt>
                <c:pt idx="3">
                  <c:v>2.4097590240975901E-2</c:v>
                </c:pt>
                <c:pt idx="4">
                  <c:v>2.1597840215978398E-2</c:v>
                </c:pt>
                <c:pt idx="5">
                  <c:v>3.56964303569643E-2</c:v>
                </c:pt>
                <c:pt idx="6">
                  <c:v>3.7896210378962097E-2</c:v>
                </c:pt>
                <c:pt idx="7">
                  <c:v>4.2895710428957103E-2</c:v>
                </c:pt>
                <c:pt idx="8">
                  <c:v>7.5592440755924403E-2</c:v>
                </c:pt>
                <c:pt idx="9">
                  <c:v>8.7791220877912204E-2</c:v>
                </c:pt>
                <c:pt idx="10">
                  <c:v>6.1193880611938797E-2</c:v>
                </c:pt>
                <c:pt idx="11">
                  <c:v>6.2393760623937602E-2</c:v>
                </c:pt>
                <c:pt idx="12">
                  <c:v>3.4396560343965599E-2</c:v>
                </c:pt>
                <c:pt idx="13">
                  <c:v>4.8095190480951899E-2</c:v>
                </c:pt>
                <c:pt idx="14">
                  <c:v>0.102989701029897</c:v>
                </c:pt>
                <c:pt idx="15">
                  <c:v>0.144685531446855</c:v>
                </c:pt>
                <c:pt idx="16">
                  <c:v>0.121187881211879</c:v>
                </c:pt>
                <c:pt idx="17">
                  <c:v>0.24757524247575199</c:v>
                </c:pt>
                <c:pt idx="18">
                  <c:v>0.164483551644836</c:v>
                </c:pt>
                <c:pt idx="19">
                  <c:v>0.27927207279272098</c:v>
                </c:pt>
                <c:pt idx="20">
                  <c:v>0.19478052194780501</c:v>
                </c:pt>
                <c:pt idx="21">
                  <c:v>0.17878212178782099</c:v>
                </c:pt>
                <c:pt idx="22">
                  <c:v>0.18438156184381599</c:v>
                </c:pt>
                <c:pt idx="23">
                  <c:v>0.14008599140086</c:v>
                </c:pt>
                <c:pt idx="24">
                  <c:v>0.27817218278172201</c:v>
                </c:pt>
                <c:pt idx="25">
                  <c:v>0.35106489351064901</c:v>
                </c:pt>
                <c:pt idx="26">
                  <c:v>0.39196080391960803</c:v>
                </c:pt>
                <c:pt idx="27">
                  <c:v>0.25627437256274399</c:v>
                </c:pt>
                <c:pt idx="28">
                  <c:v>0.156484351564844</c:v>
                </c:pt>
                <c:pt idx="29">
                  <c:v>0.35966403359664001</c:v>
                </c:pt>
                <c:pt idx="30">
                  <c:v>0.227377262273773</c:v>
                </c:pt>
                <c:pt idx="31">
                  <c:v>0.47225277472252802</c:v>
                </c:pt>
                <c:pt idx="32">
                  <c:v>0.51924807519248095</c:v>
                </c:pt>
                <c:pt idx="34">
                  <c:v>0.16068696160686999</c:v>
                </c:pt>
              </c:numCache>
            </c:numRef>
          </c:val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ECC with AVA Suffling</c:v>
                </c:pt>
              </c:strCache>
            </c:strRef>
          </c:tx>
          <c:spPr>
            <a:solidFill>
              <a:srgbClr val="C00000"/>
            </a:solidFill>
            <a:ln w="6350">
              <a:noFill/>
            </a:ln>
            <a:effectLst/>
          </c:spPr>
          <c:invertIfNegative val="0"/>
          <c:val>
            <c:numRef>
              <c:f>Sheet2!$K$2:$K$37</c:f>
              <c:numCache>
                <c:formatCode>General</c:formatCode>
                <c:ptCount val="36"/>
                <c:pt idx="0">
                  <c:v>0</c:v>
                </c:pt>
                <c:pt idx="1">
                  <c:v>4.9995000499950004E-4</c:v>
                </c:pt>
                <c:pt idx="2">
                  <c:v>2.3997600239975998E-3</c:v>
                </c:pt>
                <c:pt idx="3">
                  <c:v>2.23977602239776E-2</c:v>
                </c:pt>
                <c:pt idx="4">
                  <c:v>2.6697330266973299E-2</c:v>
                </c:pt>
                <c:pt idx="5">
                  <c:v>3.8996100389961E-2</c:v>
                </c:pt>
                <c:pt idx="6">
                  <c:v>9.0690930906909301E-2</c:v>
                </c:pt>
                <c:pt idx="7">
                  <c:v>9.7390260973902604E-2</c:v>
                </c:pt>
                <c:pt idx="8">
                  <c:v>6.88931106889311E-2</c:v>
                </c:pt>
                <c:pt idx="9">
                  <c:v>6.1593840615938401E-2</c:v>
                </c:pt>
                <c:pt idx="10">
                  <c:v>0.101889811018898</c:v>
                </c:pt>
                <c:pt idx="11">
                  <c:v>0.10968903109689</c:v>
                </c:pt>
                <c:pt idx="12">
                  <c:v>0.142485751424857</c:v>
                </c:pt>
                <c:pt idx="13">
                  <c:v>0.163883611638836</c:v>
                </c:pt>
                <c:pt idx="14">
                  <c:v>0.21277872212778701</c:v>
                </c:pt>
                <c:pt idx="15">
                  <c:v>0.241275872412759</c:v>
                </c:pt>
                <c:pt idx="16">
                  <c:v>0.312568743125688</c:v>
                </c:pt>
                <c:pt idx="17">
                  <c:v>0.18908109189081099</c:v>
                </c:pt>
                <c:pt idx="18">
                  <c:v>0.31996800319968</c:v>
                </c:pt>
                <c:pt idx="19">
                  <c:v>0.25137486251374902</c:v>
                </c:pt>
                <c:pt idx="20">
                  <c:v>0.35696430356964298</c:v>
                </c:pt>
                <c:pt idx="21">
                  <c:v>0.43015698430157001</c:v>
                </c:pt>
                <c:pt idx="22">
                  <c:v>0.42565743425657399</c:v>
                </c:pt>
                <c:pt idx="23">
                  <c:v>0.470552944705529</c:v>
                </c:pt>
                <c:pt idx="24">
                  <c:v>0.385661433856614</c:v>
                </c:pt>
                <c:pt idx="25">
                  <c:v>0.32826717328267202</c:v>
                </c:pt>
                <c:pt idx="26">
                  <c:v>0.298570142985701</c:v>
                </c:pt>
                <c:pt idx="27">
                  <c:v>0.46245375462453697</c:v>
                </c:pt>
                <c:pt idx="28">
                  <c:v>0.67973202679732003</c:v>
                </c:pt>
                <c:pt idx="29">
                  <c:v>0.50174982501749799</c:v>
                </c:pt>
                <c:pt idx="30">
                  <c:v>0.76042395760423998</c:v>
                </c:pt>
                <c:pt idx="31">
                  <c:v>0.52774722527747198</c:v>
                </c:pt>
                <c:pt idx="32">
                  <c:v>0.48075192480751899</c:v>
                </c:pt>
                <c:pt idx="34">
                  <c:v>0.25949223259492199</c:v>
                </c:pt>
              </c:numCache>
            </c:numRef>
          </c:val>
        </c:ser>
        <c:ser>
          <c:idx val="2"/>
          <c:order val="2"/>
          <c:tx>
            <c:strRef>
              <c:f>Sheet2!$L$1</c:f>
              <c:strCache>
                <c:ptCount val="1"/>
                <c:pt idx="0">
                  <c:v>Uncorrectable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noFill/>
            </a:ln>
            <a:effectLst/>
          </c:spPr>
          <c:invertIfNegative val="0"/>
          <c:val>
            <c:numRef>
              <c:f>Sheet2!$L$2:$L$37</c:f>
              <c:numCache>
                <c:formatCode>General</c:formatCode>
                <c:ptCount val="36"/>
                <c:pt idx="0">
                  <c:v>0.99990000999899997</c:v>
                </c:pt>
                <c:pt idx="1">
                  <c:v>0.99930006999300103</c:v>
                </c:pt>
                <c:pt idx="2">
                  <c:v>0.997600239976002</c:v>
                </c:pt>
                <c:pt idx="3">
                  <c:v>0.95350464953504699</c:v>
                </c:pt>
                <c:pt idx="4">
                  <c:v>0.95170482951704805</c:v>
                </c:pt>
                <c:pt idx="5">
                  <c:v>0.92530746925307505</c:v>
                </c:pt>
                <c:pt idx="6">
                  <c:v>0.87141285871412899</c:v>
                </c:pt>
                <c:pt idx="7">
                  <c:v>0.85971402859713997</c:v>
                </c:pt>
                <c:pt idx="8">
                  <c:v>0.85551444855514502</c:v>
                </c:pt>
                <c:pt idx="9">
                  <c:v>0.850614938506149</c:v>
                </c:pt>
                <c:pt idx="10">
                  <c:v>0.83691630836916298</c:v>
                </c:pt>
                <c:pt idx="11">
                  <c:v>0.82791720827917203</c:v>
                </c:pt>
                <c:pt idx="12">
                  <c:v>0.82311768823117704</c:v>
                </c:pt>
                <c:pt idx="13">
                  <c:v>0.78802119788021197</c:v>
                </c:pt>
                <c:pt idx="14">
                  <c:v>0.68423157684231595</c:v>
                </c:pt>
                <c:pt idx="15">
                  <c:v>0.61403859614038603</c:v>
                </c:pt>
                <c:pt idx="16">
                  <c:v>0.56624337566243399</c:v>
                </c:pt>
                <c:pt idx="17">
                  <c:v>0.56334366563343696</c:v>
                </c:pt>
                <c:pt idx="18">
                  <c:v>0.51554844515548404</c:v>
                </c:pt>
                <c:pt idx="19">
                  <c:v>0.469353064693531</c:v>
                </c:pt>
                <c:pt idx="20">
                  <c:v>0.44825517448255198</c:v>
                </c:pt>
                <c:pt idx="21">
                  <c:v>0.391060893910609</c:v>
                </c:pt>
                <c:pt idx="22">
                  <c:v>0.38996100389961003</c:v>
                </c:pt>
                <c:pt idx="23">
                  <c:v>0.38936106389361103</c:v>
                </c:pt>
                <c:pt idx="24">
                  <c:v>0.33616638336166399</c:v>
                </c:pt>
                <c:pt idx="25">
                  <c:v>0.32066793320667902</c:v>
                </c:pt>
                <c:pt idx="26">
                  <c:v>0.30946905309469003</c:v>
                </c:pt>
                <c:pt idx="27">
                  <c:v>0.28127187281271898</c:v>
                </c:pt>
                <c:pt idx="28">
                  <c:v>0.163783621637836</c:v>
                </c:pt>
                <c:pt idx="29">
                  <c:v>0.13858614138586101</c:v>
                </c:pt>
                <c:pt idx="30">
                  <c:v>1.21987801219879E-2</c:v>
                </c:pt>
                <c:pt idx="31">
                  <c:v>0</c:v>
                </c:pt>
                <c:pt idx="32">
                  <c:v>0</c:v>
                </c:pt>
                <c:pt idx="34">
                  <c:v>0.57982080579820805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38496"/>
        <c:axId val="244238888"/>
      </c:barChart>
      <c:catAx>
        <c:axId val="244238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38888"/>
        <c:crosses val="autoZero"/>
        <c:auto val="1"/>
        <c:lblAlgn val="ctr"/>
        <c:lblOffset val="100"/>
        <c:noMultiLvlLbl val="0"/>
      </c:catAx>
      <c:valAx>
        <c:axId val="244238888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38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74242095885"/>
          <c:y val="1.0102194672474501E-3"/>
          <c:w val="0.86250222735919502"/>
          <c:h val="0.14863544982409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85855934674833"/>
          <c:y val="5.3321164399904551E-2"/>
          <c:w val="0.7188813394050958"/>
          <c:h val="0.60258959675495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latency!$A$72</c:f>
              <c:strCache>
                <c:ptCount val="1"/>
                <c:pt idx="0">
                  <c:v>Latency Reduction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500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latency!$B$70:$G$71</c:f>
              <c:multiLvlStrCache>
                <c:ptCount val="6"/>
                <c:lvl>
                  <c:pt idx="0">
                    <c:v>55°C</c:v>
                  </c:pt>
                  <c:pt idx="1">
                    <c:v>85°C</c:v>
                  </c:pt>
                  <c:pt idx="2">
                    <c:v>55°C</c:v>
                  </c:pt>
                  <c:pt idx="3">
                    <c:v>85°C</c:v>
                  </c:pt>
                  <c:pt idx="4">
                    <c:v>55°C</c:v>
                  </c:pt>
                  <c:pt idx="5">
                    <c:v>85°C</c:v>
                  </c:pt>
                </c:lvl>
                <c:lvl>
                  <c:pt idx="0">
                    <c:v>AL-DRAM</c:v>
                  </c:pt>
                  <c:pt idx="2">
                    <c:v>AVA Profiling</c:v>
                  </c:pt>
                  <c:pt idx="4">
                    <c:v>AVA Profiling + Shuffling</c:v>
                  </c:pt>
                </c:lvl>
              </c:multiLvlStrCache>
            </c:multiLvlStrRef>
          </c:cat>
          <c:val>
            <c:numRef>
              <c:f>latency!$B$72:$G$72</c:f>
              <c:numCache>
                <c:formatCode>0%</c:formatCode>
                <c:ptCount val="6"/>
                <c:pt idx="0">
                  <c:v>0.31202419354838706</c:v>
                </c:pt>
                <c:pt idx="1">
                  <c:v>0.25526612903225809</c:v>
                </c:pt>
                <c:pt idx="2">
                  <c:v>0.35117741935483859</c:v>
                </c:pt>
                <c:pt idx="3">
                  <c:v>0.34639516129032255</c:v>
                </c:pt>
                <c:pt idx="4">
                  <c:v>0.36568743890518085</c:v>
                </c:pt>
                <c:pt idx="5">
                  <c:v>0.35800317693059625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240064"/>
        <c:axId val="244240456"/>
      </c:barChart>
      <c:catAx>
        <c:axId val="2442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0456"/>
        <c:crosses val="autoZero"/>
        <c:auto val="1"/>
        <c:lblAlgn val="ctr"/>
        <c:lblOffset val="0"/>
        <c:noMultiLvlLbl val="0"/>
      </c:catAx>
      <c:valAx>
        <c:axId val="244240456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00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77213959366189"/>
          <c:y val="5.5812932474349798E-2"/>
          <c:w val="0.73970934188781956"/>
          <c:h val="0.59749797184442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latency!$J$72</c:f>
              <c:strCache>
                <c:ptCount val="1"/>
                <c:pt idx="0">
                  <c:v>Latency Reduction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500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latency!$K$70:$P$71</c:f>
              <c:multiLvlStrCache>
                <c:ptCount val="6"/>
                <c:lvl>
                  <c:pt idx="0">
                    <c:v>55°C</c:v>
                  </c:pt>
                  <c:pt idx="1">
                    <c:v>85°C</c:v>
                  </c:pt>
                  <c:pt idx="2">
                    <c:v>55°C</c:v>
                  </c:pt>
                  <c:pt idx="3">
                    <c:v>85°C</c:v>
                  </c:pt>
                  <c:pt idx="4">
                    <c:v>55°C</c:v>
                  </c:pt>
                  <c:pt idx="5">
                    <c:v>85°C</c:v>
                  </c:pt>
                </c:lvl>
                <c:lvl>
                  <c:pt idx="0">
                    <c:v>AL-DRAM</c:v>
                  </c:pt>
                  <c:pt idx="2">
                    <c:v>AVA Profiling</c:v>
                  </c:pt>
                  <c:pt idx="4">
                    <c:v>AVA Profiling + Shuffling</c:v>
                  </c:pt>
                </c:lvl>
              </c:multiLvlStrCache>
            </c:multiLvlStrRef>
          </c:cat>
          <c:val>
            <c:numRef>
              <c:f>latency!$K$72:$P$72</c:f>
              <c:numCache>
                <c:formatCode>General</c:formatCode>
                <c:ptCount val="6"/>
                <c:pt idx="0">
                  <c:v>0.3656071428571428</c:v>
                </c:pt>
                <c:pt idx="1">
                  <c:v>0.27539285714285722</c:v>
                </c:pt>
                <c:pt idx="2">
                  <c:v>0.39400000000000002</c:v>
                </c:pt>
                <c:pt idx="3">
                  <c:v>0.38717857142857148</c:v>
                </c:pt>
                <c:pt idx="4">
                  <c:v>0.41293939393939383</c:v>
                </c:pt>
                <c:pt idx="5">
                  <c:v>0.40273593073593072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241240"/>
        <c:axId val="244241632"/>
      </c:barChart>
      <c:catAx>
        <c:axId val="2442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1632"/>
        <c:crosses val="autoZero"/>
        <c:auto val="1"/>
        <c:lblAlgn val="ctr"/>
        <c:lblOffset val="0"/>
        <c:noMultiLvlLbl val="0"/>
      </c:catAx>
      <c:valAx>
        <c:axId val="244241632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1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4730015544201"/>
          <c:y val="0.16116979328755418"/>
          <c:w val="0.883569044160742"/>
          <c:h val="0.71910554081635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'c2'!$L$3</c:f>
              <c:strCache>
                <c:ptCount val="1"/>
                <c:pt idx="0">
                  <c:v>AL-DRAM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0" tIns="0" rIns="0" bIns="0" anchor="ctr">
                  <a:spAutoFit/>
                </a:bodyPr>
                <a:lstStyle/>
                <a:p>
                  <a:pPr>
                    <a:defRPr sz="1600" spc="-5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600" spc="-5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'c2'!$L$4:$L$7</c:f>
              <c:numCache>
                <c:formatCode>0.00%</c:formatCode>
                <c:ptCount val="4"/>
                <c:pt idx="0">
                  <c:v>7.0304870859688506E-2</c:v>
                </c:pt>
                <c:pt idx="1">
                  <c:v>0.116701900526455</c:v>
                </c:pt>
                <c:pt idx="2">
                  <c:v>0.110120145525614</c:v>
                </c:pt>
                <c:pt idx="3">
                  <c:v>0.114837895248469</c:v>
                </c:pt>
              </c:numCache>
            </c:numRef>
          </c:val>
        </c:ser>
        <c:ser>
          <c:idx val="1"/>
          <c:order val="1"/>
          <c:tx>
            <c:strRef>
              <c:f>'c2'!$M$3</c:f>
              <c:strCache>
                <c:ptCount val="1"/>
                <c:pt idx="0">
                  <c:v>AVA Profiling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600" spc="-5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'c2'!$M$4:$M$7</c:f>
              <c:numCache>
                <c:formatCode>0.00%</c:formatCode>
                <c:ptCount val="4"/>
                <c:pt idx="0">
                  <c:v>9.20188519166103E-2</c:v>
                </c:pt>
                <c:pt idx="1">
                  <c:v>0.14709043002550801</c:v>
                </c:pt>
                <c:pt idx="2">
                  <c:v>0.13738869743965501</c:v>
                </c:pt>
                <c:pt idx="3">
                  <c:v>0.13753601019518599</c:v>
                </c:pt>
              </c:numCache>
            </c:numRef>
          </c:val>
        </c:ser>
        <c:ser>
          <c:idx val="2"/>
          <c:order val="2"/>
          <c:tx>
            <c:strRef>
              <c:f>'c2'!$N$3</c:f>
              <c:strCache>
                <c:ptCount val="1"/>
                <c:pt idx="0">
                  <c:v>AVA Profiling + Shuffling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0" tIns="0" rIns="0" bIns="0" anchor="ctr">
                  <a:spAutoFit/>
                </a:bodyPr>
                <a:lstStyle/>
                <a:p>
                  <a:pPr>
                    <a:defRPr sz="16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600" spc="-5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'c2'!$N$4:$N$7</c:f>
              <c:numCache>
                <c:formatCode>0.00%</c:formatCode>
                <c:ptCount val="4"/>
                <c:pt idx="0">
                  <c:v>9.4769598976357103E-2</c:v>
                </c:pt>
                <c:pt idx="1">
                  <c:v>0.150819845363904</c:v>
                </c:pt>
                <c:pt idx="2">
                  <c:v>0.14198790831032901</c:v>
                </c:pt>
                <c:pt idx="3">
                  <c:v>0.14100558229638599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534816"/>
        <c:axId val="244535208"/>
      </c:barChart>
      <c:catAx>
        <c:axId val="2445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535208"/>
        <c:crosses val="autoZero"/>
        <c:auto val="1"/>
        <c:lblAlgn val="ctr"/>
        <c:lblOffset val="0"/>
        <c:noMultiLvlLbl val="0"/>
      </c:catAx>
      <c:valAx>
        <c:axId val="244535208"/>
        <c:scaling>
          <c:orientation val="minMax"/>
          <c:max val="0.2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53481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568050352929188E-2"/>
          <c:y val="7.4212618677668889E-3"/>
          <c:w val="0.93323917641362786"/>
          <c:h val="9.733059331579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7952755905498"/>
          <c:y val="8.9722421061003699E-2"/>
          <c:w val="0.64258779075029404"/>
          <c:h val="0.71270381430327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Normalized Power Consumption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Sheet2!$H$17:$J$17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Sheet2!$H$18:$J$18</c:f>
              <c:numCache>
                <c:formatCode>General</c:formatCode>
                <c:ptCount val="3"/>
                <c:pt idx="0">
                  <c:v>1</c:v>
                </c:pt>
                <c:pt idx="1">
                  <c:v>0.49</c:v>
                </c:pt>
                <c:pt idx="2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051464"/>
        <c:axId val="156051856"/>
      </c:barChart>
      <c:catAx>
        <c:axId val="156051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051856"/>
        <c:crosses val="autoZero"/>
        <c:auto val="1"/>
        <c:lblAlgn val="ctr"/>
        <c:lblOffset val="100"/>
        <c:noMultiLvlLbl val="0"/>
      </c:catAx>
      <c:valAx>
        <c:axId val="156051856"/>
        <c:scaling>
          <c:orientation val="minMax"/>
          <c:max val="1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6051464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26638474133"/>
          <c:y val="3.6564430193441501E-2"/>
          <c:w val="0.62821987268810797"/>
          <c:h val="0.7560876451134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Sheet2!$C$17:$E$17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Sheet2!$C$18:$E$18</c:f>
              <c:numCache>
                <c:formatCode>General</c:formatCode>
                <c:ptCount val="3"/>
                <c:pt idx="0">
                  <c:v>1</c:v>
                </c:pt>
                <c:pt idx="1">
                  <c:v>0.56000000000000005</c:v>
                </c:pt>
                <c:pt idx="2">
                  <c:v>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052640"/>
        <c:axId val="156053032"/>
      </c:barChart>
      <c:catAx>
        <c:axId val="156052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053032"/>
        <c:crosses val="autoZero"/>
        <c:auto val="1"/>
        <c:lblAlgn val="ctr"/>
        <c:lblOffset val="100"/>
        <c:noMultiLvlLbl val="0"/>
      </c:catAx>
      <c:valAx>
        <c:axId val="156053032"/>
        <c:scaling>
          <c:orientation val="minMax"/>
          <c:max val="1.6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6052640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499"/>
          <c:y val="0.10852388002918199"/>
          <c:w val="0.85556346933906002"/>
          <c:h val="0.5940462646947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21.622178193035079</c:v>
                </c:pt>
                <c:pt idx="2">
                  <c:v>21.727645070635759</c:v>
                </c:pt>
                <c:pt idx="3">
                  <c:v>21.93794024535897</c:v>
                </c:pt>
                <c:pt idx="4">
                  <c:v>22.335339500185679</c:v>
                </c:pt>
                <c:pt idx="5">
                  <c:v>23.10725021132788</c:v>
                </c:pt>
                <c:pt idx="6">
                  <c:v>24.617764350044659</c:v>
                </c:pt>
                <c:pt idx="7">
                  <c:v>27.831175560551241</c:v>
                </c:pt>
                <c:pt idx="8">
                  <c:v>35.461599363785872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66.564058539181715</c:v>
                </c:pt>
                <c:pt idx="1">
                  <c:v>66.45835747591417</c:v>
                </c:pt>
                <c:pt idx="2">
                  <c:v>66.514148163181787</c:v>
                </c:pt>
                <c:pt idx="3">
                  <c:v>66.358701799139638</c:v>
                </c:pt>
                <c:pt idx="4">
                  <c:v>66.429286070026748</c:v>
                </c:pt>
                <c:pt idx="5">
                  <c:v>65.839935131280853</c:v>
                </c:pt>
                <c:pt idx="6">
                  <c:v>64.92205053064815</c:v>
                </c:pt>
                <c:pt idx="7">
                  <c:v>64.075575577030037</c:v>
                </c:pt>
                <c:pt idx="8">
                  <c:v>60.840108262809622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49984"/>
        <c:axId val="116950376"/>
      </c:barChart>
      <c:catAx>
        <c:axId val="11694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>
                <a:latin typeface="+mj-lt"/>
              </a:defRPr>
            </a:pPr>
            <a:endParaRPr lang="en-US"/>
          </a:p>
        </c:txPr>
        <c:crossAx val="116950376"/>
        <c:crosses val="autoZero"/>
        <c:auto val="1"/>
        <c:lblAlgn val="ctr"/>
        <c:lblOffset val="100"/>
        <c:noMultiLvlLbl val="0"/>
      </c:catAx>
      <c:valAx>
        <c:axId val="116950376"/>
        <c:scaling>
          <c:orientation val="minMax"/>
          <c:max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0">
                <a:latin typeface="+mj-lt"/>
              </a:defRPr>
            </a:pPr>
            <a:endParaRPr lang="en-US"/>
          </a:p>
        </c:txPr>
        <c:crossAx val="11694998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2800"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986369387344599"/>
          <c:y val="0.10356809149761401"/>
          <c:w val="0.67282660626123403"/>
          <c:h val="9.5893746040365602E-2"/>
        </c:manualLayout>
      </c:layout>
      <c:overlay val="0"/>
      <c:txPr>
        <a:bodyPr/>
        <a:lstStyle/>
        <a:p>
          <a:pPr>
            <a:defRPr sz="2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499"/>
          <c:y val="0.10852388002918199"/>
          <c:w val="0.85556346933906002"/>
          <c:h val="0.5940462646947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21.622178193035079</c:v>
                </c:pt>
                <c:pt idx="2">
                  <c:v>21.727645070635759</c:v>
                </c:pt>
                <c:pt idx="3">
                  <c:v>21.93794024535897</c:v>
                </c:pt>
                <c:pt idx="4">
                  <c:v>22.335339500185679</c:v>
                </c:pt>
                <c:pt idx="5">
                  <c:v>23.10725021132788</c:v>
                </c:pt>
                <c:pt idx="6">
                  <c:v>24.617764350044659</c:v>
                </c:pt>
                <c:pt idx="7">
                  <c:v>27.831175560551241</c:v>
                </c:pt>
                <c:pt idx="8">
                  <c:v>35.461599363785872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66.564058539181687</c:v>
                </c:pt>
                <c:pt idx="1">
                  <c:v>66.45835747591417</c:v>
                </c:pt>
                <c:pt idx="2">
                  <c:v>66.514148163181716</c:v>
                </c:pt>
                <c:pt idx="3">
                  <c:v>66.358701799139595</c:v>
                </c:pt>
                <c:pt idx="4">
                  <c:v>66.429286070026748</c:v>
                </c:pt>
                <c:pt idx="5">
                  <c:v>65.839935131280825</c:v>
                </c:pt>
                <c:pt idx="6">
                  <c:v>64.92205053064815</c:v>
                </c:pt>
                <c:pt idx="7">
                  <c:v>64.075575577030008</c:v>
                </c:pt>
                <c:pt idx="8">
                  <c:v>60.840108262809622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51160"/>
        <c:axId val="242574504"/>
      </c:barChart>
      <c:catAx>
        <c:axId val="116951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>
                <a:latin typeface="+mj-lt"/>
              </a:defRPr>
            </a:pPr>
            <a:endParaRPr lang="en-US"/>
          </a:p>
        </c:txPr>
        <c:crossAx val="242574504"/>
        <c:crosses val="autoZero"/>
        <c:auto val="1"/>
        <c:lblAlgn val="ctr"/>
        <c:lblOffset val="100"/>
        <c:noMultiLvlLbl val="0"/>
      </c:catAx>
      <c:valAx>
        <c:axId val="242574504"/>
        <c:scaling>
          <c:orientation val="minMax"/>
          <c:max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0">
                <a:latin typeface="+mj-lt"/>
              </a:defRPr>
            </a:pPr>
            <a:endParaRPr lang="en-US"/>
          </a:p>
        </c:txPr>
        <c:crossAx val="116951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86369387344599"/>
          <c:y val="0.10356809149761401"/>
          <c:w val="0.67282660626123403"/>
          <c:h val="9.5893746040365602E-2"/>
        </c:manualLayout>
      </c:layout>
      <c:overlay val="0"/>
      <c:txPr>
        <a:bodyPr/>
        <a:lstStyle/>
        <a:p>
          <a:pPr>
            <a:defRPr sz="2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dPt>
            <c:idx val="4"/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24.617764350044659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3.7551020408163258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1.1836734693877551</c:v>
                </c:pt>
                <c:pt idx="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575288"/>
        <c:axId val="242575680"/>
      </c:scatterChart>
      <c:valAx>
        <c:axId val="242575288"/>
        <c:scaling>
          <c:orientation val="minMax"/>
          <c:max val="7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 b="0">
                    <a:latin typeface="+mj-lt"/>
                  </a:defRPr>
                </a:pPr>
                <a:r>
                  <a:rPr lang="en-US" sz="2800" b="0" smtClean="0">
                    <a:latin typeface="+mj-lt"/>
                  </a:rPr>
                  <a:t>Latency (ns)</a:t>
                </a:r>
                <a:endParaRPr lang="en-US" sz="2800" b="0">
                  <a:latin typeface="+mj-lt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0"/>
            </a:pPr>
            <a:endParaRPr lang="en-US"/>
          </a:p>
        </c:txPr>
        <c:crossAx val="242575680"/>
        <c:crosses val="autoZero"/>
        <c:crossBetween val="midCat"/>
        <c:majorUnit val="10"/>
      </c:valAx>
      <c:valAx>
        <c:axId val="242575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>
                    <a:latin typeface="+mj-lt"/>
                  </a:defRPr>
                </a:pPr>
                <a:r>
                  <a:rPr lang="en-US" sz="2800" b="0" dirty="0" smtClean="0">
                    <a:latin typeface="+mj-lt"/>
                  </a:rPr>
                  <a:t>Normalized</a:t>
                </a:r>
                <a:r>
                  <a:rPr lang="en-US" sz="2800" b="0" baseline="0" dirty="0" smtClean="0">
                    <a:latin typeface="+mj-lt"/>
                  </a:rPr>
                  <a:t> DRAM Area</a:t>
                </a:r>
                <a:endParaRPr lang="en-US" sz="2800" b="0" dirty="0"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42575288"/>
        <c:crosses val="autoZero"/>
        <c:crossBetween val="midCat"/>
        <c:majorUnit val="1"/>
      </c:valAx>
      <c:spPr>
        <a:ln>
          <a:solidFill>
            <a:schemeClr val="accent3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38995562572697"/>
          <c:y val="0.16460349860884799"/>
          <c:w val="0.70346312446493497"/>
          <c:h val="0.782455495246258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Single!$M$15</c:f>
              <c:strCache>
                <c:ptCount val="1"/>
                <c:pt idx="0">
                  <c:v>BBC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/>
              </a:solidFill>
            </a:ln>
          </c:spPr>
          <c:invertIfNegative val="0"/>
          <c:cat>
            <c:strRef>
              <c:f>Single!$J$16</c:f>
              <c:strCache>
                <c:ptCount val="1"/>
                <c:pt idx="0">
                  <c:v>IPC Improvement</c:v>
                </c:pt>
              </c:strCache>
            </c:strRef>
          </c:cat>
          <c:val>
            <c:numRef>
              <c:f>Single!$M$16</c:f>
              <c:numCache>
                <c:formatCode>0.00%</c:formatCode>
                <c:ptCount val="1"/>
                <c:pt idx="0">
                  <c:v>0.12737031501417101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39200"/>
        <c:axId val="196239592"/>
      </c:barChart>
      <c:catAx>
        <c:axId val="196239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239592"/>
        <c:crosses val="autoZero"/>
        <c:auto val="1"/>
        <c:lblAlgn val="ctr"/>
        <c:lblOffset val="100"/>
        <c:noMultiLvlLbl val="0"/>
      </c:catAx>
      <c:valAx>
        <c:axId val="196239592"/>
        <c:scaling>
          <c:orientation val="minMax"/>
          <c:max val="0.1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196239200"/>
        <c:crosses val="autoZero"/>
        <c:crossBetween val="between"/>
        <c:majorUnit val="0.03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03731075217"/>
          <c:y val="0.161648739126598"/>
          <c:w val="0.67516855733376102"/>
          <c:h val="0.780527199229450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Single!$M$22</c:f>
              <c:strCache>
                <c:ptCount val="1"/>
                <c:pt idx="0">
                  <c:v>BBC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Single!$J$23</c:f>
              <c:strCache>
                <c:ptCount val="1"/>
                <c:pt idx="0">
                  <c:v>Normalized Power Consumption</c:v>
                </c:pt>
              </c:strCache>
            </c:strRef>
          </c:cat>
          <c:val>
            <c:numRef>
              <c:f>Single!$M$23</c:f>
              <c:numCache>
                <c:formatCode>General</c:formatCode>
                <c:ptCount val="1"/>
                <c:pt idx="0">
                  <c:v>0.76364605500000005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40376"/>
        <c:axId val="196240768"/>
      </c:barChart>
      <c:catAx>
        <c:axId val="196240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240768"/>
        <c:crosses val="autoZero"/>
        <c:auto val="1"/>
        <c:lblAlgn val="ctr"/>
        <c:lblOffset val="100"/>
        <c:noMultiLvlLbl val="0"/>
      </c:catAx>
      <c:valAx>
        <c:axId val="1962407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  <c:crossAx val="196240376"/>
        <c:crosses val="autoZero"/>
        <c:crossBetween val="between"/>
        <c:minorUnit val="1E-3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Hello.</a:t>
            </a:r>
            <a:r>
              <a:rPr lang="en-US" baseline="0" dirty="0" smtClean="0"/>
              <a:t> My name is Donghyuk Lee. </a:t>
            </a:r>
          </a:p>
          <a:p>
            <a:r>
              <a:rPr lang="en-US" baseline="0" dirty="0" smtClean="0"/>
              <a:t>Thank you for attending my thesis defense.</a:t>
            </a:r>
          </a:p>
          <a:p>
            <a:r>
              <a:rPr lang="en-US" baseline="0" dirty="0" smtClean="0"/>
              <a:t>Today, I will talk about reducing DRAM latency at low cost by exploiting heterogeneity.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reason</a:t>
            </a:r>
            <a:r>
              <a:rPr lang="en-US" baseline="0" dirty="0" smtClean="0"/>
              <a:t> is long narrow wires, as we described.</a:t>
            </a:r>
          </a:p>
          <a:p>
            <a:pPr marL="0" indent="0">
              <a:buNone/>
            </a:pPr>
            <a:r>
              <a:rPr lang="en-US" baseline="0" dirty="0" smtClean="0"/>
              <a:t>DRAM mat uses long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to amortize the large area of the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driver and sense amplifier, </a:t>
            </a:r>
          </a:p>
          <a:p>
            <a:pPr marL="0" indent="0">
              <a:buNone/>
            </a:pPr>
            <a:r>
              <a:rPr lang="en-US" baseline="0" dirty="0" smtClean="0"/>
              <a:t>enabling small area, but, increasing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Second</a:t>
            </a:r>
            <a:r>
              <a:rPr lang="en-US" baseline="0" dirty="0" smtClean="0"/>
              <a:t> reason is that DRAM is accessed at different operating conditions.</a:t>
            </a:r>
          </a:p>
          <a:p>
            <a:pPr marL="0" indent="0">
              <a:buNone/>
            </a:pPr>
            <a:r>
              <a:rPr lang="en-US" baseline="0" dirty="0" smtClean="0"/>
              <a:t>One example is that, due to the process variation, each cell has different size.</a:t>
            </a:r>
          </a:p>
          <a:p>
            <a:pPr marL="0" indent="0">
              <a:buNone/>
            </a:pPr>
            <a:r>
              <a:rPr lang="en-US" baseline="0" dirty="0" smtClean="0"/>
              <a:t>Second example is that DRAM can be operated at different temperatures.</a:t>
            </a:r>
          </a:p>
          <a:p>
            <a:pPr marL="0" indent="0">
              <a:buNone/>
            </a:pPr>
            <a:r>
              <a:rPr lang="en-US" baseline="0" dirty="0" smtClean="0"/>
              <a:t>These two factors lead to different latency.</a:t>
            </a:r>
          </a:p>
          <a:p>
            <a:pPr marL="0" indent="0">
              <a:buNone/>
            </a:pPr>
            <a:r>
              <a:rPr lang="en-US" baseline="0" dirty="0" smtClean="0"/>
              <a:t>However, modern DRAM uses the standard latency, which is optimized for the worst case,</a:t>
            </a:r>
          </a:p>
          <a:p>
            <a:pPr marL="0" indent="0">
              <a:buNone/>
            </a:pPr>
            <a:r>
              <a:rPr lang="en-US" baseline="0" dirty="0" smtClean="0"/>
              <a:t>leading to increasing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Third</a:t>
            </a:r>
            <a:r>
              <a:rPr lang="en-US" baseline="0" dirty="0" smtClean="0"/>
              <a:t> reason is that cells in a mat have different distances from peripheral logic.</a:t>
            </a:r>
          </a:p>
          <a:p>
            <a:pPr marL="0" indent="0">
              <a:buNone/>
            </a:pPr>
            <a:r>
              <a:rPr lang="en-US" baseline="0" dirty="0" smtClean="0"/>
              <a:t>Accessing a cell near to peripheral logic takes much less time compared to accessing a cell far from them.</a:t>
            </a:r>
          </a:p>
          <a:p>
            <a:pPr marL="0" indent="0">
              <a:buNone/>
            </a:pPr>
            <a:r>
              <a:rPr lang="en-US" baseline="0" dirty="0" smtClean="0"/>
              <a:t>However, modern DRAM uses the standard latency, which is optimized for the </a:t>
            </a:r>
            <a:r>
              <a:rPr lang="en-US" baseline="0" dirty="0" smtClean="0">
                <a:solidFill>
                  <a:srgbClr val="C00000"/>
                </a:solidFill>
              </a:rPr>
              <a:t>farthest</a:t>
            </a:r>
            <a:r>
              <a:rPr lang="en-US" baseline="0" dirty="0" smtClean="0"/>
              <a:t> cell,</a:t>
            </a:r>
          </a:p>
          <a:p>
            <a:pPr marL="0" indent="0">
              <a:buNone/>
            </a:pPr>
            <a:r>
              <a:rPr lang="en-US" baseline="0" dirty="0" smtClean="0"/>
              <a:t>leading to increasing latency.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Due to these three reasons, </a:t>
            </a:r>
          </a:p>
          <a:p>
            <a:pPr marL="0" indent="0">
              <a:buNone/>
            </a:pPr>
            <a:r>
              <a:rPr lang="en-US" dirty="0" smtClean="0"/>
              <a:t>DRAM cell array, mat, has high latency.</a:t>
            </a:r>
          </a:p>
          <a:p>
            <a:pPr marL="0" indent="0">
              <a:buNone/>
            </a:pPr>
            <a:r>
              <a:rPr lang="en-US" dirty="0" smtClean="0"/>
              <a:t>In this talk,</a:t>
            </a:r>
          </a:p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evaluate impacts of these three latency sources,</a:t>
            </a:r>
          </a:p>
          <a:p>
            <a:pPr marL="0" indent="0">
              <a:buNone/>
            </a:pPr>
            <a:r>
              <a:rPr lang="en-US" baseline="0" dirty="0" smtClean="0"/>
              <a:t>and provide solutions to reduce latency at low cost with three approaches, </a:t>
            </a:r>
          </a:p>
          <a:p>
            <a:pPr marL="0" indent="0">
              <a:buNone/>
            </a:pPr>
            <a:r>
              <a:rPr lang="en-US" baseline="0" dirty="0" smtClean="0"/>
              <a:t>which are TL-DRAM, AL-DRAM, and AVA-DRAM.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thesis statement</a:t>
            </a:r>
            <a:r>
              <a:rPr lang="en-US" baseline="0" dirty="0" smtClean="0"/>
              <a:t> is that </a:t>
            </a:r>
          </a:p>
          <a:p>
            <a:pPr marL="0" indent="0">
              <a:buNone/>
            </a:pPr>
            <a:r>
              <a:rPr lang="en-US" baseline="0" dirty="0" smtClean="0"/>
              <a:t>DRAM latency can be reduced by enabling and exploiting latency heterogeneity in DRAM.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2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the outline of today’s talk.</a:t>
            </a:r>
          </a:p>
          <a:p>
            <a:pPr marL="0" indent="0">
              <a:buNone/>
            </a:pPr>
            <a:r>
              <a:rPr lang="en-US" dirty="0" smtClean="0"/>
              <a:t>We describe</a:t>
            </a:r>
            <a:r>
              <a:rPr lang="en-US" baseline="0" dirty="0" smtClean="0"/>
              <a:t> the three approaches for reducing DRAM latency.</a:t>
            </a:r>
          </a:p>
          <a:p>
            <a:pPr marL="0" indent="0">
              <a:buNone/>
            </a:pPr>
            <a:r>
              <a:rPr lang="en-US" baseline="0" dirty="0" smtClean="0"/>
              <a:t>Then, we explain related prior work and future research direction.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Let me introduce our first approach, TL-DRAM,</a:t>
            </a:r>
          </a:p>
          <a:p>
            <a:pPr marL="0" indent="0">
              <a:buNone/>
            </a:pPr>
            <a:r>
              <a:rPr lang="en-US" dirty="0" smtClean="0"/>
              <a:t>which lowering</a:t>
            </a:r>
            <a:r>
              <a:rPr lang="en-US" baseline="0" dirty="0" smtClean="0"/>
              <a:t> DRAM latency by modifying the DRAM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architecture.</a:t>
            </a:r>
          </a:p>
          <a:p>
            <a:pPr marL="0" indent="0">
              <a:buNone/>
            </a:pPr>
            <a:r>
              <a:rPr lang="en-US" baseline="0" dirty="0" smtClean="0"/>
              <a:t>This work is published at HPCA 2013.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5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understand why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is so slow, let me take a look 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organization.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consists of a two-dimensional grid of cells. </a:t>
            </a:r>
          </a:p>
          <a:p>
            <a:r>
              <a:rPr lang="en-US" baseline="0" dirty="0" smtClean="0"/>
              <a:t>Each cell consists of one capacitor and one access transistor. </a:t>
            </a:r>
          </a:p>
          <a:p>
            <a:r>
              <a:rPr lang="en-US" baseline="0" dirty="0" smtClean="0"/>
              <a:t>The cell’s capacitor is small and can store only a small amount of charge. </a:t>
            </a:r>
          </a:p>
          <a:p>
            <a:r>
              <a:rPr lang="en-US" baseline="0" dirty="0" smtClean="0"/>
              <a:t>That is why 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also has sense-amplifiers, </a:t>
            </a:r>
          </a:p>
          <a:p>
            <a:r>
              <a:rPr lang="en-US" baseline="0" dirty="0" smtClean="0"/>
              <a:t>which are specialized circuits that can detect the small amount of charge.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a sense-amplifier size is about *100* times the cell size. </a:t>
            </a:r>
          </a:p>
          <a:p>
            <a:r>
              <a:rPr lang="en-US" baseline="0" dirty="0" smtClean="0"/>
              <a:t>So, to amortize the area of the sense-amplifiers, </a:t>
            </a:r>
          </a:p>
          <a:p>
            <a:r>
              <a:rPr lang="en-US" baseline="0" dirty="0" smtClean="0"/>
              <a:t>hundreds of cells share the same sense-amplifier through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However,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a large capacitance that increases latency. </a:t>
            </a:r>
          </a:p>
          <a:p>
            <a:r>
              <a:rPr lang="en-US" baseline="0" dirty="0" smtClean="0"/>
              <a:t>Therefore,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the dominant source of high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3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naïve way to reduce the DRAM latency is to have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that have lower latency.</a:t>
            </a:r>
          </a:p>
          <a:p>
            <a:r>
              <a:rPr lang="en-US" baseline="0" dirty="0" smtClean="0"/>
              <a:t>Unfortunately,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significantly increase the DRAM area.</a:t>
            </a:r>
          </a:p>
          <a:p>
            <a:r>
              <a:rPr lang="en-US" baseline="0" dirty="0" smtClean="0"/>
              <a:t>Therefore,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exposes an important trade-off between area and latency.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trade-off between DRAM area and latency. </a:t>
            </a:r>
          </a:p>
          <a:p>
            <a:r>
              <a:rPr lang="en-US" baseline="0" dirty="0" smtClean="0"/>
              <a:t>Y-axis is the normalized DRAM area compared to a DRAM using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A lower value is cheaper.</a:t>
            </a:r>
          </a:p>
          <a:p>
            <a:r>
              <a:rPr lang="en-US" baseline="0" dirty="0" smtClean="0"/>
              <a:t>X-axis shows the latency in terms of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, an important DRAM timing constraint. A lower value is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Commodity </a:t>
            </a:r>
            <a:r>
              <a:rPr lang="en-US" baseline="0" dirty="0" err="1" smtClean="0"/>
              <a:t>DRAMuse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minimize area cost. On the other hand, shorter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achieve lower latency at higher cost.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goal is to achieve the best of both worlds: low latency and low area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5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Remember,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small area but has high latency, while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low latency but has large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the best of both worlds, we first start from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has small area. </a:t>
            </a:r>
          </a:p>
          <a:p>
            <a:r>
              <a:rPr lang="en-US" baseline="0" dirty="0" smtClean="0"/>
              <a:t>After that, to achieve the low latency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we divide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into two smaller segments.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of the segment nearby the sense-amplifier is same as the length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Therefore, the latency of the segment is as low as the latency of the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access the other segment from sense amplifiers, we add isolation transistors that selectively connect the two segments.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Modern system consists of processor</a:t>
            </a:r>
            <a:r>
              <a:rPr lang="en-US" baseline="0" dirty="0" smtClean="0"/>
              <a:t> and main memory.</a:t>
            </a:r>
          </a:p>
          <a:p>
            <a:pPr marL="0" indent="0">
              <a:buNone/>
            </a:pPr>
            <a:r>
              <a:rPr lang="en-US" baseline="0" dirty="0" smtClean="0"/>
              <a:t>Compared to the processor, main memory has high latency, </a:t>
            </a:r>
          </a:p>
          <a:p>
            <a:pPr marL="0" indent="0">
              <a:buNone/>
            </a:pPr>
            <a:r>
              <a:rPr lang="en-US" baseline="0" dirty="0" smtClean="0"/>
              <a:t>which leads to processor stall for waiting data from main memory.</a:t>
            </a:r>
          </a:p>
          <a:p>
            <a:pPr marL="0" indent="0">
              <a:buNone/>
            </a:pPr>
            <a:r>
              <a:rPr lang="en-US" baseline="0" dirty="0" smtClean="0"/>
              <a:t>Therefore, high DRAM latency is a major bottleneck for system performance.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way, our proposed approach achieves small area and low latency.</a:t>
            </a:r>
          </a:p>
          <a:p>
            <a:r>
              <a:rPr lang="en-US" baseline="0" dirty="0" smtClean="0"/>
              <a:t>We call this new DRAM architecture as Tiered-Latency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the key idea is to divide</a:t>
            </a:r>
            <a:r>
              <a:rPr lang="en-US" baseline="0" dirty="0" smtClean="0"/>
              <a:t>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</a:t>
            </a:r>
            <a:r>
              <a:rPr lang="en-US" dirty="0" smtClean="0"/>
              <a:t>into two segments with isolation transistors. </a:t>
            </a:r>
          </a:p>
          <a:p>
            <a:endParaRPr lang="en-US" dirty="0" smtClean="0"/>
          </a:p>
          <a:p>
            <a:r>
              <a:rPr lang="en-US" dirty="0" smtClean="0"/>
              <a:t>The segment, directly</a:t>
            </a:r>
            <a:r>
              <a:rPr lang="en-US" baseline="0" dirty="0" smtClean="0"/>
              <a:t> </a:t>
            </a:r>
            <a:r>
              <a:rPr lang="en-US" dirty="0" smtClean="0"/>
              <a:t>connected to the sense amplifier, is called the near segment. </a:t>
            </a:r>
          </a:p>
          <a:p>
            <a:r>
              <a:rPr lang="en-US" dirty="0" smtClean="0"/>
              <a:t>The other</a:t>
            </a:r>
            <a:r>
              <a:rPr lang="en-US" baseline="0" dirty="0" smtClean="0"/>
              <a:t> </a:t>
            </a:r>
            <a:r>
              <a:rPr lang="en-US" dirty="0" smtClean="0"/>
              <a:t>segment is</a:t>
            </a:r>
            <a:r>
              <a:rPr lang="en-US" baseline="0" dirty="0" smtClean="0"/>
              <a:t> </a:t>
            </a:r>
            <a:r>
              <a:rPr lang="en-US" dirty="0" smtClean="0"/>
              <a:t>called the far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04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near segment, the isolation transistor is </a:t>
            </a:r>
            <a:r>
              <a:rPr lang="en-US" baseline="0" dirty="0" err="1" smtClean="0"/>
              <a:t>truned</a:t>
            </a:r>
            <a:r>
              <a:rPr lang="en-US" baseline="0" dirty="0" smtClean="0"/>
              <a:t> off such that the near segment is electrically decoupled from the far segment. </a:t>
            </a:r>
          </a:p>
          <a:p>
            <a:r>
              <a:rPr lang="en-US" baseline="0" dirty="0" smtClean="0"/>
              <a:t>which leads to the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length, which leads to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Due to these two reasons, the near segment can be accessed with low latency and  low power.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60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far segment, the isolation transistor is turned on </a:t>
            </a:r>
          </a:p>
          <a:p>
            <a:r>
              <a:rPr lang="en-US" baseline="0" dirty="0" smtClean="0"/>
              <a:t>such that the far segment is electrically connected to the sense amplifier </a:t>
            </a:r>
          </a:p>
          <a:p>
            <a:r>
              <a:rPr lang="en-US" baseline="0" dirty="0" smtClean="0"/>
              <a:t>and the entire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exposed to sense amplifier, </a:t>
            </a:r>
          </a:p>
          <a:p>
            <a:r>
              <a:rPr lang="en-US" baseline="0" dirty="0" smtClean="0"/>
              <a:t>which leads to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which leads to large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and also isolation transistors have resistance.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these three reasons, accessing the far segment incurs high latency and high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1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compares the latency.</a:t>
            </a:r>
          </a:p>
          <a:p>
            <a:r>
              <a:rPr lang="en-US" baseline="0" dirty="0" smtClean="0"/>
              <a:t>Y-axis is normalized latency. </a:t>
            </a:r>
          </a:p>
          <a:p>
            <a:r>
              <a:rPr lang="en-US" baseline="0" dirty="0" smtClean="0"/>
              <a:t>Compared to commodity DRAM, TL-DRAM’s near segment has 56% lower latency, while the far segment has 23% higher latency.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right figure compares the power.</a:t>
            </a:r>
          </a:p>
          <a:p>
            <a:r>
              <a:rPr lang="en-US" baseline="0" dirty="0" smtClean="0"/>
              <a:t>Y-axis is normalized power.</a:t>
            </a:r>
          </a:p>
          <a:p>
            <a:r>
              <a:rPr lang="en-US" baseline="0" dirty="0" smtClean="0"/>
              <a:t>Compared to commodity DRAM, TL-DRAM’s near segment has 51% lower power consumption and the far segment has 49% higher power consumption.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mainly due to the isolation transistor, Tiered-latency DRAM increases the die-size by about 3%.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51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latency of the near and far segments when varying near segment length.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X-axis is near segment length and Y-axis is Latency in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figure shows, a longer near segment length leads to higher near segment latency due to the increased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 of the near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9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far segment, a shorter far segment length leads to lower latency. However, the far segment latency is higher than commodity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5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the figure shows the trade-off between area and latency in existing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existing DRAM, TL-DRAM achieves low latency using the near segment while increasing the area by only 3%.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the far segment has higher latency than commodity DRAM, we show that efficient use of the near segment enables TL-DRAM to achieve high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3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multiple ways to leverage the TL-DRAM</a:t>
            </a:r>
            <a:r>
              <a:rPr lang="en-US" baseline="0" dirty="0" smtClean="0"/>
              <a:t> substrate by hardware or software.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slide, I describe many such ways.</a:t>
            </a:r>
          </a:p>
          <a:p>
            <a:r>
              <a:rPr lang="en-US" baseline="0" dirty="0" smtClean="0"/>
              <a:t>First, the near segment can be used as a hardware-managed inclusive cache to the far segment.</a:t>
            </a:r>
          </a:p>
          <a:p>
            <a:r>
              <a:rPr lang="en-US" baseline="0" dirty="0" smtClean="0"/>
              <a:t>Second, the near segment can be used as a hardware-managed exclusive cache to the far segment.</a:t>
            </a:r>
          </a:p>
          <a:p>
            <a:r>
              <a:rPr lang="en-US" baseline="0" dirty="0" smtClean="0"/>
              <a:t>Third, the operating system can intelligently allocate frequently-accessed pages to the near segment.</a:t>
            </a:r>
          </a:p>
          <a:p>
            <a:r>
              <a:rPr lang="en-US" baseline="0" dirty="0" smtClean="0"/>
              <a:t>Forth mechanism is to simple replace DRAM with TL-DRAM without any near segment handling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our paper provides detailed explanations and evaluations of first three mechanism, </a:t>
            </a:r>
          </a:p>
          <a:p>
            <a:r>
              <a:rPr lang="en-US" baseline="0" dirty="0" smtClean="0"/>
              <a:t>in this talk, we will focus on the first approach, which is to use the near segment as a hardware managed cache for the far segment.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0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</a:t>
            </a:r>
            <a:r>
              <a:rPr lang="en-US" baseline="0" dirty="0" smtClean="0"/>
              <a:t> shows the IPC improvement of our three caching mechanisms over commodity DRAM. </a:t>
            </a:r>
          </a:p>
          <a:p>
            <a:r>
              <a:rPr lang="en-US" baseline="0" dirty="0" smtClean="0"/>
              <a:t>All of them improve performance and benefit-based caching shows maximum performance improvement by 12.7%.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right figure shows the normalized power reduction of our three caching mechanisms over commodity DRAM.</a:t>
            </a:r>
          </a:p>
          <a:p>
            <a:r>
              <a:rPr lang="en-US" baseline="0" dirty="0" smtClean="0"/>
              <a:t> All of them reduce power consumption and benefit-based caching shows maximum power reduction by 23%.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Therefore, using near segment as a cache improves performance and reduces power consumption at the cost of 3% area overhead.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historical trends of DRAM during the last 12-years, from 2000 to 2011.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During this time, DRAM capacity has increased by 16 times.</a:t>
            </a:r>
          </a:p>
          <a:p>
            <a:r>
              <a:rPr lang="en-US" baseline="0" dirty="0" smtClean="0"/>
              <a:t>On the other hand, DRAM latency has reduced by only 20%.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the high DRAM latency continues to be a critical bottleneck for system performance.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Our goal is reducing DRAM latency at low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0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conclude</a:t>
            </a:r>
          </a:p>
          <a:p>
            <a:endParaRPr lang="en-US" dirty="0" smtClean="0"/>
          </a:p>
          <a:p>
            <a:r>
              <a:rPr lang="en-US" dirty="0" smtClean="0"/>
              <a:t>DRAM timing parameters are dictated by the worst</a:t>
            </a:r>
            <a:r>
              <a:rPr lang="en-US" baseline="0" dirty="0" smtClean="0"/>
              <a:t> case cell.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Adaptive-Latency DRAM that optimizes DRAM timing parameters for common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characterization shows the significant potential to lower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3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1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right figure shows DRAM organization which is consists of DRAM cells and sense-amplifiers. </a:t>
            </a:r>
          </a:p>
          <a:p>
            <a:r>
              <a:rPr lang="en-US" baseline="0" dirty="0" smtClean="0"/>
              <a:t>There are three steps for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when</a:t>
            </a:r>
            <a:r>
              <a:rPr lang="en-US" dirty="0" smtClean="0"/>
              <a:t> DRAM selects one of rows</a:t>
            </a:r>
            <a:r>
              <a:rPr lang="en-US" baseline="0" dirty="0" smtClean="0"/>
              <a:t> in its </a:t>
            </a:r>
            <a:r>
              <a:rPr lang="en-US" dirty="0" smtClean="0"/>
              <a:t>cell array, the selected cells drive their charge to sense-amplifiers. </a:t>
            </a:r>
          </a:p>
          <a:p>
            <a:r>
              <a:rPr lang="en-US" dirty="0" smtClean="0"/>
              <a:t>Then, sense-amplifiers detect the charge, recognizing data of cells. </a:t>
            </a:r>
          </a:p>
          <a:p>
            <a:r>
              <a:rPr lang="en-US" dirty="0" smtClean="0"/>
              <a:t>We call this operation as sensing.</a:t>
            </a:r>
          </a:p>
          <a:p>
            <a:endParaRPr lang="en-US" dirty="0"/>
          </a:p>
          <a:p>
            <a:r>
              <a:rPr lang="en-US" dirty="0" smtClean="0"/>
              <a:t>Second, after sensing data from DRAM cells, sense-amplifiers drive charge to the cells for reconstructing original</a:t>
            </a:r>
            <a:r>
              <a:rPr lang="en-US" baseline="0" dirty="0" smtClean="0"/>
              <a:t> </a:t>
            </a:r>
            <a:r>
              <a:rPr lang="en-US" dirty="0" smtClean="0"/>
              <a:t>data. </a:t>
            </a:r>
          </a:p>
          <a:p>
            <a:r>
              <a:rPr lang="en-US" dirty="0" smtClean="0"/>
              <a:t>We call this operation as restore.</a:t>
            </a:r>
          </a:p>
          <a:p>
            <a:endParaRPr lang="en-US" dirty="0"/>
          </a:p>
          <a:p>
            <a:r>
              <a:rPr lang="en-US" dirty="0" smtClean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 smtClean="0"/>
              <a:t>We call this operation as </a:t>
            </a:r>
            <a:r>
              <a:rPr lang="en-US" dirty="0" err="1" smtClean="0"/>
              <a:t>precharge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0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parameters exist to ensure sufficient movement of charge. </a:t>
            </a:r>
          </a:p>
          <a:p>
            <a:endParaRPr lang="en-US" dirty="0" smtClean="0"/>
          </a:p>
          <a:p>
            <a:r>
              <a:rPr lang="en-US" dirty="0" smtClean="0"/>
              <a:t>The figure shows the time</a:t>
            </a:r>
            <a:r>
              <a:rPr lang="en-US" baseline="0" dirty="0" smtClean="0"/>
              <a:t>line for accessing DRAM in X-axis and Y-axis shows the charge amount in DRAM cell and sense-amplifier. </a:t>
            </a:r>
          </a:p>
          <a:p>
            <a:endParaRPr lang="en-US" dirty="0" smtClean="0"/>
          </a:p>
          <a:p>
            <a:r>
              <a:rPr lang="en-US" dirty="0" smtClean="0"/>
              <a:t>When selecting a row of cells, each cell drives their charge toward to the corresponding sense-amplifier. </a:t>
            </a:r>
          </a:p>
          <a:p>
            <a:r>
              <a:rPr lang="en-US" dirty="0" smtClean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 smtClean="0"/>
              <a:t>This restore operation finishes when the cell is fully charged. </a:t>
            </a:r>
          </a:p>
          <a:p>
            <a:endParaRPr lang="en-US" dirty="0" smtClean="0"/>
          </a:p>
          <a:p>
            <a:r>
              <a:rPr lang="en-US" dirty="0" smtClean="0"/>
              <a:t>Ideally, DRAM</a:t>
            </a:r>
            <a:r>
              <a:rPr lang="en-US" baseline="0" dirty="0" smtClean="0"/>
              <a:t> timing parameters are just enough for the sufficient movement of charge. </a:t>
            </a:r>
          </a:p>
          <a:p>
            <a:r>
              <a:rPr lang="en-US" baseline="0" dirty="0" smtClean="0"/>
              <a:t>However, in practice, there are large margin in DRAM timing parameters.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baseline="0" dirty="0" smtClean="0"/>
              <a:t> are these margin required?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2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reasons for the margin in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process variation and second is temperature dependence.</a:t>
            </a:r>
          </a:p>
          <a:p>
            <a:r>
              <a:rPr lang="en-US" baseline="0" dirty="0" smtClean="0"/>
              <a:t>Let me introduce the first factor, process variation.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83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Ideally, DRAM would have</a:t>
            </a:r>
            <a:r>
              <a:rPr lang="en-US" dirty="0" smtClean="0"/>
              <a:t> uniform cells which have same size, thereby having same access latency. </a:t>
            </a:r>
          </a:p>
          <a:p>
            <a:endParaRPr lang="en-US" dirty="0" smtClean="0"/>
          </a:p>
          <a:p>
            <a:r>
              <a:rPr lang="en-US" dirty="0" smtClean="0"/>
              <a:t>Unfortunately, due to process variation, each cell has different size, thereby having different access latency. </a:t>
            </a:r>
          </a:p>
          <a:p>
            <a:endParaRPr lang="en-US" dirty="0" smtClean="0"/>
          </a:p>
          <a:p>
            <a:r>
              <a:rPr lang="en-US" dirty="0" smtClean="0"/>
              <a:t>Therefore, DRAM shows large variation in both charge amount in its cell and access latency to its cell.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15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reasons for the margin in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process variation and second is temperature dependence.</a:t>
            </a:r>
          </a:p>
          <a:p>
            <a:r>
              <a:rPr lang="en-US" baseline="0" dirty="0" smtClean="0"/>
              <a:t>Let me introduce the first factor, process variation.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87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 leakage increases the variation.</a:t>
            </a:r>
          </a:p>
          <a:p>
            <a:r>
              <a:rPr lang="en-US" baseline="0" dirty="0" smtClean="0"/>
              <a:t>DRAM</a:t>
            </a:r>
            <a:r>
              <a:rPr lang="en-US" dirty="0" smtClean="0"/>
              <a:t> loses their charge over time and loses more charge at higher temperature.</a:t>
            </a:r>
          </a:p>
          <a:p>
            <a:r>
              <a:rPr lang="en-US" baseline="0" dirty="0" smtClean="0"/>
              <a:t>Therefore, DRAM</a:t>
            </a:r>
            <a:r>
              <a:rPr lang="en-US" dirty="0" smtClean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 smtClean="0"/>
              <a:t>This</a:t>
            </a:r>
            <a:r>
              <a:rPr lang="en-US" dirty="0" smtClean="0"/>
              <a:t> temperature dependence increases the variation in DRAM cell charge.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photo of our infrastructure,</a:t>
            </a:r>
            <a:r>
              <a:rPr lang="en-US" baseline="0" dirty="0" smtClean="0"/>
              <a:t> that we built mostly from scratch.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8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sensing.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typical case, there are more charge in DRAM cell compared to the worst case.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excessive charge enables stronger charge drive to sense-amplifier.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sense-amplifier can detect data of DRAM cell fast, thereby complete sensing operation fast.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DRAM latency profiling results of 115 DRAM modules,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that 17% potential reduction for the corresponding timing parameters of sensing.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lead to fast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</a:t>
            </a:r>
            <a:r>
              <a:rPr lang="en-US" baseline="0" dirty="0" smtClean="0"/>
              <a:t> achieve this goal, let me start with the fundamental question, why is DRAM slow?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7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in DRAM operation is restore.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larger size and less leakage, typical DRAM cells have more charge than the worst cell.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typical DRAM does not restore the excessive charge during restore operation,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 the typical cell has more charge than the worst case cell, guaranteeing reliable operations.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reducing this restore time in DRAM read/write, our DRAM latency characterization shows significant potential to reduce corresponding timing parameters. For example, 37% for read and 54% for write.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more charge in typical cases enables restore time reduction.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2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Previously we explained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simply as going back to original state.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more details about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detect data in DRAM cell, DRAM has sense-amplifier and wire connection to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DRAM preserve their a bit of data in two charge state, empty and fully charged.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sensing and restore,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moves to either of these two states.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finishing the access,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go back to the half of these two state.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usually long by connecting hundred of cells such that it takes long time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78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observe the impact of reducing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simple example.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sense-amplifier first accesses an empty cell then not fully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reducing corresponding timing parameter.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DRAM next access a fully charged cell.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bias in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takes longer time to access the fully charged cell.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if the cell has much excessive charge, the strong charge flow overcomes the bias in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reliable access.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DRAM latency evaluation shows that in typical case, we can reduce corresponding timing parameter by 35% without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more charge in typical cases enables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precharge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reduction.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5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4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summarize.</a:t>
            </a:r>
          </a:p>
          <a:p>
            <a:endParaRPr lang="en-US" dirty="0" smtClean="0"/>
          </a:p>
          <a:p>
            <a:r>
              <a:rPr lang="en-US" dirty="0" smtClean="0"/>
              <a:t>DRAM timing parameters are dictated by the worst</a:t>
            </a:r>
            <a:r>
              <a:rPr lang="en-US" baseline="0" dirty="0" smtClean="0"/>
              <a:t> case cell.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Adaptive-Latency DRAM that optimizes DRAM timing parameters for common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characterization shows the significant potential to lower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real system evaluation shows that our mechanism provides significant performance improvement without introducing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7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</a:t>
            </a:r>
            <a:r>
              <a:rPr lang="en-US" baseline="0" dirty="0" smtClean="0"/>
              <a:t> far, w</a:t>
            </a:r>
            <a:r>
              <a:rPr lang="en-US" dirty="0" smtClean="0"/>
              <a:t>e have introduced</a:t>
            </a:r>
            <a:r>
              <a:rPr lang="en-US" baseline="0" dirty="0" smtClean="0"/>
              <a:t> AL-DRAM </a:t>
            </a:r>
          </a:p>
          <a:p>
            <a:pPr marL="0" indent="0">
              <a:buNone/>
            </a:pPr>
            <a:r>
              <a:rPr lang="en-US" baseline="0" dirty="0" smtClean="0"/>
              <a:t>which optimizes DRAM latency for the common-case.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move on our third approach, AVA-DRAM, </a:t>
            </a:r>
          </a:p>
          <a:p>
            <a:pPr marL="0" indent="0">
              <a:buNone/>
            </a:pPr>
            <a:r>
              <a:rPr lang="en-US" baseline="0" dirty="0" smtClean="0"/>
              <a:t>which reduces DRAM latency by exploiting architectural variation.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work</a:t>
            </a:r>
            <a:r>
              <a:rPr lang="en-US" baseline="0" dirty="0" smtClean="0"/>
              <a:t> is under submission of a conference.</a:t>
            </a:r>
            <a:endParaRPr lang="en-US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7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we described,</a:t>
            </a:r>
            <a:r>
              <a:rPr lang="en-US" baseline="0" dirty="0" smtClean="0"/>
              <a:t> cells in a mat have different distances from peripheral logic.</a:t>
            </a:r>
          </a:p>
          <a:p>
            <a:pPr marL="0" indent="0">
              <a:buNone/>
            </a:pPr>
            <a:r>
              <a:rPr lang="en-US" baseline="0" dirty="0" smtClean="0"/>
              <a:t>Cells in different rows have different distance from the sense amplifiers.</a:t>
            </a:r>
          </a:p>
          <a:p>
            <a:pPr marL="0" indent="0">
              <a:buNone/>
            </a:pPr>
            <a:r>
              <a:rPr lang="en-US" baseline="0" dirty="0" smtClean="0"/>
              <a:t>Cells in different columns have different distance from the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drivers.</a:t>
            </a:r>
          </a:p>
          <a:p>
            <a:pPr marL="0" indent="0">
              <a:buNone/>
            </a:pPr>
            <a:r>
              <a:rPr lang="en-US" baseline="0" dirty="0" smtClean="0"/>
              <a:t>Therefore, some regions are inherently faster than other regions,</a:t>
            </a:r>
          </a:p>
          <a:p>
            <a:pPr marL="0" indent="0">
              <a:buNone/>
            </a:pPr>
            <a:r>
              <a:rPr lang="en-US" baseline="0" dirty="0" smtClean="0"/>
              <a:t>and some regions are inherently slower than other regions.</a:t>
            </a:r>
          </a:p>
          <a:p>
            <a:pPr marL="0" indent="0">
              <a:buNone/>
            </a:pPr>
            <a:r>
              <a:rPr lang="en-US" baseline="0" dirty="0" smtClean="0"/>
              <a:t>We call this architectural variation.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51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to exploit</a:t>
            </a:r>
            <a:r>
              <a:rPr lang="en-US" baseline="0" dirty="0" smtClean="0"/>
              <a:t> architectural variation for reducing DRAM latency,</a:t>
            </a:r>
          </a:p>
          <a:p>
            <a:pPr marL="0" indent="0">
              <a:buNone/>
            </a:pPr>
            <a:r>
              <a:rPr lang="en-US" baseline="0" dirty="0" smtClean="0"/>
              <a:t>we first do experimental study to identify and characterize architectural variation.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evaluate 96 real DRAM modules </a:t>
            </a:r>
          </a:p>
          <a:p>
            <a:pPr marL="0" indent="0">
              <a:buNone/>
            </a:pPr>
            <a:r>
              <a:rPr lang="en-US" baseline="0" dirty="0" smtClean="0"/>
              <a:t>by using our FPGA-based DRAM test infrastructure, </a:t>
            </a:r>
          </a:p>
          <a:p>
            <a:pPr marL="0" indent="0">
              <a:buNone/>
            </a:pPr>
            <a:r>
              <a:rPr lang="en-US" baseline="0" dirty="0" smtClean="0"/>
              <a:t>similar to what we used for AL-DRAM.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then propose two mechanisms to leverage architectural variation for reducing DRAM latency.</a:t>
            </a:r>
          </a:p>
          <a:p>
            <a:pPr marL="0" indent="0">
              <a:buNone/>
            </a:pPr>
            <a:r>
              <a:rPr lang="en-US" baseline="0" dirty="0" smtClean="0"/>
              <a:t>Let me describe our experimental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150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As a first step, we explain a challenge for profiling architectural variation.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This figure shows a DRAM chip, which consists of the cell array and IO interface.</a:t>
            </a:r>
          </a:p>
          <a:p>
            <a:pPr marL="0" indent="0">
              <a:buNone/>
            </a:pPr>
            <a:r>
              <a:rPr lang="en-US" baseline="0" dirty="0" smtClean="0"/>
              <a:t>To access DRAM, we need to issue commands with address, which we call external address.</a:t>
            </a:r>
          </a:p>
          <a:p>
            <a:pPr marL="0" indent="0">
              <a:buNone/>
            </a:pPr>
            <a:r>
              <a:rPr lang="en-US" baseline="0" dirty="0" smtClean="0"/>
              <a:t>Then, the cell array receives internal address, corresponding to the external address.</a:t>
            </a:r>
          </a:p>
          <a:p>
            <a:pPr marL="0" indent="0">
              <a:buNone/>
            </a:pPr>
            <a:r>
              <a:rPr lang="en-US" baseline="0" dirty="0" smtClean="0"/>
              <a:t>The problem is that this internal and external addresses do not need to be equal,</a:t>
            </a:r>
          </a:p>
          <a:p>
            <a:pPr marL="0" indent="0">
              <a:buNone/>
            </a:pPr>
            <a:r>
              <a:rPr lang="en-US" baseline="0" dirty="0" smtClean="0"/>
              <a:t>and the mapping between external an internal addresses is not exposed to out of DRAM vendors. </a:t>
            </a:r>
          </a:p>
          <a:p>
            <a:pPr marL="0" indent="0">
              <a:buNone/>
            </a:pPr>
            <a:r>
              <a:rPr lang="en-US" baseline="0" dirty="0" smtClean="0"/>
              <a:t>Therefore, it makes difficult to know the relative cell locations in a mat, corresponding to the external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40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Instead</a:t>
            </a:r>
            <a:r>
              <a:rPr lang="en-US" baseline="0" dirty="0" smtClean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 smtClean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 smtClean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 smtClean="0"/>
              <a:t>because mats are duplicated to form a bank.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 smtClean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1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Right</a:t>
            </a:r>
            <a:r>
              <a:rPr lang="en-US" baseline="0" dirty="0" smtClean="0"/>
              <a:t> figure shows the picture of real DRAM chip,</a:t>
            </a:r>
          </a:p>
          <a:p>
            <a:pPr marL="0" indent="0">
              <a:buNone/>
            </a:pPr>
            <a:r>
              <a:rPr lang="en-US" baseline="0" dirty="0" smtClean="0"/>
              <a:t>which consists of multiple banks and peripheral logic for accessing cells in banks.</a:t>
            </a:r>
          </a:p>
          <a:p>
            <a:pPr marL="0" indent="0">
              <a:buNone/>
            </a:pPr>
            <a:r>
              <a:rPr lang="en-US" baseline="0" dirty="0" smtClean="0"/>
              <a:t>Each bank is subdivided into multiple mats.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80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First, we observe the variation</a:t>
            </a:r>
            <a:r>
              <a:rPr lang="en-US" baseline="0" dirty="0" smtClean="0"/>
              <a:t> in rows caused by variation in distance between cell and sense amplifier.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 row of mats are connected to row decoder by global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en-US" baseline="0" dirty="0" smtClean="0"/>
              <a:t>Majority DRAMs use 512 rows in a mat,</a:t>
            </a:r>
          </a:p>
          <a:p>
            <a:pPr marL="0" indent="0">
              <a:buNone/>
            </a:pPr>
            <a:r>
              <a:rPr lang="en-US" baseline="0" dirty="0" smtClean="0"/>
              <a:t>And cells in different rows have different distance from sense amplifier, leading to variation in latency.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Since mats are duplicated to build bigger cell array, </a:t>
            </a:r>
          </a:p>
          <a:p>
            <a:pPr marL="0" indent="0">
              <a:buNone/>
            </a:pPr>
            <a:r>
              <a:rPr lang="en-US" baseline="0" dirty="0" smtClean="0"/>
              <a:t>latency characteristic repeats every 512 rows when sweeping rows.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1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sweep rows in a bank by reducing a timing parameter,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 from 10ns to 5ns.</a:t>
            </a:r>
          </a:p>
          <a:p>
            <a:pPr marL="0" indent="0">
              <a:buNone/>
            </a:pPr>
            <a:r>
              <a:rPr lang="en-US" baseline="0" dirty="0" smtClean="0"/>
              <a:t>Left figure shows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 10ns evaluation. </a:t>
            </a:r>
          </a:p>
          <a:p>
            <a:pPr marL="0" indent="0">
              <a:buNone/>
            </a:pPr>
            <a:r>
              <a:rPr lang="en-US" baseline="0" dirty="0" smtClean="0"/>
              <a:t>Y-axis shows erroneous request count and </a:t>
            </a:r>
          </a:p>
          <a:p>
            <a:pPr marL="0" indent="0">
              <a:buNone/>
            </a:pPr>
            <a:r>
              <a:rPr lang="en-US" baseline="0" dirty="0" smtClean="0"/>
              <a:t>X-axis shows row address from 0 to 512. </a:t>
            </a:r>
          </a:p>
          <a:p>
            <a:pPr marL="0" indent="0">
              <a:buNone/>
            </a:pPr>
            <a:r>
              <a:rPr lang="en-US" baseline="0" dirty="0" smtClean="0"/>
              <a:t>The erroneous request count are aggregated as modulo of 512.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In 10ns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, we observe mostly random errors,</a:t>
            </a:r>
          </a:p>
          <a:p>
            <a:pPr marL="0" indent="0">
              <a:buNone/>
            </a:pPr>
            <a:r>
              <a:rPr lang="en-US" baseline="0" dirty="0" smtClean="0"/>
              <a:t>In 7.5ns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, we observe large variation in erroneous request count which shows some periodicity.</a:t>
            </a:r>
          </a:p>
          <a:p>
            <a:pPr marL="0" indent="0">
              <a:buNone/>
            </a:pPr>
            <a:r>
              <a:rPr lang="en-US" baseline="0" dirty="0" smtClean="0"/>
              <a:t>In 5ns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, we observe most requests shows errors.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focus more on the operating condition, 7.5ns, that shows large variation in erroneous request count.</a:t>
            </a:r>
          </a:p>
          <a:p>
            <a:pPr marL="0" indent="0">
              <a:buNone/>
            </a:pP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3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left figure, we sort the rows as erroneous request count.</a:t>
            </a:r>
          </a:p>
          <a:p>
            <a:pPr marL="0" indent="0">
              <a:buNone/>
            </a:pPr>
            <a:r>
              <a:rPr lang="en-US" baseline="0" dirty="0" smtClean="0"/>
              <a:t>As we can see, the erroneous request mostly linearly increase.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Then, we apply this sorted order of rows to each 512-row group in right figure.</a:t>
            </a:r>
          </a:p>
          <a:p>
            <a:pPr marL="0" indent="0">
              <a:buNone/>
            </a:pPr>
            <a:r>
              <a:rPr lang="en-US" baseline="0" dirty="0" smtClean="0"/>
              <a:t>As we can see, we observe similar characteristics every 512-row group.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error characteristic periodically repeats every 512 rows. </a:t>
            </a:r>
          </a:p>
          <a:p>
            <a:pPr marL="0" indent="0">
              <a:buNone/>
            </a:pPr>
            <a:r>
              <a:rPr lang="en-US" baseline="0" dirty="0" smtClean="0"/>
              <a:t>We conclude that the distance from sense amplifier expose variation in erroneous request count, </a:t>
            </a:r>
          </a:p>
          <a:p>
            <a:pPr marL="0" indent="0">
              <a:buNone/>
            </a:pPr>
            <a:r>
              <a:rPr lang="en-US" baseline="0" dirty="0" smtClean="0"/>
              <a:t>which also expose variation in latency.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702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Second, we observe the latency variation</a:t>
            </a:r>
            <a:r>
              <a:rPr lang="en-US" baseline="0" dirty="0" smtClean="0"/>
              <a:t> in columns caused by variation in distance between cell and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driver.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row of mats are connected to row decoder by global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transfer data to </a:t>
            </a:r>
            <a:r>
              <a:rPr lang="en-US" baseline="0" dirty="0" err="1" smtClean="0"/>
              <a:t>offchip</a:t>
            </a:r>
            <a:r>
              <a:rPr lang="en-US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sense amplifiers are connected to global sense amplifier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global sense amplifier is connected to IO interface, which is connected to the memory channel.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When a row of cells are activated through both global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,</a:t>
            </a:r>
          </a:p>
          <a:p>
            <a:pPr marL="0" indent="0">
              <a:buNone/>
            </a:pPr>
            <a:r>
              <a:rPr lang="en-US" baseline="0" dirty="0" smtClean="0"/>
              <a:t>The time to access cells are varied, due to the distance from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driver and row decoder.</a:t>
            </a:r>
          </a:p>
          <a:p>
            <a:pPr marL="0" indent="0">
              <a:buNone/>
            </a:pPr>
            <a:r>
              <a:rPr lang="en-US" baseline="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Then, sense amplifiers detect all data from the activated cells.</a:t>
            </a:r>
          </a:p>
          <a:p>
            <a:pPr marL="0" indent="0">
              <a:buNone/>
            </a:pPr>
            <a:r>
              <a:rPr lang="en-US" baseline="0" dirty="0" smtClean="0"/>
              <a:t>Then, fractions of data in sense amplifiers are transferred to global sense amplifier, based on the issued column address.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on read requests with different columns, </a:t>
            </a:r>
          </a:p>
          <a:p>
            <a:pPr marL="0" indent="0">
              <a:buNone/>
            </a:pPr>
            <a:r>
              <a:rPr lang="en-US" baseline="0" dirty="0" smtClean="0"/>
              <a:t>cells in different locations are transferred to global sense amplifier, which leads to different latency characteristics.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50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sweep columns at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 7.5ns, the same as row address sweeping evaluation.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observe that two specific patterns in this DRAM modules,</a:t>
            </a:r>
          </a:p>
          <a:p>
            <a:pPr marL="0" indent="0">
              <a:buNone/>
            </a:pPr>
            <a:r>
              <a:rPr lang="en-US" baseline="0" dirty="0" smtClean="0"/>
              <a:t>Some rows induces more errors from 96th to 128th row as shown in left figure, </a:t>
            </a:r>
          </a:p>
          <a:p>
            <a:pPr marL="0" indent="0">
              <a:buNone/>
            </a:pPr>
            <a:r>
              <a:rPr lang="en-US" baseline="0" dirty="0" smtClean="0"/>
              <a:t>Some rows induces more errors from 80th to 96th row as shown in right figure.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Unfortunately, due to mismatch between external and internal address, </a:t>
            </a:r>
          </a:p>
          <a:p>
            <a:pPr marL="0" indent="0">
              <a:buNone/>
            </a:pPr>
            <a:r>
              <a:rPr lang="en-US" baseline="0" dirty="0" smtClean="0"/>
              <a:t>it is not possible to further analyze the root cause of this.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However, this results shows that specific regions in a mat induce  induces more errors, </a:t>
            </a:r>
          </a:p>
          <a:p>
            <a:pPr marL="0" indent="0">
              <a:buNone/>
            </a:pPr>
            <a:r>
              <a:rPr lang="en-US" baseline="0" dirty="0" smtClean="0"/>
              <a:t>and thus the regions are slower than other regions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79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</a:t>
            </a:r>
            <a:r>
              <a:rPr lang="en-US" baseline="0" dirty="0" smtClean="0"/>
              <a:t> in global sense amplifier are transferred to IO interface simultaneously through 64-bit wide bus,</a:t>
            </a:r>
          </a:p>
          <a:p>
            <a:pPr marL="0" indent="0">
              <a:buNone/>
            </a:pPr>
            <a:r>
              <a:rPr lang="en-US" baseline="0" dirty="0" smtClean="0"/>
              <a:t>Then IO interface transfer the 64-bit data to memory channel as 8 bursts of 8-bit data.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</a:t>
            </a:r>
          </a:p>
          <a:p>
            <a:pPr marL="0" indent="0">
              <a:buNone/>
            </a:pPr>
            <a:r>
              <a:rPr lang="en-US" baseline="0" dirty="0" smtClean="0"/>
              <a:t>Data in a request transfers as multiple data bursts.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61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figure plots the memory channel connection between process and DRAM module.</a:t>
            </a:r>
          </a:p>
          <a:p>
            <a:pPr marL="0" indent="0">
              <a:buNone/>
            </a:pPr>
            <a:r>
              <a:rPr lang="en-US" baseline="0" dirty="0" smtClean="0"/>
              <a:t>Usually memory channel has 64-bit data bus that consist of eight 8-bit data bus, dedicated to each DRAM chip.</a:t>
            </a:r>
          </a:p>
          <a:p>
            <a:pPr marL="0" indent="0">
              <a:buNone/>
            </a:pPr>
            <a:r>
              <a:rPr lang="en-US" baseline="0" dirty="0" smtClean="0"/>
              <a:t>Each DRAM chip transfer data as eight burst of eight bit data.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64-bit data from a DRAM chip are from different locations in a row.</a:t>
            </a:r>
          </a:p>
          <a:p>
            <a:pPr marL="0" indent="0">
              <a:buNone/>
            </a:pPr>
            <a:r>
              <a:rPr lang="en-US" baseline="0" dirty="0" smtClean="0"/>
              <a:t>Therefore, data bits in a request might have different error characteristics.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50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figure shows that error count in Y-axis and data bits in 64-bit data in eight data burst. </a:t>
            </a:r>
          </a:p>
          <a:p>
            <a:pPr marL="0" indent="0">
              <a:buNone/>
            </a:pPr>
            <a:r>
              <a:rPr lang="en-US" baseline="0" dirty="0" smtClean="0"/>
              <a:t>As we can see, specific bits in a request induce more errors.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67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</a:t>
            </a:r>
            <a:r>
              <a:rPr lang="en-US" baseline="0" dirty="0" smtClean="0"/>
              <a:t> far, we observe architectural variation in DRAM by profiling real DRAM modules.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Now, we move on how we can exploit architectural variation to reliably reduce DRAM latency.</a:t>
            </a:r>
          </a:p>
          <a:p>
            <a:pPr marL="0" indent="0">
              <a:buNone/>
            </a:pPr>
            <a:r>
              <a:rPr lang="en-US" baseline="0" dirty="0" smtClean="0"/>
              <a:t>First mechanism, AVA Online Profiling is a dynamic and low cost latency optimization.</a:t>
            </a:r>
          </a:p>
          <a:p>
            <a:pPr marL="0" indent="0">
              <a:buNone/>
            </a:pPr>
            <a:r>
              <a:rPr lang="en-US" baseline="0" dirty="0" smtClean="0"/>
              <a:t>Second mechanism, AVA Data Shuffling is a technique to reduce ECC uncorrectable errors.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96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first explain challenges for reducing DRAM latency.</a:t>
            </a:r>
          </a:p>
          <a:p>
            <a:pPr marL="0" indent="0">
              <a:buNone/>
            </a:pPr>
            <a:r>
              <a:rPr lang="en-US" baseline="0" dirty="0" smtClean="0"/>
              <a:t>The first problem is static DRAM latency.</a:t>
            </a:r>
          </a:p>
          <a:p>
            <a:pPr marL="0" indent="0">
              <a:buNone/>
            </a:pPr>
            <a:r>
              <a:rPr lang="en-US" baseline="0" dirty="0" smtClean="0"/>
              <a:t>In the policy using static DRAM latency, DRAM vendors need to provide standard timing parameters, increasing test cost.</a:t>
            </a:r>
          </a:p>
          <a:p>
            <a:pPr marL="0" indent="0">
              <a:buNone/>
            </a:pPr>
            <a:r>
              <a:rPr lang="en-US" baseline="0" dirty="0" smtClean="0"/>
              <a:t>Furthermore, the static DRAM latency does not take into account latency changes over time.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 solution to mitigate the problem of static DRAM latency is using online profiling mechanism.</a:t>
            </a:r>
          </a:p>
          <a:p>
            <a:pPr marL="0" indent="0">
              <a:buNone/>
            </a:pPr>
            <a:r>
              <a:rPr lang="en-US" baseline="0" dirty="0" smtClean="0"/>
              <a:t>However, conventional online profiling takes long time to test all DRAM cells.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Our goal is enable dynamic and low cost online latency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A mat consists of 2d cell array.</a:t>
            </a:r>
          </a:p>
          <a:p>
            <a:pPr marL="0" indent="0">
              <a:buNone/>
            </a:pPr>
            <a:r>
              <a:rPr lang="en-US" baseline="0" dirty="0" smtClean="0"/>
              <a:t>The cells are horizontally connected to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driver by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,</a:t>
            </a:r>
          </a:p>
          <a:p>
            <a:pPr marL="0" indent="0">
              <a:buNone/>
            </a:pPr>
            <a:r>
              <a:rPr lang="en-US" baseline="0" dirty="0" smtClean="0"/>
              <a:t>and vertically connected to a sense amplifier by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03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err="1" smtClean="0"/>
              <a:t>propoe</a:t>
            </a:r>
            <a:r>
              <a:rPr lang="en-US" dirty="0" smtClean="0"/>
              <a:t> AVA</a:t>
            </a:r>
            <a:r>
              <a:rPr lang="en-US" baseline="0" dirty="0" smtClean="0"/>
              <a:t> Online profiling.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key idea is profiling only slow regions to determine latency, leading to low cost online DRAM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6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However,</a:t>
            </a:r>
            <a:r>
              <a:rPr lang="en-US" baseline="0" dirty="0" smtClean="0"/>
              <a:t> due to the process variation, some cells are more vulnerable than other cells, as the figure show. </a:t>
            </a:r>
          </a:p>
          <a:p>
            <a:pPr marL="0" indent="0">
              <a:buNone/>
            </a:pPr>
            <a:r>
              <a:rPr lang="en-US" baseline="0" dirty="0" smtClean="0"/>
              <a:t>These cells are randomly distributed while cells in the slow regions cause localized error.</a:t>
            </a:r>
          </a:p>
          <a:p>
            <a:pPr marL="0" indent="0">
              <a:buNone/>
            </a:pPr>
            <a:r>
              <a:rPr lang="en-US" baseline="0" dirty="0" smtClean="0"/>
              <a:t>To address both type of cells, </a:t>
            </a:r>
          </a:p>
          <a:p>
            <a:pPr marL="0" indent="0">
              <a:buNone/>
            </a:pPr>
            <a:r>
              <a:rPr lang="en-US" baseline="0" dirty="0" smtClean="0"/>
              <a:t>We integrate conventional ECC to correct the process variation induced errors.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combining ECC and online profiling leads to reliably reducing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1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move</a:t>
            </a:r>
            <a:r>
              <a:rPr lang="en-US" baseline="0" dirty="0" smtClean="0"/>
              <a:t> on our second </a:t>
            </a:r>
            <a:r>
              <a:rPr lang="en-US" baseline="0" dirty="0" err="1" smtClean="0"/>
              <a:t>mechanims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en-US" baseline="0" dirty="0" smtClean="0"/>
              <a:t>The figure now shows one more DRAM chips and its dedicated channel.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28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challenge</a:t>
            </a:r>
            <a:r>
              <a:rPr lang="en-US" baseline="0" dirty="0" smtClean="0"/>
              <a:t> in conventional ECC with reducing DRAM latency is that </a:t>
            </a:r>
          </a:p>
          <a:p>
            <a:pPr marL="0" indent="0">
              <a:buNone/>
            </a:pPr>
            <a:r>
              <a:rPr lang="en-US" baseline="0" dirty="0" smtClean="0"/>
              <a:t>due to architectural variation, specific bits induces more errors which exist in the same ECC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en-US" baseline="0" dirty="0" smtClean="0"/>
              <a:t>Therefore, it induces ECC uncorrectable errors.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06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mechanism,</a:t>
            </a:r>
            <a:r>
              <a:rPr lang="en-US" baseline="0" dirty="0" smtClean="0"/>
              <a:t> AVA Data Shuffling, is </a:t>
            </a:r>
          </a:p>
          <a:p>
            <a:pPr marL="0" indent="0">
              <a:buNone/>
            </a:pPr>
            <a:r>
              <a:rPr lang="en-US" baseline="0" dirty="0" smtClean="0"/>
              <a:t>First distribute this architectural variation induced error over other data bursts. </a:t>
            </a:r>
          </a:p>
          <a:p>
            <a:pPr marL="0" indent="0">
              <a:buNone/>
            </a:pPr>
            <a:r>
              <a:rPr lang="en-US" baseline="0" dirty="0" smtClean="0"/>
              <a:t>Then, we shuffle accessed row per chip. </a:t>
            </a:r>
          </a:p>
          <a:p>
            <a:pPr marL="0" indent="0">
              <a:buNone/>
            </a:pPr>
            <a:r>
              <a:rPr lang="en-US" baseline="0" dirty="0" smtClean="0"/>
              <a:t>For example, some DRAM chips activated a more error induced row, </a:t>
            </a:r>
          </a:p>
          <a:p>
            <a:pPr marL="0" indent="0">
              <a:buNone/>
            </a:pPr>
            <a:r>
              <a:rPr lang="en-US" baseline="0" dirty="0" smtClean="0"/>
              <a:t>while other DRAM chips activated a less error induced rows.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Using this two mechanisms, AVA Data Shuffling reduces ECC uncorrectable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51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figure shows</a:t>
            </a:r>
            <a:r>
              <a:rPr lang="en-US" baseline="0" dirty="0" smtClean="0"/>
              <a:t> the effectiveness of ECC with/without AVA Shuffling. </a:t>
            </a:r>
          </a:p>
          <a:p>
            <a:pPr marL="0" indent="0">
              <a:buNone/>
            </a:pPr>
            <a:r>
              <a:rPr lang="en-US" baseline="0" dirty="0" smtClean="0"/>
              <a:t>We reduces </a:t>
            </a:r>
            <a:r>
              <a:rPr lang="en-US" baseline="0" dirty="0" err="1" smtClean="0"/>
              <a:t>tRP</a:t>
            </a:r>
            <a:r>
              <a:rPr lang="en-US" baseline="0" dirty="0" smtClean="0"/>
              <a:t> timing parameters and plot the fractions of uncorrectable and correctable errors in 33 DRAM modules.</a:t>
            </a:r>
          </a:p>
          <a:p>
            <a:pPr marL="0" indent="0">
              <a:buNone/>
            </a:pPr>
            <a:r>
              <a:rPr lang="en-US" baseline="0" dirty="0" smtClean="0"/>
              <a:t>The gray portion represents the fractions of uncorrectable errors and blue bars represent ECC correctable error without AVA Shuffling.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Then,  we apply AVA Shuffling on top of ECC and plot how much additional fraction of errors can be corrected in red bars.</a:t>
            </a:r>
          </a:p>
          <a:p>
            <a:pPr marL="0" indent="0">
              <a:buNone/>
            </a:pPr>
            <a:r>
              <a:rPr lang="en-US" baseline="0" dirty="0" smtClean="0"/>
              <a:t>By using our mechanism, 26% of uncorrectable errors on average of all DRAM modules can be corrected,</a:t>
            </a:r>
          </a:p>
          <a:p>
            <a:pPr marL="0" indent="0">
              <a:buNone/>
            </a:pPr>
            <a:r>
              <a:rPr lang="en-US" baseline="0" dirty="0" smtClean="0"/>
              <a:t>which are not possible to be correction with conventional ECC.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22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figure compares latency reduction by using AL-DRAM, AVA Profiling, and both AVA Profiling and Shuffling.</a:t>
            </a:r>
          </a:p>
          <a:p>
            <a:pPr marL="0" indent="0">
              <a:buNone/>
            </a:pPr>
            <a:r>
              <a:rPr lang="en-US" baseline="0" dirty="0" smtClean="0"/>
              <a:t>As we can, using AVA profiling and shuffling enables more latency reduction compared to AL-DRAM.</a:t>
            </a:r>
          </a:p>
          <a:p>
            <a:pPr marL="0" indent="0">
              <a:buNone/>
            </a:pPr>
            <a:r>
              <a:rPr lang="en-US" baseline="0" dirty="0" smtClean="0"/>
              <a:t>This is mainly because ECC corrects the  worst cells in a DRAM module, reducing more latency.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we conclude that AVA-DRAM reduces latency significantly.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18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figure compares system performance improvement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by using AL-DRAM, AVA Profiling, and both AVA Profiling and Shuffling.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Due to the latency reduction, our mechanisms provide significant performance improvement compared to baseline conventional DRAM.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Compared to AL-DRAM, AVA-DRAM improves performance without increasing test cost during manufacturing time,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optimizes DRAM latency when DRAM latency characteristic changes over time.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14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me summarize.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DRAM has inherently slow regions due to its cell array organization, which leads to high DRAM latency.</a:t>
            </a:r>
          </a:p>
          <a:p>
            <a:r>
              <a:rPr lang="en-US" baseline="0" dirty="0" smtClean="0"/>
              <a:t>We call this architectural variation.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propose two mechanisms to exploit architectural variation for reducing DRAM latency.</a:t>
            </a:r>
          </a:p>
          <a:p>
            <a:r>
              <a:rPr lang="en-US" baseline="0" dirty="0" smtClean="0"/>
              <a:t>First is AVA profiling, a dynamic &amp; low cost latency optimization technique.</a:t>
            </a:r>
          </a:p>
          <a:p>
            <a:r>
              <a:rPr lang="en-US" baseline="0" dirty="0" smtClean="0"/>
              <a:t>Second is AVA Shuffling, a mechanism to reduce ECC uncorrectable errors.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characterization shows the significant potential to lower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system performance evaluation shows that </a:t>
            </a:r>
          </a:p>
          <a:p>
            <a:r>
              <a:rPr lang="en-US" baseline="0" dirty="0" smtClean="0"/>
              <a:t>our mechanisms provide significant performance improvement.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43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explain related prior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observe that this mat organization is the dominant source of DRAM latency.</a:t>
            </a:r>
          </a:p>
          <a:p>
            <a:pPr marL="0" indent="0">
              <a:buNone/>
            </a:pPr>
            <a:r>
              <a:rPr lang="en-US" baseline="0" dirty="0" smtClean="0"/>
              <a:t>When accessing a mat in a bank, the command is first transferred to the mat.</a:t>
            </a:r>
          </a:p>
          <a:p>
            <a:pPr marL="0" indent="0">
              <a:buNone/>
            </a:pPr>
            <a:r>
              <a:rPr lang="en-US" baseline="0" dirty="0" smtClean="0"/>
              <a:t>Then, the corresponding </a:t>
            </a:r>
            <a:r>
              <a:rPr lang="en-US" baseline="0" dirty="0" err="1" smtClean="0"/>
              <a:t>wordline</a:t>
            </a:r>
            <a:r>
              <a:rPr lang="en-US" baseline="0" dirty="0" smtClean="0"/>
              <a:t> activates a row of cells.</a:t>
            </a:r>
          </a:p>
          <a:p>
            <a:pPr marL="0" indent="0">
              <a:buNone/>
            </a:pPr>
            <a:r>
              <a:rPr lang="en-US" baseline="0" dirty="0" smtClean="0"/>
              <a:t>and sense amplifiers detect data of activated cells.</a:t>
            </a:r>
          </a:p>
          <a:p>
            <a:pPr marL="0" indent="0">
              <a:buNone/>
            </a:pPr>
            <a:r>
              <a:rPr lang="en-US" baseline="0" dirty="0" smtClean="0"/>
              <a:t>After these mat operations, fractions of data in sense amplifiers are transferred to processor.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88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DRAM use shorter </a:t>
            </a:r>
            <a:r>
              <a:rPr lang="en-US" dirty="0" err="1" smtClean="0"/>
              <a:t>bitline</a:t>
            </a:r>
            <a:r>
              <a:rPr lang="en-US" baseline="0" dirty="0" smtClean="0"/>
              <a:t> to reduce DRAM latency. </a:t>
            </a:r>
          </a:p>
          <a:p>
            <a:r>
              <a:rPr lang="en-US" baseline="0" dirty="0" smtClean="0"/>
              <a:t>However, this approach significantly increases DRAM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Son et al. propose a new DRAM architecture having both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mat and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mat, enabling latency heterogeneity.</a:t>
            </a:r>
          </a:p>
          <a:p>
            <a:r>
              <a:rPr lang="en-US" baseline="0" dirty="0" smtClean="0"/>
              <a:t>However, this mechanisms only provide when latency critical data are allocated to the fast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31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DRAM use shorter </a:t>
            </a:r>
            <a:r>
              <a:rPr lang="en-US" dirty="0" err="1" smtClean="0"/>
              <a:t>bitline</a:t>
            </a:r>
            <a:r>
              <a:rPr lang="en-US" baseline="0" dirty="0" smtClean="0"/>
              <a:t> to reduce DRAM latency. </a:t>
            </a:r>
          </a:p>
          <a:p>
            <a:r>
              <a:rPr lang="en-US" baseline="0" dirty="0" smtClean="0"/>
              <a:t>However, this approach significantly increases DRAM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Son et al. propose a new DRAM architecture having both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mat and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mat, enabling latency heterogeneity.</a:t>
            </a:r>
          </a:p>
          <a:p>
            <a:r>
              <a:rPr lang="en-US" baseline="0" dirty="0" smtClean="0"/>
              <a:t>However, this mechanisms only provide when latency critical data are allocated to the fast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09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Cached DRAM integrates low</a:t>
            </a:r>
            <a:r>
              <a:rPr lang="en-US" baseline="0" dirty="0" smtClean="0"/>
              <a:t> latency SRAM cache in DRAM chip, reducing overall access latency.</a:t>
            </a:r>
          </a:p>
          <a:p>
            <a:r>
              <a:rPr lang="en-US" baseline="0" dirty="0" smtClean="0"/>
              <a:t>However, it significantly increase area for SRAM cache.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91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4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introduce future research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05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65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75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7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this example, </a:t>
            </a:r>
          </a:p>
          <a:p>
            <a:pPr marL="0" indent="0">
              <a:buNone/>
            </a:pPr>
            <a:r>
              <a:rPr lang="en-US" baseline="0" dirty="0" smtClean="0"/>
              <a:t>The control and data signals outside mat use thick metal wire,</a:t>
            </a:r>
          </a:p>
          <a:p>
            <a:pPr marL="0" indent="0">
              <a:buNone/>
            </a:pPr>
            <a:r>
              <a:rPr lang="en-US" baseline="0" dirty="0" smtClean="0"/>
              <a:t>which has small resistance and capacitance, leading to fast access.</a:t>
            </a:r>
          </a:p>
          <a:p>
            <a:pPr marL="0" indent="0">
              <a:buNone/>
            </a:pPr>
            <a:r>
              <a:rPr lang="en-US" baseline="0" dirty="0" smtClean="0"/>
              <a:t>On the other hand,</a:t>
            </a:r>
          </a:p>
          <a:p>
            <a:pPr marL="0" indent="0">
              <a:buNone/>
            </a:pPr>
            <a:r>
              <a:rPr lang="en-US" baseline="0" dirty="0" smtClean="0"/>
              <a:t>The control and data signals inside mat use narrow polysilicon wire,</a:t>
            </a:r>
          </a:p>
          <a:p>
            <a:pPr marL="0" indent="0">
              <a:buNone/>
            </a:pPr>
            <a:r>
              <a:rPr lang="en-US" baseline="0" dirty="0" smtClean="0"/>
              <a:t>which has large resistance and capacitance, leading to slow access.</a:t>
            </a:r>
          </a:p>
          <a:p>
            <a:pPr marL="0" indent="0">
              <a:buNone/>
            </a:pPr>
            <a:r>
              <a:rPr lang="en-US" baseline="0" dirty="0" smtClean="0"/>
              <a:t>Furthermore, </a:t>
            </a:r>
          </a:p>
          <a:p>
            <a:pPr marL="0" indent="0">
              <a:buNone/>
            </a:pPr>
            <a:r>
              <a:rPr lang="en-US" baseline="0" dirty="0" smtClean="0"/>
              <a:t>it takes long time to detect data from the small amount of charge in DRAM cell,</a:t>
            </a:r>
          </a:p>
          <a:p>
            <a:pPr marL="0" indent="0">
              <a:buNone/>
            </a:pPr>
            <a:r>
              <a:rPr lang="en-US" baseline="0" dirty="0" smtClean="0"/>
              <a:t>leading to slow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Therefore, DRAM</a:t>
            </a:r>
            <a:r>
              <a:rPr lang="en-US" baseline="0" dirty="0" smtClean="0"/>
              <a:t> cell array, mat, is the dominant latency bottleneck,</a:t>
            </a:r>
          </a:p>
          <a:p>
            <a:pPr marL="0" indent="0">
              <a:buNone/>
            </a:pPr>
            <a:r>
              <a:rPr lang="en-US" baseline="0" dirty="0" smtClean="0"/>
              <a:t>due to following three reasons.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635571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0899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685800"/>
            <a:ext cx="9448800" cy="2743200"/>
          </a:xfrm>
        </p:spPr>
        <p:txBody>
          <a:bodyPr anchor="ctr">
            <a:noAutofit/>
          </a:bodyPr>
          <a:lstStyle/>
          <a:p>
            <a:pPr algn="ctr"/>
            <a:r>
              <a:rPr lang="en-US" sz="5000" b="1" spc="-70" dirty="0" smtClean="0"/>
              <a:t>Reducing DRAM Latency at Low Cost  by Exploiting Heterogeneity</a:t>
            </a:r>
            <a:endParaRPr lang="en-US" sz="5000" b="1" i="1" spc="-70" dirty="0"/>
          </a:p>
        </p:txBody>
      </p:sp>
      <p:sp>
        <p:nvSpPr>
          <p:cNvPr id="6" name="Rectangle 5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828800"/>
          </a:xfrm>
        </p:spPr>
        <p:txBody>
          <a:bodyPr anchor="ctr">
            <a:noAutofit/>
          </a:bodyPr>
          <a:lstStyle/>
          <a:p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Lee</a:t>
            </a:r>
          </a:p>
          <a:p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Carnegie Mellon University</a:t>
            </a:r>
          </a:p>
        </p:txBody>
      </p:sp>
    </p:spTree>
    <p:extLst>
      <p:ext uri="{BB962C8B-B14F-4D97-AF65-F5344CB8AC3E}">
        <p14:creationId xmlns:p14="http://schemas.microsoft.com/office/powerpoint/2010/main" val="816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1. Long Narrow Wires</a:t>
            </a:r>
            <a:endParaRPr lang="en-US" sz="5400" dirty="0"/>
          </a:p>
        </p:txBody>
      </p:sp>
      <p:sp>
        <p:nvSpPr>
          <p:cNvPr id="118" name="Oval 117"/>
          <p:cNvSpPr/>
          <p:nvPr/>
        </p:nvSpPr>
        <p:spPr>
          <a:xfrm>
            <a:off x="3886200" y="1752600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b="1" dirty="0" smtClean="0">
                <a:latin typeface="+mj-lt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343400" y="1752603"/>
            <a:ext cx="41148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Long narrow wires: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43400" y="2209804"/>
            <a:ext cx="41148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enables small area,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343400" y="2667004"/>
            <a:ext cx="41148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rgbClr val="C00000"/>
                </a:solidFill>
                <a:latin typeface="+mj-lt"/>
              </a:rPr>
              <a:t>increases latency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600200"/>
            <a:ext cx="2971801" cy="2971800"/>
            <a:chOff x="685800" y="16002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1295400" y="41148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685800" y="17526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485900" y="1600200"/>
              <a:ext cx="1371600" cy="2514600"/>
              <a:chOff x="5676900" y="990600"/>
              <a:chExt cx="13716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1143001" y="2400300"/>
              <a:ext cx="2514600" cy="1371600"/>
              <a:chOff x="5334000" y="2247900"/>
              <a:chExt cx="2971799" cy="1371600"/>
            </a:xfrm>
          </p:grpSpPr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1295400" y="17526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>
              <a:off x="3314700" y="1600200"/>
              <a:ext cx="0" cy="25146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1143001" y="19431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2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685799" y="1600200"/>
            <a:ext cx="2971801" cy="2971800"/>
            <a:chOff x="4876800" y="1447800"/>
            <a:chExt cx="2971801" cy="2971800"/>
          </a:xfrm>
        </p:grpSpPr>
        <p:grpSp>
          <p:nvGrpSpPr>
            <p:cNvPr id="119" name="Group 11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164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5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6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7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8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159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0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1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2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3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154" name="Straight Connector 153"/>
              <p:cNvCxnSpPr>
                <a:endCxn id="164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endCxn id="166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endCxn id="167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endCxn id="168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65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149" name="Straight Connector 148"/>
              <p:cNvCxnSpPr>
                <a:endCxn id="159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endCxn id="160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endCxn id="161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endCxn id="162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endCxn id="163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2. Operating Conditions</a:t>
            </a:r>
            <a:endParaRPr lang="en-US" sz="5400" dirty="0"/>
          </a:p>
        </p:txBody>
      </p:sp>
      <p:sp>
        <p:nvSpPr>
          <p:cNvPr id="176" name="Rectangle 175"/>
          <p:cNvSpPr/>
          <p:nvPr/>
        </p:nvSpPr>
        <p:spPr>
          <a:xfrm>
            <a:off x="0" y="1371600"/>
            <a:ext cx="4343400" cy="3352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71" name="Oval 170"/>
          <p:cNvSpPr/>
          <p:nvPr/>
        </p:nvSpPr>
        <p:spPr>
          <a:xfrm>
            <a:off x="2666999" y="26670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828797" y="3200401"/>
            <a:ext cx="228603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886200" y="1752604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latin typeface="+mj-lt"/>
              </a:rPr>
              <a:t>2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43400" y="1752607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Operating </a:t>
            </a: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conditions: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343400" y="2209808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differing latencies,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343400" y="2514604"/>
            <a:ext cx="4800600" cy="10667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spc="-100" dirty="0" smtClean="0">
                <a:solidFill>
                  <a:srgbClr val="C00000"/>
                </a:solidFill>
                <a:latin typeface="+mj-lt"/>
              </a:rPr>
              <a:t>uses the same standard value optimized for the worst case</a:t>
            </a:r>
          </a:p>
        </p:txBody>
      </p:sp>
      <p:sp>
        <p:nvSpPr>
          <p:cNvPr id="115" name="Punchline"/>
          <p:cNvSpPr txBox="1"/>
          <p:nvPr/>
        </p:nvSpPr>
        <p:spPr>
          <a:xfrm>
            <a:off x="304800" y="4800596"/>
            <a:ext cx="4343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latin typeface="+mj-lt"/>
              </a:rPr>
              <a:t>e.g.,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small cell </a:t>
            </a:r>
            <a:r>
              <a:rPr lang="en-US" sz="2800" dirty="0" smtClean="0">
                <a:latin typeface="+mj-lt"/>
              </a:rPr>
              <a:t>vs.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normal cell</a:t>
            </a:r>
          </a:p>
        </p:txBody>
      </p:sp>
      <p:sp>
        <p:nvSpPr>
          <p:cNvPr id="116" name="Punchline"/>
          <p:cNvSpPr txBox="1"/>
          <p:nvPr/>
        </p:nvSpPr>
        <p:spPr>
          <a:xfrm>
            <a:off x="304800" y="5257800"/>
            <a:ext cx="4343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latin typeface="+mj-lt"/>
              </a:rPr>
              <a:t>e.g.,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hot</a:t>
            </a:r>
            <a:r>
              <a:rPr lang="en-US" sz="2800" dirty="0" smtClean="0">
                <a:latin typeface="+mj-lt"/>
              </a:rPr>
              <a:t> vs.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20117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  <p:bldP spid="113" grpId="0"/>
      <p:bldP spid="114" grpId="0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3. Distance from Peripheral Logic</a:t>
            </a:r>
            <a:endParaRPr lang="en-US" sz="5400" spc="-1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16002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11" name="Down Arrow 110"/>
          <p:cNvSpPr/>
          <p:nvPr/>
        </p:nvSpPr>
        <p:spPr>
          <a:xfrm rot="16200000">
            <a:off x="1902117" y="841086"/>
            <a:ext cx="224209" cy="2199640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7" name="Down Arrow 136"/>
          <p:cNvSpPr/>
          <p:nvPr/>
        </p:nvSpPr>
        <p:spPr>
          <a:xfrm>
            <a:off x="3200396" y="2151888"/>
            <a:ext cx="228601" cy="2286001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0" name="Down Arrow 139"/>
          <p:cNvSpPr/>
          <p:nvPr/>
        </p:nvSpPr>
        <p:spPr>
          <a:xfrm>
            <a:off x="1371599" y="3980690"/>
            <a:ext cx="228601" cy="457200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own Arrow 168"/>
          <p:cNvSpPr/>
          <p:nvPr/>
        </p:nvSpPr>
        <p:spPr>
          <a:xfrm rot="16200000">
            <a:off x="990601" y="3581400"/>
            <a:ext cx="228601" cy="381000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86200" y="1752600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b="1" dirty="0" smtClean="0">
                <a:latin typeface="+mj-lt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1752603"/>
            <a:ext cx="49530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Distance from p</a:t>
            </a: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eripheral logic: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3400" y="2209804"/>
            <a:ext cx="41148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differing latencies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43400" y="2514600"/>
            <a:ext cx="4724400" cy="10667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spc="-100" dirty="0" smtClean="0">
                <a:solidFill>
                  <a:srgbClr val="C00000"/>
                </a:solidFill>
                <a:latin typeface="+mj-lt"/>
              </a:rPr>
              <a:t>uses the same standard value optimized for the farthest cell</a:t>
            </a:r>
          </a:p>
        </p:txBody>
      </p:sp>
      <p:sp>
        <p:nvSpPr>
          <p:cNvPr id="64" name="Punchline"/>
          <p:cNvSpPr txBox="1"/>
          <p:nvPr/>
        </p:nvSpPr>
        <p:spPr>
          <a:xfrm>
            <a:off x="304800" y="4800596"/>
            <a:ext cx="4343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latin typeface="+mj-lt"/>
              </a:rPr>
              <a:t>e.g.,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near cell </a:t>
            </a:r>
            <a:r>
              <a:rPr lang="en-US" sz="2800" dirty="0" smtClean="0">
                <a:latin typeface="+mj-lt"/>
              </a:rPr>
              <a:t>vs.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far cell</a:t>
            </a:r>
          </a:p>
        </p:txBody>
      </p:sp>
    </p:spTree>
    <p:extLst>
      <p:ext uri="{BB962C8B-B14F-4D97-AF65-F5344CB8AC3E}">
        <p14:creationId xmlns:p14="http://schemas.microsoft.com/office/powerpoint/2010/main" val="2040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37" grpId="0" animBg="1"/>
      <p:bldP spid="140" grpId="0" animBg="1"/>
      <p:bldP spid="169" grpId="0" animBg="1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Three Sources of High Latency</a:t>
            </a:r>
            <a:endParaRPr lang="en-US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16002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6" name="Oval 55"/>
          <p:cNvSpPr/>
          <p:nvPr/>
        </p:nvSpPr>
        <p:spPr>
          <a:xfrm>
            <a:off x="3886200" y="2743202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dirty="0" smtClean="0">
                <a:latin typeface="+mj-lt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3400" y="2743205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Operating conditions</a:t>
            </a:r>
          </a:p>
        </p:txBody>
      </p:sp>
      <p:sp>
        <p:nvSpPr>
          <p:cNvPr id="58" name="Oval 57"/>
          <p:cNvSpPr/>
          <p:nvPr/>
        </p:nvSpPr>
        <p:spPr>
          <a:xfrm>
            <a:off x="3886200" y="3733801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dirty="0" smtClean="0">
                <a:latin typeface="+mj-lt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43400" y="3733804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Distance from </a:t>
            </a:r>
            <a:r>
              <a:rPr lang="en-US" sz="3200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eripheral </a:t>
            </a:r>
            <a:r>
              <a:rPr lang="en-US" sz="3200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</a:t>
            </a: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ogic</a:t>
            </a:r>
          </a:p>
        </p:txBody>
      </p:sp>
      <p:sp>
        <p:nvSpPr>
          <p:cNvPr id="60" name="Oval 59"/>
          <p:cNvSpPr/>
          <p:nvPr/>
        </p:nvSpPr>
        <p:spPr>
          <a:xfrm>
            <a:off x="3886200" y="1752600"/>
            <a:ext cx="457200" cy="4571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800" dirty="0" smtClean="0">
                <a:latin typeface="+mj-lt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3399" y="1752603"/>
            <a:ext cx="4800601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Long narrow wires</a:t>
            </a:r>
          </a:p>
        </p:txBody>
      </p:sp>
      <p:sp>
        <p:nvSpPr>
          <p:cNvPr id="63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Goal</a:t>
            </a:r>
            <a:r>
              <a:rPr lang="en-US" sz="3600" dirty="0" smtClean="0">
                <a:latin typeface="+mj-lt"/>
              </a:rPr>
              <a:t>: Reduce DRAM latency at low cost </a:t>
            </a:r>
          </a:p>
          <a:p>
            <a:pPr algn="ctr"/>
            <a:r>
              <a:rPr lang="en-US" sz="3600" dirty="0" smtClean="0">
                <a:latin typeface="+mj-lt"/>
              </a:rPr>
              <a:t>with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three approaches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1" y="3200405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 AL-DRAM</a:t>
            </a:r>
            <a:endParaRPr lang="en-US" sz="3200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43401" y="4191004"/>
            <a:ext cx="4800600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lnSpc>
                <a:spcPts val="4000"/>
              </a:lnSpc>
              <a:buFont typeface="Wingdings" charset="2"/>
              <a:buChar char="à"/>
            </a:pPr>
            <a:r>
              <a:rPr lang="en-US" sz="32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AVA-DRAM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43400" y="2209803"/>
            <a:ext cx="4800601" cy="4571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 TL-DRAM</a:t>
            </a:r>
            <a:endParaRPr lang="en-US" sz="3200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3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1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Thesis Statement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2743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4400" b="1" i="1" dirty="0" smtClean="0"/>
              <a:t>DRAM latency can be reduced </a:t>
            </a:r>
          </a:p>
          <a:p>
            <a:pPr algn="ctr"/>
            <a:r>
              <a:rPr lang="en-US" sz="4400" i="1" dirty="0" smtClean="0">
                <a:latin typeface="+mj-lt"/>
              </a:rPr>
              <a:t>by enabling and exploiting </a:t>
            </a:r>
          </a:p>
          <a:p>
            <a:pPr algn="ctr"/>
            <a:r>
              <a:rPr lang="en-US" sz="4400" b="1" i="1" dirty="0" smtClean="0"/>
              <a:t>latency heterogeneity </a:t>
            </a:r>
            <a:r>
              <a:rPr lang="en-US" sz="4400" i="1" dirty="0" smtClean="0">
                <a:latin typeface="+mj-lt"/>
              </a:rPr>
              <a:t>in DRAM</a:t>
            </a:r>
          </a:p>
        </p:txBody>
      </p:sp>
    </p:spTree>
    <p:extLst>
      <p:ext uri="{BB962C8B-B14F-4D97-AF65-F5344CB8AC3E}">
        <p14:creationId xmlns:p14="http://schemas.microsoft.com/office/powerpoint/2010/main" val="16287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81000" y="1600200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+mn-lt"/>
              </a:rPr>
              <a:t>Tiered-Latency DRAM:</a:t>
            </a:r>
          </a:p>
          <a:p>
            <a:r>
              <a:rPr lang="en-US" sz="4400" b="0" dirty="0" smtClean="0">
                <a:latin typeface="+mn-lt"/>
              </a:rPr>
              <a:t>Lowering Latency </a:t>
            </a:r>
          </a:p>
          <a:p>
            <a:r>
              <a:rPr lang="en-US" sz="4400" b="0" dirty="0" smtClean="0">
                <a:latin typeface="+mn-lt"/>
              </a:rPr>
              <a:t>by Modifying the </a:t>
            </a:r>
            <a:r>
              <a:rPr lang="en-US" sz="4400" b="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Bitline</a:t>
            </a:r>
            <a:r>
              <a:rPr lang="en-US" sz="4400" b="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Architecture</a:t>
            </a:r>
            <a:endParaRPr lang="en-US" sz="2400" b="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6200" y="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latin typeface="+mn-lt"/>
                <a:cs typeface="Arial" panose="020B0604020202020204" pitchFamily="34" charset="0"/>
              </a:rPr>
              <a:t>Approach 1</a:t>
            </a:r>
            <a:endParaRPr lang="en-US" sz="2800" b="0" i="1" spc="-1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Punchline"/>
          <p:cNvSpPr txBox="1"/>
          <p:nvPr/>
        </p:nvSpPr>
        <p:spPr>
          <a:xfrm>
            <a:off x="381000" y="5486400"/>
            <a:ext cx="8763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i="1" spc="-100" dirty="0" smtClean="0">
                <a:latin typeface="+mj-lt"/>
              </a:rPr>
              <a:t>Lee et al., </a:t>
            </a:r>
            <a:r>
              <a:rPr lang="en-US" sz="2000" spc="-100" dirty="0" smtClean="0">
                <a:latin typeface="+mj-lt"/>
              </a:rPr>
              <a:t>Tiered-Latency </a:t>
            </a:r>
            <a:r>
              <a:rPr lang="en-US" sz="2000" spc="-100" dirty="0">
                <a:latin typeface="+mj-lt"/>
              </a:rPr>
              <a:t>DRAM: A Low Latency and Low Cost DRAM </a:t>
            </a:r>
            <a:r>
              <a:rPr lang="en-US" sz="2000" spc="-100" dirty="0" smtClean="0">
                <a:latin typeface="+mj-lt"/>
              </a:rPr>
              <a:t>Architecture, </a:t>
            </a:r>
          </a:p>
          <a:p>
            <a:r>
              <a:rPr lang="en-US" sz="2000" b="1" spc="-100" dirty="0" smtClean="0">
                <a:latin typeface="+mj-lt"/>
              </a:rPr>
              <a:t>HPCA 2013</a:t>
            </a:r>
            <a:endParaRPr lang="en-US" sz="2000" b="1" spc="-100" dirty="0">
              <a:latin typeface="+mj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Direction</a:t>
            </a:r>
          </a:p>
          <a:p>
            <a:endParaRPr lang="en-US" sz="2000" spc="-1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914400" y="1143000"/>
              <a:ext cx="32766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Common-Case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14400" y="11430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3765752" y="4724400"/>
            <a:ext cx="4844848" cy="47859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  <a:sym typeface="Wingdings"/>
              </a:rPr>
              <a:t></a:t>
            </a:r>
            <a:r>
              <a:rPr lang="en-US" sz="2800" i="1" dirty="0" smtClean="0">
                <a:solidFill>
                  <a:srgbClr val="C00000"/>
                </a:solidFill>
                <a:latin typeface="+mj-lt"/>
                <a:sym typeface="Wingdings"/>
              </a:rPr>
              <a:t> Extremely large </a:t>
            </a:r>
            <a:r>
              <a:rPr lang="en-US" sz="2800" i="1" dirty="0" smtClean="0">
                <a:solidFill>
                  <a:srgbClr val="C00000"/>
                </a:solidFill>
                <a:latin typeface="+mj-lt"/>
              </a:rPr>
              <a:t>(≈100X cell)</a:t>
            </a:r>
            <a:endParaRPr lang="en-US" sz="2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4800" y="5334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Long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Bitline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Amortize sense amplifier → Small area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Long </a:t>
            </a:r>
            <a:r>
              <a:rPr lang="en-US" sz="3200" b="1" i="1" dirty="0" err="1" smtClean="0">
                <a:solidFill>
                  <a:srgbClr val="C00000"/>
                </a:solidFill>
                <a:latin typeface="+mj-lt"/>
              </a:rPr>
              <a:t>Bitline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>: Large </a:t>
            </a:r>
            <a:r>
              <a:rPr lang="en-US" sz="3200" i="1" dirty="0" err="1">
                <a:solidFill>
                  <a:srgbClr val="C00000"/>
                </a:solidFill>
                <a:latin typeface="+mj-lt"/>
              </a:rPr>
              <a:t>b</a:t>
            </a:r>
            <a:r>
              <a:rPr lang="en-US" sz="3200" i="1" dirty="0" err="1" smtClean="0">
                <a:solidFill>
                  <a:srgbClr val="C00000"/>
                </a:solidFill>
                <a:latin typeface="+mj-lt"/>
              </a:rPr>
              <a:t>itline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> cap. → High </a:t>
            </a:r>
            <a:r>
              <a:rPr lang="en-US" sz="3200" i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>atency</a:t>
            </a:r>
            <a:endParaRPr lang="en-US" sz="32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Long </a:t>
            </a:r>
            <a:r>
              <a:rPr lang="en-US" sz="5400" dirty="0" err="1" smtClean="0"/>
              <a:t>Bitline</a:t>
            </a:r>
            <a:r>
              <a:rPr lang="en-US" sz="5400" dirty="0" smtClean="0"/>
              <a:t> </a:t>
            </a:r>
            <a:r>
              <a:rPr lang="en-US" sz="5400" dirty="0" smtClean="0">
                <a:sym typeface="Wingdings"/>
              </a:rPr>
              <a:t> High Latency</a:t>
            </a:r>
            <a:endParaRPr lang="en-US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865499" y="1241461"/>
            <a:ext cx="2746247" cy="3476357"/>
            <a:chOff x="865499" y="1422114"/>
            <a:chExt cx="2746247" cy="3476357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1097146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DRAM"/>
            <p:cNvSpPr/>
            <p:nvPr/>
          </p:nvSpPr>
          <p:spPr>
            <a:xfrm>
              <a:off x="868546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1554346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DRAM"/>
            <p:cNvSpPr/>
            <p:nvPr/>
          </p:nvSpPr>
          <p:spPr>
            <a:xfrm>
              <a:off x="1325746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2014592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DRAM"/>
            <p:cNvSpPr/>
            <p:nvPr/>
          </p:nvSpPr>
          <p:spPr>
            <a:xfrm>
              <a:off x="1785992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2471792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DRAM"/>
            <p:cNvSpPr/>
            <p:nvPr/>
          </p:nvSpPr>
          <p:spPr>
            <a:xfrm>
              <a:off x="2243192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2925946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DRAM"/>
            <p:cNvSpPr/>
            <p:nvPr/>
          </p:nvSpPr>
          <p:spPr>
            <a:xfrm>
              <a:off x="2697346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3380099" y="1422114"/>
              <a:ext cx="0" cy="294295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DRAM"/>
            <p:cNvSpPr/>
            <p:nvPr/>
          </p:nvSpPr>
          <p:spPr>
            <a:xfrm>
              <a:off x="3151499" y="4365071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782946" y="15099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82946" y="19671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240146" y="19671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697346" y="15099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2697346" y="19671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154546" y="19652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2240146" y="150990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154546" y="15080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868546" y="15080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868546" y="19652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25746" y="19652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325746" y="150800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82946" y="287769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2240146" y="287769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697346" y="287769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3154546" y="28757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868546" y="28757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325746" y="28757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1782946" y="33329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2240146" y="33329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2697346" y="333299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3154546" y="333108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782946" y="378638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2240146" y="378638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697346" y="378638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3154546" y="378447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868546" y="333108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1325746" y="333108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868546" y="378447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325746" y="378447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779899" y="241497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237099" y="241497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694299" y="2414970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151499" y="241306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65499" y="241306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1322699" y="2413065"/>
              <a:ext cx="457200" cy="457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941181" y="990600"/>
            <a:ext cx="2130966" cy="544688"/>
            <a:chOff x="6818050" y="841766"/>
            <a:chExt cx="2130966" cy="1004789"/>
          </a:xfrm>
        </p:grpSpPr>
        <p:sp>
          <p:nvSpPr>
            <p:cNvPr id="235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1101245" y="4495800"/>
            <a:ext cx="3089755" cy="653908"/>
            <a:chOff x="5859262" y="4811697"/>
            <a:chExt cx="3089755" cy="839900"/>
          </a:xfrm>
        </p:grpSpPr>
        <p:sp>
          <p:nvSpPr>
            <p:cNvPr id="23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86400" y="1363642"/>
            <a:ext cx="2776454" cy="3360758"/>
            <a:chOff x="5643644" y="1358587"/>
            <a:chExt cx="2776454" cy="3360758"/>
          </a:xfrm>
        </p:grpSpPr>
        <p:sp>
          <p:nvSpPr>
            <p:cNvPr id="9" name="Oval 8"/>
            <p:cNvSpPr/>
            <p:nvPr/>
          </p:nvSpPr>
          <p:spPr>
            <a:xfrm>
              <a:off x="5874250" y="1915185"/>
              <a:ext cx="1974348" cy="19884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15" name="Straight Arrow Connector 114"/>
            <p:cNvCxnSpPr>
              <a:stCxn id="102" idx="3"/>
            </p:cNvCxnSpPr>
            <p:nvPr/>
          </p:nvCxnSpPr>
          <p:spPr>
            <a:xfrm flipH="1" flipV="1">
              <a:off x="5874250" y="1859423"/>
              <a:ext cx="2290815" cy="1004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5643644" y="1358587"/>
              <a:ext cx="2064789" cy="500836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+mj-lt"/>
                </a:rPr>
                <a:t>wordline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7172889" y="2606606"/>
              <a:ext cx="1984351" cy="510067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+mj-lt"/>
                </a:rPr>
                <a:t>bitline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09" name="Straight Arrow Connector 108"/>
            <p:cNvCxnSpPr>
              <a:stCxn id="289" idx="0"/>
            </p:cNvCxnSpPr>
            <p:nvPr/>
          </p:nvCxnSpPr>
          <p:spPr>
            <a:xfrm flipV="1">
              <a:off x="7910028" y="1595145"/>
              <a:ext cx="3" cy="2590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7177279" y="2131070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6956766" y="2274433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 flipV="1">
              <a:off x="7396244" y="2372385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>
              <a:off x="6956766" y="2372385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7396244" y="2600985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6786644" y="2600985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 flipV="1">
              <a:off x="6956765" y="2372385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7177279" y="1869465"/>
              <a:ext cx="1" cy="28296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>
              <a:off x="7566365" y="2600985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rot="10800000" flipV="1">
              <a:off x="6405644" y="2603367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6405643" y="3311358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6405643" y="2829585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6177045" y="3196709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6177045" y="2963185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6405643" y="3196710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DRAM"/>
            <p:cNvSpPr/>
            <p:nvPr/>
          </p:nvSpPr>
          <p:spPr>
            <a:xfrm>
              <a:off x="7681428" y="4185945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3" name="67Text"/>
            <p:cNvSpPr txBox="1"/>
            <p:nvPr/>
          </p:nvSpPr>
          <p:spPr>
            <a:xfrm>
              <a:off x="6645107" y="3068211"/>
              <a:ext cx="1036321" cy="51758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i="1" dirty="0" smtClean="0">
                  <a:solidFill>
                    <a:srgbClr val="000000"/>
                  </a:solidFill>
                  <a:latin typeface="+mj-lt"/>
                </a:rPr>
                <a:t>cell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148914" y="1199703"/>
            <a:ext cx="1113099" cy="3502925"/>
            <a:chOff x="3148914" y="1066192"/>
            <a:chExt cx="1113099" cy="3502925"/>
          </a:xfrm>
        </p:grpSpPr>
        <p:grpSp>
          <p:nvGrpSpPr>
            <p:cNvPr id="305" name="Group 304"/>
            <p:cNvGrpSpPr/>
            <p:nvPr/>
          </p:nvGrpSpPr>
          <p:grpSpPr>
            <a:xfrm>
              <a:off x="3148914" y="1092760"/>
              <a:ext cx="460247" cy="3476357"/>
              <a:chOff x="-416391" y="1305336"/>
              <a:chExt cx="460247" cy="3476357"/>
            </a:xfrm>
          </p:grpSpPr>
          <p:cxnSp>
            <p:nvCxnSpPr>
              <p:cNvPr id="310" name="Straight Connector 309"/>
              <p:cNvCxnSpPr/>
              <p:nvPr/>
            </p:nvCxnSpPr>
            <p:spPr>
              <a:xfrm flipV="1">
                <a:off x="-187791" y="1305336"/>
                <a:ext cx="0" cy="2942957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rgbClr val="C0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DRAM"/>
              <p:cNvSpPr/>
              <p:nvPr/>
            </p:nvSpPr>
            <p:spPr>
              <a:xfrm>
                <a:off x="-416391" y="4248293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-413344" y="1848422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-413344" y="1391222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-413344" y="2759012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-413344" y="3214307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-413344" y="3667697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-416391" y="2296287"/>
                <a:ext cx="457200" cy="457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cxnSp>
          <p:nvCxnSpPr>
            <p:cNvPr id="306" name="Straight Arrow Connector 305"/>
            <p:cNvCxnSpPr/>
            <p:nvPr/>
          </p:nvCxnSpPr>
          <p:spPr>
            <a:xfrm>
              <a:off x="3791579" y="1300230"/>
              <a:ext cx="0" cy="25072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H="1" flipV="1">
              <a:off x="3715381" y="1218593"/>
              <a:ext cx="76198" cy="8163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 flipV="1">
              <a:off x="3715381" y="3807522"/>
              <a:ext cx="76198" cy="8350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Rounded Rectangle 308"/>
            <p:cNvSpPr/>
            <p:nvPr/>
          </p:nvSpPr>
          <p:spPr>
            <a:xfrm rot="16200000">
              <a:off x="2578094" y="2279677"/>
              <a:ext cx="2897404" cy="470434"/>
            </a:xfrm>
            <a:prstGeom prst="roundRect">
              <a:avLst>
                <a:gd name="adj" fmla="val 12383"/>
              </a:avLst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+mj-lt"/>
                  <a:cs typeface="Calibri"/>
                </a:rPr>
                <a:t>Bitline</a:t>
              </a:r>
              <a:r>
                <a:rPr lang="en-US" sz="2800" dirty="0" smtClean="0">
                  <a:solidFill>
                    <a:srgbClr val="C00000"/>
                  </a:solidFill>
                  <a:latin typeface="+mj-lt"/>
                  <a:cs typeface="Calibri"/>
                </a:rPr>
                <a:t>: 512 cells</a:t>
              </a:r>
              <a:endParaRPr lang="en-US" sz="2800" dirty="0">
                <a:solidFill>
                  <a:srgbClr val="C00000"/>
                </a:solidFill>
                <a:latin typeface="+mj-lt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1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238500" y="2164080"/>
            <a:ext cx="2590800" cy="126492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dirty="0" smtClean="0">
                <a:latin typeface="+mj-lt"/>
              </a:rPr>
              <a:t>Faster</a:t>
            </a:r>
            <a:endParaRPr lang="en-US" sz="4000" dirty="0">
              <a:latin typeface="+mj-lt"/>
            </a:endParaRPr>
          </a:p>
        </p:txBody>
      </p:sp>
      <p:sp>
        <p:nvSpPr>
          <p:cNvPr id="97" name="Right Arrow 96"/>
          <p:cNvSpPr/>
          <p:nvPr/>
        </p:nvSpPr>
        <p:spPr>
          <a:xfrm flipH="1">
            <a:off x="3238500" y="3535680"/>
            <a:ext cx="2590800" cy="126492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dirty="0" smtClean="0">
                <a:latin typeface="+mj-lt"/>
              </a:rPr>
              <a:t>Smaller</a:t>
            </a:r>
            <a:endParaRPr lang="en-US" sz="4000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066800"/>
            <a:ext cx="2590800" cy="5105400"/>
            <a:chOff x="5867400" y="1066800"/>
            <a:chExt cx="2590800" cy="5105400"/>
          </a:xfrm>
        </p:grpSpPr>
        <p:sp>
          <p:nvSpPr>
            <p:cNvPr id="250" name="Rectangle 249"/>
            <p:cNvSpPr/>
            <p:nvPr/>
          </p:nvSpPr>
          <p:spPr>
            <a:xfrm>
              <a:off x="7706677" y="3888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1" name="Straight Arrow Connector 250"/>
            <p:cNvCxnSpPr>
              <a:stCxn id="250" idx="0"/>
            </p:cNvCxnSpPr>
            <p:nvPr/>
          </p:nvCxnSpPr>
          <p:spPr>
            <a:xfrm flipV="1">
              <a:off x="78895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7249477" y="3888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4" name="Straight Arrow Connector 253"/>
            <p:cNvCxnSpPr>
              <a:stCxn id="253" idx="0"/>
            </p:cNvCxnSpPr>
            <p:nvPr/>
          </p:nvCxnSpPr>
          <p:spPr>
            <a:xfrm flipV="1">
              <a:off x="74323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6792277" y="3888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9" name="Straight Arrow Connector 258"/>
            <p:cNvCxnSpPr>
              <a:stCxn id="258" idx="0"/>
            </p:cNvCxnSpPr>
            <p:nvPr/>
          </p:nvCxnSpPr>
          <p:spPr>
            <a:xfrm flipV="1">
              <a:off x="69751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6335077" y="3888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62" name="Straight Arrow Connector 261"/>
            <p:cNvCxnSpPr>
              <a:stCxn id="261" idx="0"/>
            </p:cNvCxnSpPr>
            <p:nvPr/>
          </p:nvCxnSpPr>
          <p:spPr>
            <a:xfrm flipV="1">
              <a:off x="65179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7114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2542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7970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63398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7114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72542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7970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63398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706677" y="22878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19" name="Straight Arrow Connector 318"/>
            <p:cNvCxnSpPr>
              <a:stCxn id="318" idx="0"/>
            </p:cNvCxnSpPr>
            <p:nvPr/>
          </p:nvCxnSpPr>
          <p:spPr>
            <a:xfrm flipV="1">
              <a:off x="78895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7249477" y="22878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21" name="Straight Arrow Connector 320"/>
            <p:cNvCxnSpPr>
              <a:stCxn id="320" idx="0"/>
            </p:cNvCxnSpPr>
            <p:nvPr/>
          </p:nvCxnSpPr>
          <p:spPr>
            <a:xfrm flipV="1">
              <a:off x="74323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321"/>
            <p:cNvSpPr/>
            <p:nvPr/>
          </p:nvSpPr>
          <p:spPr>
            <a:xfrm>
              <a:off x="6792277" y="22878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24" name="Straight Arrow Connector 323"/>
            <p:cNvCxnSpPr>
              <a:stCxn id="322" idx="0"/>
            </p:cNvCxnSpPr>
            <p:nvPr/>
          </p:nvCxnSpPr>
          <p:spPr>
            <a:xfrm flipV="1">
              <a:off x="69751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6335077" y="22878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26" name="Straight Arrow Connector 325"/>
            <p:cNvCxnSpPr>
              <a:stCxn id="325" idx="0"/>
            </p:cNvCxnSpPr>
            <p:nvPr/>
          </p:nvCxnSpPr>
          <p:spPr>
            <a:xfrm flipV="1">
              <a:off x="65179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7114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2542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970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3398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77114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2542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7970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3398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867400" y="10668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+mj-lt"/>
                  <a:cs typeface="Calibri"/>
                </a:rPr>
                <a:t>Short </a:t>
              </a:r>
              <a:r>
                <a:rPr lang="en-US" sz="3600" dirty="0" err="1" smtClean="0">
                  <a:solidFill>
                    <a:schemeClr val="tx1"/>
                  </a:solidFill>
                  <a:latin typeface="+mj-lt"/>
                  <a:cs typeface="Calibri"/>
                </a:rPr>
                <a:t>Bitline</a:t>
              </a:r>
              <a:endParaRPr lang="en-US" sz="3600" dirty="0" smtClean="0">
                <a:solidFill>
                  <a:schemeClr val="tx1"/>
                </a:solidFill>
                <a:latin typeface="+mj-lt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dirty="0" smtClean="0">
                <a:solidFill>
                  <a:schemeClr val="tx1"/>
                </a:solidFill>
                <a:latin typeface="+mj-lt"/>
                <a:cs typeface="Calibri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6962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1" name="Straight Arrow Connector 380"/>
            <p:cNvCxnSpPr>
              <a:stCxn id="380" idx="0"/>
            </p:cNvCxnSpPr>
            <p:nvPr/>
          </p:nvCxnSpPr>
          <p:spPr>
            <a:xfrm flipV="1">
              <a:off x="78790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72390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3" name="Straight Arrow Connector 382"/>
            <p:cNvCxnSpPr>
              <a:stCxn id="382" idx="0"/>
            </p:cNvCxnSpPr>
            <p:nvPr/>
          </p:nvCxnSpPr>
          <p:spPr>
            <a:xfrm flipV="1">
              <a:off x="74218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/>
            <p:cNvSpPr/>
            <p:nvPr/>
          </p:nvSpPr>
          <p:spPr>
            <a:xfrm>
              <a:off x="67818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5" name="Straight Arrow Connector 384"/>
            <p:cNvCxnSpPr>
              <a:stCxn id="384" idx="0"/>
            </p:cNvCxnSpPr>
            <p:nvPr/>
          </p:nvCxnSpPr>
          <p:spPr>
            <a:xfrm flipV="1">
              <a:off x="69646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>
            <a:xfrm>
              <a:off x="63246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7" name="Straight Arrow Connector 386"/>
            <p:cNvCxnSpPr>
              <a:stCxn id="386" idx="0"/>
            </p:cNvCxnSpPr>
            <p:nvPr/>
          </p:nvCxnSpPr>
          <p:spPr>
            <a:xfrm flipV="1">
              <a:off x="65074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700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72437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86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329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7700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2437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786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6329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" y="1066800"/>
            <a:ext cx="2514600" cy="5105400"/>
            <a:chOff x="495300" y="1066800"/>
            <a:chExt cx="2514600" cy="5105400"/>
          </a:xfrm>
        </p:grpSpPr>
        <p:sp>
          <p:nvSpPr>
            <p:cNvPr id="131" name="Rounded Rectangle 130"/>
            <p:cNvSpPr/>
            <p:nvPr/>
          </p:nvSpPr>
          <p:spPr>
            <a:xfrm>
              <a:off x="495300" y="10668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+mj-lt"/>
                  <a:cs typeface="Calibri"/>
                </a:rPr>
                <a:t>Long </a:t>
              </a:r>
              <a:r>
                <a:rPr lang="en-US" sz="3600" dirty="0" err="1" smtClean="0">
                  <a:solidFill>
                    <a:schemeClr val="tx1"/>
                  </a:solidFill>
                  <a:latin typeface="+mj-lt"/>
                  <a:cs typeface="Calibri"/>
                </a:rPr>
                <a:t>Bitline</a:t>
              </a:r>
              <a:endParaRPr lang="en-US" sz="3600" dirty="0" smtClean="0">
                <a:solidFill>
                  <a:schemeClr val="tx1"/>
                </a:solidFill>
                <a:latin typeface="+mj-lt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dirty="0" smtClean="0">
                <a:solidFill>
                  <a:schemeClr val="tx1"/>
                </a:solidFill>
                <a:latin typeface="+mj-lt"/>
                <a:cs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2098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84" name="Straight Arrow Connector 183"/>
            <p:cNvCxnSpPr>
              <a:stCxn id="183" idx="0"/>
            </p:cNvCxnSpPr>
            <p:nvPr/>
          </p:nvCxnSpPr>
          <p:spPr>
            <a:xfrm flipV="1">
              <a:off x="23926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7526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87" name="Straight Arrow Connector 186"/>
            <p:cNvCxnSpPr>
              <a:stCxn id="186" idx="0"/>
            </p:cNvCxnSpPr>
            <p:nvPr/>
          </p:nvCxnSpPr>
          <p:spPr>
            <a:xfrm flipV="1">
              <a:off x="19354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12954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90" name="Straight Arrow Connector 189"/>
            <p:cNvCxnSpPr>
              <a:stCxn id="189" idx="0"/>
            </p:cNvCxnSpPr>
            <p:nvPr/>
          </p:nvCxnSpPr>
          <p:spPr>
            <a:xfrm flipV="1">
              <a:off x="14782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38200" y="5488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93" name="Straight Arrow Connector 192"/>
            <p:cNvCxnSpPr>
              <a:stCxn id="192" idx="0"/>
            </p:cNvCxnSpPr>
            <p:nvPr/>
          </p:nvCxnSpPr>
          <p:spPr>
            <a:xfrm flipV="1">
              <a:off x="10210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22145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7573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3001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429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2145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7573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001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429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214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757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001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42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214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1757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3001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42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2098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7526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2954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382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22098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7526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2954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8382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sp>
        <p:nvSpPr>
          <p:cNvPr id="404" name="Content Placeholder 2"/>
          <p:cNvSpPr txBox="1">
            <a:spLocks/>
          </p:cNvSpPr>
          <p:nvPr/>
        </p:nvSpPr>
        <p:spPr>
          <a:xfrm>
            <a:off x="457200" y="4953000"/>
            <a:ext cx="8001000" cy="64860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Trade-Off: Area vs. Latency</a:t>
            </a: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Trade-Off: </a:t>
            </a:r>
            <a:r>
              <a:rPr lang="en-US" sz="5400" dirty="0" smtClean="0"/>
              <a:t>Area </a:t>
            </a:r>
            <a:r>
              <a:rPr lang="en-US" sz="5400" dirty="0"/>
              <a:t>vs. Latency</a:t>
            </a:r>
          </a:p>
        </p:txBody>
      </p:sp>
    </p:spTree>
    <p:extLst>
      <p:ext uri="{BB962C8B-B14F-4D97-AF65-F5344CB8AC3E}">
        <p14:creationId xmlns:p14="http://schemas.microsoft.com/office/powerpoint/2010/main" val="1826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4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64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32</a:t>
            </a:r>
            <a:endParaRPr lang="en-US" sz="28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128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256</a:t>
            </a:r>
            <a:endParaRPr lang="en-US" sz="28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7579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512 cells/</a:t>
            </a:r>
            <a:r>
              <a:rPr lang="en-US" sz="2800" dirty="0" err="1" smtClean="0">
                <a:solidFill>
                  <a:srgbClr val="CC0000"/>
                </a:solidFill>
                <a:latin typeface="+mj-lt"/>
              </a:rPr>
              <a:t>bitline</a:t>
            </a:r>
            <a:endParaRPr lang="en-US" sz="2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705600" y="2133600"/>
            <a:ext cx="1828800" cy="106105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Commodity DRAM</a:t>
            </a:r>
          </a:p>
          <a:p>
            <a:pPr algn="ctr"/>
            <a:r>
              <a:rPr lang="en-US" sz="2400" dirty="0" smtClean="0">
                <a:latin typeface="+mj-lt"/>
              </a:rPr>
              <a:t>Long </a:t>
            </a:r>
            <a:r>
              <a:rPr lang="en-US" sz="2400" dirty="0" err="1" smtClean="0">
                <a:latin typeface="+mj-lt"/>
              </a:rPr>
              <a:t>Bitline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Cheaper</a:t>
            </a:r>
            <a:endParaRPr lang="en-US" sz="3200" dirty="0">
              <a:latin typeface="+mj-lt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Faster</a:t>
            </a:r>
            <a:endParaRPr lang="en-US" sz="3200" dirty="0">
              <a:latin typeface="+mj-lt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95800" y="1905000"/>
            <a:ext cx="1981200" cy="838200"/>
          </a:xfrm>
          <a:prstGeom prst="wedgeRoundRectCallout">
            <a:avLst>
              <a:gd name="adj1" fmla="val -47531"/>
              <a:gd name="adj2" fmla="val 9815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Fancy DRAM</a:t>
            </a:r>
          </a:p>
          <a:p>
            <a:pPr algn="ctr"/>
            <a:r>
              <a:rPr lang="en-US" sz="2400" dirty="0" smtClean="0">
                <a:latin typeface="+mj-lt"/>
              </a:rPr>
              <a:t>Short </a:t>
            </a:r>
            <a:r>
              <a:rPr lang="en-US" sz="2400" dirty="0" err="1" smtClean="0">
                <a:latin typeface="+mj-lt"/>
              </a:rPr>
              <a:t>Bitline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13" name="Left Arrow 12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GOAL</a:t>
              </a:r>
              <a:endParaRPr lang="en-US" sz="28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Trade-Off: </a:t>
            </a:r>
            <a:r>
              <a:rPr lang="en-US" sz="5400" dirty="0" smtClean="0"/>
              <a:t>Area </a:t>
            </a:r>
            <a:r>
              <a:rPr lang="en-US" sz="5400" dirty="0"/>
              <a:t>vs. Latency</a:t>
            </a:r>
          </a:p>
        </p:txBody>
      </p:sp>
    </p:spTree>
    <p:extLst>
      <p:ext uri="{BB962C8B-B14F-4D97-AF65-F5344CB8AC3E}">
        <p14:creationId xmlns:p14="http://schemas.microsoft.com/office/powerpoint/2010/main" val="16655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40" grpId="0" animBg="1"/>
      <p:bldP spid="7" grpId="0" animBg="1"/>
      <p:bldP spid="4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5867400" y="914400"/>
            <a:ext cx="2590800" cy="5486400"/>
            <a:chOff x="5867400" y="762000"/>
            <a:chExt cx="25908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7706677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88" name="Straight Arrow Connector 187"/>
            <p:cNvCxnSpPr>
              <a:stCxn id="185" idx="0"/>
            </p:cNvCxnSpPr>
            <p:nvPr/>
          </p:nvCxnSpPr>
          <p:spPr>
            <a:xfrm flipV="1">
              <a:off x="78895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7249477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94" name="Straight Arrow Connector 193"/>
            <p:cNvCxnSpPr>
              <a:stCxn id="191" idx="0"/>
            </p:cNvCxnSpPr>
            <p:nvPr/>
          </p:nvCxnSpPr>
          <p:spPr>
            <a:xfrm flipV="1">
              <a:off x="74323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92277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96" name="Straight Arrow Connector 195"/>
            <p:cNvCxnSpPr>
              <a:stCxn id="195" idx="0"/>
            </p:cNvCxnSpPr>
            <p:nvPr/>
          </p:nvCxnSpPr>
          <p:spPr>
            <a:xfrm flipV="1">
              <a:off x="69751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335077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98" name="Straight Arrow Connector 197"/>
            <p:cNvCxnSpPr>
              <a:stCxn id="197" idx="0"/>
            </p:cNvCxnSpPr>
            <p:nvPr/>
          </p:nvCxnSpPr>
          <p:spPr>
            <a:xfrm flipV="1">
              <a:off x="65179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114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2542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7970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63398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114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72542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7970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3398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706677" y="3964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0" name="Straight Arrow Connector 219"/>
            <p:cNvCxnSpPr>
              <a:stCxn id="219" idx="0"/>
            </p:cNvCxnSpPr>
            <p:nvPr/>
          </p:nvCxnSpPr>
          <p:spPr>
            <a:xfrm flipV="1">
              <a:off x="78895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249477" y="3964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2" name="Straight Arrow Connector 221"/>
            <p:cNvCxnSpPr>
              <a:stCxn id="221" idx="0"/>
            </p:cNvCxnSpPr>
            <p:nvPr/>
          </p:nvCxnSpPr>
          <p:spPr>
            <a:xfrm flipV="1">
              <a:off x="74323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6792277" y="3964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28" name="Straight Arrow Connector 227"/>
            <p:cNvCxnSpPr>
              <a:stCxn id="227" idx="0"/>
            </p:cNvCxnSpPr>
            <p:nvPr/>
          </p:nvCxnSpPr>
          <p:spPr>
            <a:xfrm flipV="1">
              <a:off x="69751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6335077" y="3964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30" name="Straight Arrow Connector 229"/>
            <p:cNvCxnSpPr>
              <a:stCxn id="229" idx="0"/>
            </p:cNvCxnSpPr>
            <p:nvPr/>
          </p:nvCxnSpPr>
          <p:spPr>
            <a:xfrm flipV="1">
              <a:off x="65179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77114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2542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7970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3398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7114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2542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7970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3398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706677" y="2364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44" name="Straight Arrow Connector 243"/>
            <p:cNvCxnSpPr>
              <a:stCxn id="243" idx="0"/>
            </p:cNvCxnSpPr>
            <p:nvPr/>
          </p:nvCxnSpPr>
          <p:spPr>
            <a:xfrm flipV="1">
              <a:off x="78895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7249477" y="2364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46" name="Straight Arrow Connector 245"/>
            <p:cNvCxnSpPr>
              <a:stCxn id="245" idx="0"/>
            </p:cNvCxnSpPr>
            <p:nvPr/>
          </p:nvCxnSpPr>
          <p:spPr>
            <a:xfrm flipV="1">
              <a:off x="74323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6792277" y="2364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48" name="Straight Arrow Connector 247"/>
            <p:cNvCxnSpPr>
              <a:stCxn id="247" idx="0"/>
            </p:cNvCxnSpPr>
            <p:nvPr/>
          </p:nvCxnSpPr>
          <p:spPr>
            <a:xfrm flipV="1">
              <a:off x="69751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6335077" y="23640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2" name="Straight Arrow Connector 251"/>
            <p:cNvCxnSpPr>
              <a:stCxn id="249" idx="0"/>
            </p:cNvCxnSpPr>
            <p:nvPr/>
          </p:nvCxnSpPr>
          <p:spPr>
            <a:xfrm flipV="1">
              <a:off x="65179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77114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2542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7970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3398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7114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2542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7970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3398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  <a:cs typeface="Calibri"/>
                </a:rPr>
                <a:t>Short </a:t>
              </a:r>
              <a:r>
                <a:rPr lang="en-US" sz="3200" dirty="0" err="1" smtClean="0">
                  <a:solidFill>
                    <a:schemeClr val="tx1"/>
                  </a:solidFill>
                  <a:latin typeface="+mj-lt"/>
                  <a:cs typeface="Calibri"/>
                </a:rPr>
                <a:t>Bitline</a:t>
              </a:r>
              <a:endParaRPr lang="en-US" sz="3200" dirty="0">
                <a:solidFill>
                  <a:schemeClr val="tx1"/>
                </a:solidFill>
                <a:latin typeface="+mj-lt"/>
                <a:cs typeface="Calibri"/>
              </a:endParaRPr>
            </a:p>
          </p:txBody>
        </p:sp>
      </p:grpSp>
      <p:sp>
        <p:nvSpPr>
          <p:cNvPr id="483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smtClean="0">
                <a:solidFill>
                  <a:srgbClr val="008000"/>
                </a:solidFill>
                <a:latin typeface="+mj-lt"/>
              </a:rPr>
              <a:t>Low Latency </a:t>
            </a:r>
          </a:p>
        </p:txBody>
      </p:sp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495300" y="914400"/>
            <a:ext cx="2514600" cy="5486400"/>
            <a:chOff x="495300" y="762000"/>
            <a:chExt cx="2514600" cy="5486400"/>
          </a:xfrm>
        </p:grpSpPr>
        <p:sp>
          <p:nvSpPr>
            <p:cNvPr id="149" name="Rounded Rectangle 148"/>
            <p:cNvSpPr/>
            <p:nvPr/>
          </p:nvSpPr>
          <p:spPr>
            <a:xfrm>
              <a:off x="495300" y="7620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+mj-lt"/>
                  <a:cs typeface="Calibri"/>
                </a:rPr>
                <a:t>Long </a:t>
              </a:r>
              <a:r>
                <a:rPr lang="en-US" sz="3200" dirty="0" err="1" smtClean="0">
                  <a:solidFill>
                    <a:schemeClr val="tx1"/>
                  </a:solidFill>
                  <a:latin typeface="+mj-lt"/>
                  <a:cs typeface="Calibri"/>
                </a:rPr>
                <a:t>Bitline</a:t>
              </a:r>
              <a:endParaRPr lang="en-US" sz="3200" dirty="0">
                <a:solidFill>
                  <a:schemeClr val="tx1"/>
                </a:solidFill>
                <a:latin typeface="+mj-lt"/>
                <a:cs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098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51" name="Straight Arrow Connector 150"/>
            <p:cNvCxnSpPr>
              <a:stCxn id="150" idx="0"/>
            </p:cNvCxnSpPr>
            <p:nvPr/>
          </p:nvCxnSpPr>
          <p:spPr>
            <a:xfrm flipV="1">
              <a:off x="23926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17526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53" name="Straight Arrow Connector 152"/>
            <p:cNvCxnSpPr>
              <a:stCxn id="152" idx="0"/>
            </p:cNvCxnSpPr>
            <p:nvPr/>
          </p:nvCxnSpPr>
          <p:spPr>
            <a:xfrm flipV="1">
              <a:off x="19354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2954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14782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8382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V="1">
              <a:off x="10210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2145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573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3001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429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145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7573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3001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29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2145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7573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3001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429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5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7573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001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8429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2145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573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3001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429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2098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2954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8382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sp>
        <p:nvSpPr>
          <p:cNvPr id="268" name="Content Placeholder 2"/>
          <p:cNvSpPr txBox="1">
            <a:spLocks/>
          </p:cNvSpPr>
          <p:nvPr/>
        </p:nvSpPr>
        <p:spPr>
          <a:xfrm>
            <a:off x="457200" y="161544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008000"/>
                </a:solidFill>
                <a:latin typeface="+mj-lt"/>
              </a:rPr>
              <a:t>Small Area 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4572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accent5">
              <a:lumMod val="75000"/>
            </a:schemeClr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Calibri"/>
              </a:rPr>
              <a:t>Long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  <a:cs typeface="Calibri"/>
              </a:rPr>
              <a:t>Bitline</a:t>
            </a:r>
            <a:endParaRPr lang="en-US" sz="32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008000"/>
                </a:solidFill>
                <a:latin typeface="+mj-lt"/>
              </a:rPr>
              <a:t>Low Latency 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8674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accent5">
              <a:lumMod val="75000"/>
            </a:schemeClr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+mj-lt"/>
                <a:cs typeface="Calibri"/>
              </a:rPr>
              <a:t>Short </a:t>
            </a:r>
            <a:r>
              <a:rPr lang="en-US" sz="3200" err="1" smtClean="0">
                <a:solidFill>
                  <a:schemeClr val="bg1"/>
                </a:solidFill>
                <a:latin typeface="+mj-lt"/>
                <a:cs typeface="Calibri"/>
              </a:rPr>
              <a:t>Bitline</a:t>
            </a:r>
            <a:endParaRPr lang="en-US" sz="320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accent5">
              <a:lumMod val="75000"/>
            </a:schemeClr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Calibri"/>
              </a:rPr>
              <a:t>Our Proposal</a:t>
            </a:r>
            <a:endParaRPr lang="en-US" sz="32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352800"/>
            <a:ext cx="1742123" cy="3048000"/>
            <a:chOff x="844550" y="3200400"/>
            <a:chExt cx="1742123" cy="3048000"/>
          </a:xfrm>
        </p:grpSpPr>
        <p:sp>
          <p:nvSpPr>
            <p:cNvPr id="287" name="Rectangle 286"/>
            <p:cNvSpPr/>
            <p:nvPr/>
          </p:nvSpPr>
          <p:spPr>
            <a:xfrm>
              <a:off x="2216150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88" name="Straight Arrow Connector 287"/>
            <p:cNvCxnSpPr>
              <a:stCxn id="287" idx="0"/>
            </p:cNvCxnSpPr>
            <p:nvPr/>
          </p:nvCxnSpPr>
          <p:spPr>
            <a:xfrm flipV="1">
              <a:off x="23990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1758950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90" name="Straight Arrow Connector 289"/>
            <p:cNvCxnSpPr>
              <a:stCxn id="289" idx="0"/>
            </p:cNvCxnSpPr>
            <p:nvPr/>
          </p:nvCxnSpPr>
          <p:spPr>
            <a:xfrm flipV="1">
              <a:off x="19418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301750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92" name="Straight Arrow Connector 291"/>
            <p:cNvCxnSpPr>
              <a:stCxn id="291" idx="0"/>
            </p:cNvCxnSpPr>
            <p:nvPr/>
          </p:nvCxnSpPr>
          <p:spPr>
            <a:xfrm flipV="1">
              <a:off x="14846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844550" y="55644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94" name="Straight Arrow Connector 293"/>
            <p:cNvCxnSpPr>
              <a:stCxn id="293" idx="0"/>
            </p:cNvCxnSpPr>
            <p:nvPr/>
          </p:nvCxnSpPr>
          <p:spPr>
            <a:xfrm flipV="1">
              <a:off x="10274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2209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7637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3065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493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2209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17637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3065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493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22209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7637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3065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93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22209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7637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3065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3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2209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7637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065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3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2161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7589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3017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45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sp>
        <p:nvSpPr>
          <p:cNvPr id="432" name="Content Placeholder 2"/>
          <p:cNvSpPr txBox="1">
            <a:spLocks/>
          </p:cNvSpPr>
          <p:nvPr/>
        </p:nvSpPr>
        <p:spPr>
          <a:xfrm>
            <a:off x="457200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008000"/>
                </a:solidFill>
                <a:latin typeface="+mj-lt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3368676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46525" y="4953000"/>
            <a:ext cx="3756147" cy="1364827"/>
            <a:chOff x="3946525" y="4800600"/>
            <a:chExt cx="3756147" cy="1364827"/>
          </a:xfrm>
        </p:grpSpPr>
        <p:cxnSp>
          <p:nvCxnSpPr>
            <p:cNvPr id="186" name="Straight Arrow Connector 185"/>
            <p:cNvCxnSpPr/>
            <p:nvPr/>
          </p:nvCxnSpPr>
          <p:spPr>
            <a:xfrm flipH="1">
              <a:off x="5382876" y="4800600"/>
              <a:ext cx="927100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5374409" y="5555673"/>
              <a:ext cx="927100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5852006" y="4832351"/>
              <a:ext cx="1" cy="715009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3946525" y="5654675"/>
              <a:ext cx="3756147" cy="5107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3200" i="1" dirty="0" smtClean="0">
                  <a:solidFill>
                    <a:schemeClr val="bg1"/>
                  </a:solidFill>
                  <a:latin typeface="+mj-lt"/>
                </a:rPr>
                <a:t>Short </a:t>
              </a:r>
              <a:r>
                <a:rPr lang="en-US" sz="3200" i="1" dirty="0" err="1" smtClean="0">
                  <a:solidFill>
                    <a:schemeClr val="bg1"/>
                  </a:solidFill>
                  <a:latin typeface="+mj-lt"/>
                </a:rPr>
                <a:t>Bitline</a:t>
              </a:r>
              <a:r>
                <a:rPr lang="en-US" sz="3200" i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  <a:sym typeface="Wingdings" panose="05000000000000000000" pitchFamily="2" charset="2"/>
                </a:rPr>
                <a:t></a:t>
              </a:r>
              <a:r>
                <a:rPr lang="en-US" sz="3200" i="1" dirty="0" smtClean="0">
                  <a:solidFill>
                    <a:schemeClr val="bg1"/>
                  </a:solidFill>
                  <a:latin typeface="+mj-lt"/>
                  <a:sym typeface="Wingdings"/>
                </a:rPr>
                <a:t> </a:t>
              </a:r>
              <a:r>
                <a:rPr lang="en-US" sz="3200" i="1" dirty="0" smtClean="0">
                  <a:solidFill>
                    <a:schemeClr val="bg1"/>
                  </a:solidFill>
                  <a:latin typeface="+mj-lt"/>
                </a:rPr>
                <a:t>Fast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" y="4404206"/>
            <a:ext cx="5303520" cy="1692275"/>
            <a:chOff x="182880" y="4251806"/>
            <a:chExt cx="5303520" cy="1692275"/>
          </a:xfrm>
        </p:grpSpPr>
        <p:sp>
          <p:nvSpPr>
            <p:cNvPr id="192" name="Oval 191"/>
            <p:cNvSpPr/>
            <p:nvPr/>
          </p:nvSpPr>
          <p:spPr>
            <a:xfrm>
              <a:off x="3352800" y="4251806"/>
              <a:ext cx="2133600" cy="685800"/>
            </a:xfrm>
            <a:prstGeom prst="ellipse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" y="4594706"/>
              <a:ext cx="3169920" cy="1349375"/>
              <a:chOff x="182880" y="4594706"/>
              <a:chExt cx="3169920" cy="1349375"/>
            </a:xfrm>
          </p:grpSpPr>
          <p:cxnSp>
            <p:nvCxnSpPr>
              <p:cNvPr id="193" name="Straight Arrow Connector 192"/>
              <p:cNvCxnSpPr>
                <a:endCxn id="192" idx="2"/>
              </p:cNvCxnSpPr>
              <p:nvPr/>
            </p:nvCxnSpPr>
            <p:spPr>
              <a:xfrm flipV="1">
                <a:off x="2580323" y="4594706"/>
                <a:ext cx="772477" cy="556108"/>
              </a:xfrm>
              <a:prstGeom prst="straightConnector1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headEnd type="none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182880" y="5031004"/>
                <a:ext cx="2590800" cy="91307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635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3200" i="1" dirty="0" smtClean="0">
                    <a:solidFill>
                      <a:schemeClr val="bg1"/>
                    </a:solidFill>
                    <a:latin typeface="+mj-lt"/>
                  </a:rPr>
                  <a:t>Need Isolation</a:t>
                </a:r>
              </a:p>
            </p:txBody>
          </p:sp>
        </p:grpSp>
      </p:grpSp>
      <p:sp>
        <p:nvSpPr>
          <p:cNvPr id="207" name="Content Placeholder 2"/>
          <p:cNvSpPr txBox="1">
            <a:spLocks/>
          </p:cNvSpPr>
          <p:nvPr/>
        </p:nvSpPr>
        <p:spPr>
          <a:xfrm>
            <a:off x="2895600" y="5181600"/>
            <a:ext cx="2590800" cy="91488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Add Isolation Transistor</a:t>
            </a:r>
            <a:r>
              <a:rPr lang="en-US" sz="3200" i="1" dirty="0">
                <a:solidFill>
                  <a:schemeClr val="bg1"/>
                </a:solidFill>
                <a:latin typeface="+mj-lt"/>
              </a:rPr>
              <a:t>s</a:t>
            </a:r>
            <a:endParaRPr lang="en-US" sz="32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4572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latin typeface="+mj-lt"/>
              </a:rPr>
              <a:t>High Latency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5867400" y="160020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latin typeface="+mj-lt"/>
              </a:rPr>
              <a:t>Large Area 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200" dirty="0" smtClean="0"/>
              <a:t>Approximating Best </a:t>
            </a:r>
            <a:r>
              <a:rPr lang="en-US" sz="5400" spc="-200" dirty="0"/>
              <a:t>of Both Worlds</a:t>
            </a:r>
          </a:p>
        </p:txBody>
      </p:sp>
    </p:spTree>
    <p:extLst>
      <p:ext uri="{BB962C8B-B14F-4D97-AF65-F5344CB8AC3E}">
        <p14:creationId xmlns:p14="http://schemas.microsoft.com/office/powerpoint/2010/main" val="7630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29583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2.5E-6 -0.059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-0.29444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  <p:bldP spid="268" grpId="0" animBg="1"/>
      <p:bldP spid="269" grpId="0" animBg="1"/>
      <p:bldP spid="274" grpId="0" animBg="1"/>
      <p:bldP spid="274" grpId="1" animBg="1"/>
      <p:bldP spid="275" grpId="0" animBg="1"/>
      <p:bldP spid="284" grpId="0" animBg="1"/>
      <p:bldP spid="432" grpId="0" animBg="1"/>
      <p:bldP spid="432" grpId="1" animBg="1"/>
      <p:bldP spid="207" grpId="0" animBg="1"/>
      <p:bldP spid="207" grpId="1" animBg="1"/>
      <p:bldP spid="200" grpId="0" animBg="1"/>
      <p:bldP spid="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Problem: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High DRAM Latency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0" y="990604"/>
            <a:ext cx="3505200" cy="3962396"/>
            <a:chOff x="2819400" y="990604"/>
            <a:chExt cx="3505200" cy="3962396"/>
          </a:xfrm>
        </p:grpSpPr>
        <p:pic>
          <p:nvPicPr>
            <p:cNvPr id="63" name="Picture 4" descr="24342616_s.jpg"/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14600"/>
              <a:ext cx="350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990604"/>
              <a:ext cx="1524000" cy="1524000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 rot="16200000">
              <a:off x="4267200" y="2438399"/>
              <a:ext cx="609601" cy="609602"/>
            </a:xfrm>
            <a:prstGeom prst="leftRightArrow">
              <a:avLst>
                <a:gd name="adj1" fmla="val 52500"/>
                <a:gd name="adj2" fmla="val 26738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6021" y="1219200"/>
            <a:ext cx="1827179" cy="10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rocessor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971801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main memory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00800" y="2971800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igh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0" y="5181599"/>
            <a:ext cx="9144000" cy="9906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ajor bottleneck for system performance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142999"/>
            <a:ext cx="3657600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stalls: waiting</a:t>
            </a:r>
            <a:br>
              <a:rPr lang="en-US" sz="3200" dirty="0" smtClean="0">
                <a:solidFill>
                  <a:srgbClr val="C00000"/>
                </a:solidFill>
                <a:latin typeface="+mj-lt"/>
              </a:rPr>
            </a:b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for data</a:t>
            </a:r>
          </a:p>
        </p:txBody>
      </p:sp>
    </p:spTree>
    <p:extLst>
      <p:ext uri="{BB962C8B-B14F-4D97-AF65-F5344CB8AC3E}">
        <p14:creationId xmlns:p14="http://schemas.microsoft.com/office/powerpoint/2010/main" val="10571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Content Placeholder 2"/>
          <p:cNvSpPr txBox="1">
            <a:spLocks/>
          </p:cNvSpPr>
          <p:nvPr/>
        </p:nvSpPr>
        <p:spPr>
          <a:xfrm>
            <a:off x="3173355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008000"/>
                </a:solidFill>
                <a:latin typeface="+mj-lt"/>
              </a:rPr>
              <a:t>Low Latency 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accent5">
              <a:lumMod val="75000"/>
            </a:schemeClr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+mj-lt"/>
                <a:cs typeface="Calibri"/>
              </a:rPr>
              <a:t>Our Proposal</a:t>
            </a:r>
            <a:endParaRPr lang="en-US" sz="320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432" name="Content Placeholder 2"/>
          <p:cNvSpPr txBox="1">
            <a:spLocks/>
          </p:cNvSpPr>
          <p:nvPr/>
        </p:nvSpPr>
        <p:spPr>
          <a:xfrm>
            <a:off x="3161828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rgbClr val="008000"/>
                </a:solidFill>
                <a:latin typeface="+mj-lt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2961217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2863850" cy="5486400"/>
            <a:chOff x="304800" y="762000"/>
            <a:chExt cx="2863850" cy="54864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95300" y="762000"/>
              <a:ext cx="2514600" cy="5486400"/>
              <a:chOff x="495300" y="762000"/>
              <a:chExt cx="2514600" cy="548640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495300" y="762000"/>
                <a:ext cx="25146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+mj-lt"/>
                    <a:cs typeface="Calibri"/>
                  </a:rPr>
                  <a:t>Long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j-lt"/>
                    <a:cs typeface="Calibri"/>
                  </a:rPr>
                  <a:t>Bitline</a:t>
                </a:r>
                <a:endParaRPr lang="en-US" sz="3200" dirty="0">
                  <a:solidFill>
                    <a:schemeClr val="tx1"/>
                  </a:solidFill>
                  <a:latin typeface="+mj-lt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098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0"/>
              </p:cNvCxnSpPr>
              <p:nvPr/>
            </p:nvCxnSpPr>
            <p:spPr>
              <a:xfrm flipV="1">
                <a:off x="23926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7526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53" name="Straight Arrow Connector 152"/>
              <p:cNvCxnSpPr>
                <a:stCxn id="152" idx="0"/>
              </p:cNvCxnSpPr>
              <p:nvPr/>
            </p:nvCxnSpPr>
            <p:spPr>
              <a:xfrm flipV="1">
                <a:off x="19354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2954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55" name="Straight Arrow Connector 154"/>
              <p:cNvCxnSpPr>
                <a:stCxn id="154" idx="0"/>
              </p:cNvCxnSpPr>
              <p:nvPr/>
            </p:nvCxnSpPr>
            <p:spPr>
              <a:xfrm flipV="1">
                <a:off x="14782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8382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0"/>
              </p:cNvCxnSpPr>
              <p:nvPr/>
            </p:nvCxnSpPr>
            <p:spPr>
              <a:xfrm flipV="1">
                <a:off x="10210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2145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573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001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429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145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7573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01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429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145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573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001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429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45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7573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001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429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45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7573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001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29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098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7526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954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382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sp>
          <p:nvSpPr>
            <p:cNvPr id="268" name="Content Placeholder 2"/>
            <p:cNvSpPr txBox="1">
              <a:spLocks/>
            </p:cNvSpPr>
            <p:nvPr/>
          </p:nvSpPr>
          <p:spPr>
            <a:xfrm>
              <a:off x="457200" y="14630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3200" i="1" dirty="0" smtClean="0">
                  <a:solidFill>
                    <a:srgbClr val="008000"/>
                  </a:solidFill>
                  <a:latin typeface="+mj-lt"/>
                </a:rPr>
                <a:t>Small Area 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572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accent5">
                <a:lumMod val="75000"/>
              </a:schemeClr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+mj-lt"/>
                  <a:cs typeface="Calibri"/>
                </a:rPr>
                <a:t>Long </a:t>
              </a:r>
              <a:r>
                <a:rPr lang="en-US" sz="3200" dirty="0" err="1" smtClean="0">
                  <a:solidFill>
                    <a:schemeClr val="bg1"/>
                  </a:solidFill>
                  <a:latin typeface="+mj-lt"/>
                  <a:cs typeface="Calibri"/>
                </a:rPr>
                <a:t>Bitline</a:t>
              </a:r>
              <a:endParaRPr lang="en-US" sz="320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3200400"/>
              <a:ext cx="1742123" cy="3048000"/>
              <a:chOff x="844550" y="3200400"/>
              <a:chExt cx="1742123" cy="30480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2216150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88" name="Straight Arrow Connector 287"/>
              <p:cNvCxnSpPr>
                <a:stCxn id="287" idx="0"/>
              </p:cNvCxnSpPr>
              <p:nvPr/>
            </p:nvCxnSpPr>
            <p:spPr>
              <a:xfrm flipV="1">
                <a:off x="23990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1758950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90" name="Straight Arrow Connector 289"/>
              <p:cNvCxnSpPr>
                <a:stCxn id="289" idx="0"/>
              </p:cNvCxnSpPr>
              <p:nvPr/>
            </p:nvCxnSpPr>
            <p:spPr>
              <a:xfrm flipV="1">
                <a:off x="19418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/>
              <p:cNvSpPr/>
              <p:nvPr/>
            </p:nvSpPr>
            <p:spPr>
              <a:xfrm>
                <a:off x="1301750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92" name="Straight Arrow Connector 291"/>
              <p:cNvCxnSpPr>
                <a:stCxn id="291" idx="0"/>
              </p:cNvCxnSpPr>
              <p:nvPr/>
            </p:nvCxnSpPr>
            <p:spPr>
              <a:xfrm flipV="1">
                <a:off x="14846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Rectangle 292"/>
              <p:cNvSpPr/>
              <p:nvPr/>
            </p:nvSpPr>
            <p:spPr>
              <a:xfrm>
                <a:off x="844550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94" name="Straight Arrow Connector 293"/>
              <p:cNvCxnSpPr>
                <a:stCxn id="293" idx="0"/>
              </p:cNvCxnSpPr>
              <p:nvPr/>
            </p:nvCxnSpPr>
            <p:spPr>
              <a:xfrm flipV="1">
                <a:off x="10274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22209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7637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3065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93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209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637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065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8493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2209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7637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065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8493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209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7637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065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493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2209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7637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065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8493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161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7589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13017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8445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</p:grp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457200" y="211836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3200" i="1" dirty="0" smtClean="0">
                  <a:solidFill>
                    <a:srgbClr val="CC0000"/>
                  </a:solidFill>
                  <a:latin typeface="+mj-lt"/>
                </a:rPr>
                <a:t>High Latency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 flipV="1"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46750" y="914400"/>
            <a:ext cx="2863850" cy="5486400"/>
            <a:chOff x="5746750" y="762000"/>
            <a:chExt cx="2863850" cy="54864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67400" y="914400"/>
              <a:ext cx="2590800" cy="5334000"/>
              <a:chOff x="5867400" y="914400"/>
              <a:chExt cx="2590800" cy="5334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706677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88" name="Straight Arrow Connector 187"/>
              <p:cNvCxnSpPr>
                <a:stCxn id="185" idx="0"/>
              </p:cNvCxnSpPr>
              <p:nvPr/>
            </p:nvCxnSpPr>
            <p:spPr>
              <a:xfrm flipV="1">
                <a:off x="78895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7249477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94" name="Straight Arrow Connector 193"/>
              <p:cNvCxnSpPr>
                <a:stCxn id="191" idx="0"/>
              </p:cNvCxnSpPr>
              <p:nvPr/>
            </p:nvCxnSpPr>
            <p:spPr>
              <a:xfrm flipV="1">
                <a:off x="74323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792277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96" name="Straight Arrow Connector 195"/>
              <p:cNvCxnSpPr>
                <a:stCxn id="195" idx="0"/>
              </p:cNvCxnSpPr>
              <p:nvPr/>
            </p:nvCxnSpPr>
            <p:spPr>
              <a:xfrm flipV="1">
                <a:off x="69751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335077" y="55644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98" name="Straight Arrow Connector 197"/>
              <p:cNvCxnSpPr>
                <a:stCxn id="197" idx="0"/>
              </p:cNvCxnSpPr>
              <p:nvPr/>
            </p:nvCxnSpPr>
            <p:spPr>
              <a:xfrm flipV="1">
                <a:off x="65179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77114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2542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7970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3398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114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2542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7970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3398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706677" y="39642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0"/>
              </p:cNvCxnSpPr>
              <p:nvPr/>
            </p:nvCxnSpPr>
            <p:spPr>
              <a:xfrm flipV="1">
                <a:off x="78895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/>
              <p:cNvSpPr/>
              <p:nvPr/>
            </p:nvSpPr>
            <p:spPr>
              <a:xfrm>
                <a:off x="7249477" y="39642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22" name="Straight Arrow Connector 221"/>
              <p:cNvCxnSpPr>
                <a:stCxn id="221" idx="0"/>
              </p:cNvCxnSpPr>
              <p:nvPr/>
            </p:nvCxnSpPr>
            <p:spPr>
              <a:xfrm flipV="1">
                <a:off x="74323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/>
              <p:cNvSpPr/>
              <p:nvPr/>
            </p:nvSpPr>
            <p:spPr>
              <a:xfrm>
                <a:off x="6792277" y="39642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28" name="Straight Arrow Connector 227"/>
              <p:cNvCxnSpPr>
                <a:stCxn id="227" idx="0"/>
              </p:cNvCxnSpPr>
              <p:nvPr/>
            </p:nvCxnSpPr>
            <p:spPr>
              <a:xfrm flipV="1">
                <a:off x="69751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6335077" y="39642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30" name="Straight Arrow Connector 229"/>
              <p:cNvCxnSpPr>
                <a:stCxn id="229" idx="0"/>
              </p:cNvCxnSpPr>
              <p:nvPr/>
            </p:nvCxnSpPr>
            <p:spPr>
              <a:xfrm flipV="1">
                <a:off x="65179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/>
              <p:cNvSpPr/>
              <p:nvPr/>
            </p:nvSpPr>
            <p:spPr>
              <a:xfrm>
                <a:off x="77114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542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7970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3398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7114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2542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67970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3398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706677" y="23640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44" name="Straight Arrow Connector 243"/>
              <p:cNvCxnSpPr>
                <a:stCxn id="243" idx="0"/>
              </p:cNvCxnSpPr>
              <p:nvPr/>
            </p:nvCxnSpPr>
            <p:spPr>
              <a:xfrm flipV="1">
                <a:off x="78895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7249477" y="23640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46" name="Straight Arrow Connector 245"/>
              <p:cNvCxnSpPr>
                <a:stCxn id="245" idx="0"/>
              </p:cNvCxnSpPr>
              <p:nvPr/>
            </p:nvCxnSpPr>
            <p:spPr>
              <a:xfrm flipV="1">
                <a:off x="74323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6792277" y="23640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48" name="Straight Arrow Connector 247"/>
              <p:cNvCxnSpPr>
                <a:stCxn id="247" idx="0"/>
              </p:cNvCxnSpPr>
              <p:nvPr/>
            </p:nvCxnSpPr>
            <p:spPr>
              <a:xfrm flipV="1">
                <a:off x="69751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5077" y="2364004"/>
                <a:ext cx="365760" cy="68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252" name="Straight Arrow Connector 251"/>
              <p:cNvCxnSpPr>
                <a:stCxn id="249" idx="0"/>
              </p:cNvCxnSpPr>
              <p:nvPr/>
            </p:nvCxnSpPr>
            <p:spPr>
              <a:xfrm flipV="1">
                <a:off x="65179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77114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2542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970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398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7114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542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7970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3398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5867400" y="914400"/>
                <a:ext cx="25908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/>
                    </a:solidFill>
                    <a:latin typeface="+mj-lt"/>
                    <a:cs typeface="Calibri"/>
                  </a:rPr>
                  <a:t>Short </a:t>
                </a:r>
                <a:r>
                  <a:rPr lang="en-US" sz="3200" err="1" smtClean="0">
                    <a:solidFill>
                      <a:schemeClr val="tx1"/>
                    </a:solidFill>
                    <a:latin typeface="+mj-lt"/>
                    <a:cs typeface="Calibri"/>
                  </a:rPr>
                  <a:t>Bitline</a:t>
                </a:r>
                <a:endParaRPr lang="en-US" sz="3200">
                  <a:solidFill>
                    <a:schemeClr val="tx1"/>
                  </a:solidFill>
                  <a:latin typeface="+mj-lt"/>
                  <a:cs typeface="Calibri"/>
                </a:endParaRPr>
              </a:p>
            </p:txBody>
          </p:sp>
        </p:grpSp>
        <p:sp>
          <p:nvSpPr>
            <p:cNvPr id="483" name="Content Placeholder 2"/>
            <p:cNvSpPr txBox="1">
              <a:spLocks/>
            </p:cNvSpPr>
            <p:nvPr/>
          </p:nvSpPr>
          <p:spPr>
            <a:xfrm>
              <a:off x="5867400" y="212090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3200" i="1" dirty="0" smtClean="0">
                  <a:solidFill>
                    <a:srgbClr val="008000"/>
                  </a:solidFill>
                  <a:latin typeface="+mj-lt"/>
                </a:rPr>
                <a:t>Low Latency 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accent5">
                <a:lumMod val="75000"/>
              </a:schemeClr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+mj-lt"/>
                  <a:cs typeface="Calibri"/>
                </a:rPr>
                <a:t>Short </a:t>
              </a:r>
              <a:r>
                <a:rPr lang="en-US" sz="3200" dirty="0" err="1" smtClean="0">
                  <a:solidFill>
                    <a:schemeClr val="bg1"/>
                  </a:solidFill>
                  <a:latin typeface="+mj-lt"/>
                  <a:cs typeface="Calibri"/>
                </a:rPr>
                <a:t>Bitline</a:t>
              </a:r>
              <a:endParaRPr lang="en-US" sz="320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5867400" y="14503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None/>
              </a:pPr>
              <a:r>
                <a:rPr lang="en-US" sz="3200" i="1" dirty="0" smtClean="0">
                  <a:solidFill>
                    <a:srgbClr val="CC0000"/>
                  </a:solidFill>
                  <a:latin typeface="+mj-lt"/>
                </a:rPr>
                <a:t>Large Area 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ounded Rectangle 215"/>
          <p:cNvSpPr/>
          <p:nvPr/>
        </p:nvSpPr>
        <p:spPr>
          <a:xfrm>
            <a:off x="2473643" y="914400"/>
            <a:ext cx="4003357" cy="609600"/>
          </a:xfrm>
          <a:prstGeom prst="roundRect">
            <a:avLst>
              <a:gd name="adj" fmla="val 12383"/>
            </a:avLst>
          </a:prstGeom>
          <a:solidFill>
            <a:schemeClr val="accent5">
              <a:lumMod val="75000"/>
            </a:schemeClr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Calibri"/>
              </a:rPr>
              <a:t>Tiered-Latency DRAM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0200" y="4908550"/>
            <a:ext cx="2819400" cy="835660"/>
            <a:chOff x="5410200" y="4756150"/>
            <a:chExt cx="2819400" cy="835660"/>
          </a:xfrm>
        </p:grpSpPr>
        <p:sp>
          <p:nvSpPr>
            <p:cNvPr id="217" name="Rounded Rectangle 216"/>
            <p:cNvSpPr/>
            <p:nvPr/>
          </p:nvSpPr>
          <p:spPr>
            <a:xfrm>
              <a:off x="5638800" y="4861560"/>
              <a:ext cx="2590800" cy="612648"/>
            </a:xfrm>
            <a:prstGeom prst="roundRect">
              <a:avLst>
                <a:gd name="adj" fmla="val 30371"/>
              </a:avLst>
            </a:prstGeom>
            <a:solidFill>
              <a:schemeClr val="accent5">
                <a:lumMod val="75000"/>
              </a:schemeClr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+mj-lt"/>
                  <a:cs typeface="Calibri"/>
                </a:rPr>
                <a:t>Low Latency</a:t>
              </a:r>
              <a:endParaRPr lang="en-US" sz="320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>
              <a:off x="5410200" y="4756150"/>
              <a:ext cx="114723" cy="10541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5410200" y="5474208"/>
              <a:ext cx="114723" cy="1176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5524923" y="4861560"/>
              <a:ext cx="0" cy="6126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581400" y="4953000"/>
            <a:ext cx="1742123" cy="1447800"/>
            <a:chOff x="6487477" y="3962400"/>
            <a:chExt cx="1742123" cy="1447800"/>
          </a:xfrm>
        </p:grpSpPr>
        <p:sp>
          <p:nvSpPr>
            <p:cNvPr id="226" name="Rectangle 225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3016425"/>
            <a:ext cx="2628598" cy="2683335"/>
            <a:chOff x="838200" y="2864025"/>
            <a:chExt cx="2628598" cy="2683335"/>
          </a:xfrm>
        </p:grpSpPr>
        <p:sp>
          <p:nvSpPr>
            <p:cNvPr id="270" name="Rounded Rectangle 269"/>
            <p:cNvSpPr/>
            <p:nvPr/>
          </p:nvSpPr>
          <p:spPr>
            <a:xfrm>
              <a:off x="838200" y="3384550"/>
              <a:ext cx="2399877" cy="1416050"/>
            </a:xfrm>
            <a:prstGeom prst="roundRect">
              <a:avLst>
                <a:gd name="adj" fmla="val 18840"/>
              </a:avLst>
            </a:prstGeom>
            <a:solidFill>
              <a:schemeClr val="accent5">
                <a:lumMod val="75000"/>
              </a:schemeClr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+mj-lt"/>
                  <a:cs typeface="Calibri"/>
                </a:rPr>
                <a:t>Small area using long </a:t>
              </a:r>
              <a:r>
                <a:rPr lang="en-US" sz="3200" dirty="0" err="1" smtClean="0">
                  <a:solidFill>
                    <a:schemeClr val="bg1"/>
                  </a:solidFill>
                  <a:latin typeface="+mj-lt"/>
                  <a:cs typeface="Calibri"/>
                </a:rPr>
                <a:t>bitline</a:t>
              </a:r>
              <a:endParaRPr lang="en-US" sz="320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352800" y="2864025"/>
              <a:ext cx="113998" cy="10777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H="1" flipV="1">
              <a:off x="3352800" y="5474208"/>
              <a:ext cx="113998" cy="7315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3352800" y="2971800"/>
              <a:ext cx="0" cy="250240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200" dirty="0" smtClean="0"/>
              <a:t>Approximating Best </a:t>
            </a:r>
            <a:r>
              <a:rPr lang="en-US" sz="5400" spc="-200" dirty="0"/>
              <a:t>of Both Worlds</a:t>
            </a:r>
          </a:p>
        </p:txBody>
      </p:sp>
    </p:spTree>
    <p:extLst>
      <p:ext uri="{BB962C8B-B14F-4D97-AF65-F5344CB8AC3E}">
        <p14:creationId xmlns:p14="http://schemas.microsoft.com/office/powerpoint/2010/main" val="106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Straight Arrow Connector 264"/>
          <p:cNvCxnSpPr/>
          <p:nvPr/>
        </p:nvCxnSpPr>
        <p:spPr>
          <a:xfrm flipV="1">
            <a:off x="3871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34144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V="1">
            <a:off x="29572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25000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20428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1585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36908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73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3695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2336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65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32384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7764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93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27812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3192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5021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23240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8620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449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18668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0485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7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1409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695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2384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7812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240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8668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409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95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2384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7812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240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8668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1409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695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2384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7812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240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8668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409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95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84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812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240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68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9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95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84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812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240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68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9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636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3016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3016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979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4357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5023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95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67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739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9600" y="50291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Near Segment</a:t>
            </a:r>
            <a:endParaRPr lang="en-US" sz="3200" i="1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12" name="Straight Arrow Connector 311"/>
          <p:cNvCxnSpPr/>
          <p:nvPr/>
        </p:nvCxnSpPr>
        <p:spPr>
          <a:xfrm>
            <a:off x="4419598" y="2667000"/>
            <a:ext cx="0" cy="1592892"/>
          </a:xfrm>
          <a:prstGeom prst="straightConnector1">
            <a:avLst/>
          </a:prstGeom>
          <a:ln w="254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4343400" y="2585363"/>
            <a:ext cx="76198" cy="81637"/>
          </a:xfrm>
          <a:prstGeom prst="straightConnector1">
            <a:avLst/>
          </a:prstGeom>
          <a:ln w="254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4343400" y="4259892"/>
            <a:ext cx="76198" cy="83508"/>
          </a:xfrm>
          <a:prstGeom prst="straightConnector1">
            <a:avLst/>
          </a:prstGeom>
          <a:ln w="25400">
            <a:solidFill>
              <a:srgbClr val="CC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4432832" y="32766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CC0000"/>
                </a:solidFill>
                <a:latin typeface="+mj-lt"/>
              </a:rPr>
              <a:t>Far Segment</a:t>
            </a:r>
            <a:endParaRPr lang="en-US" sz="3200" i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3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tx1"/>
                </a:solidFill>
                <a:latin typeface="+mj-lt"/>
              </a:rPr>
              <a:t>Isolation Transistor</a:t>
            </a:r>
            <a:endParaRPr lang="en-US" sz="3200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3716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3200" dirty="0" smtClean="0"/>
              <a:t>Divide a </a:t>
            </a:r>
            <a:r>
              <a:rPr lang="en-US" sz="3200" dirty="0" err="1" smtClean="0"/>
              <a:t>bitline</a:t>
            </a:r>
            <a:r>
              <a:rPr lang="en-US" sz="3200" dirty="0" smtClean="0"/>
              <a:t> into two segments with an </a:t>
            </a:r>
            <a:r>
              <a:rPr lang="en-US" sz="3200" b="1" dirty="0" smtClean="0"/>
              <a:t>isolation transistor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9599" y="57149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Sense Amplifier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Tiered-Latency DRAM</a:t>
            </a:r>
          </a:p>
        </p:txBody>
      </p:sp>
    </p:spTree>
    <p:extLst>
      <p:ext uri="{BB962C8B-B14F-4D97-AF65-F5344CB8AC3E}">
        <p14:creationId xmlns:p14="http://schemas.microsoft.com/office/powerpoint/2010/main" val="18067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5" grpId="0"/>
      <p:bldP spid="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3266" y="2438400"/>
            <a:ext cx="5759534" cy="1983004"/>
            <a:chOff x="1403266" y="2438400"/>
            <a:chExt cx="5759534" cy="1983004"/>
          </a:xfrm>
        </p:grpSpPr>
        <p:cxnSp>
          <p:nvCxnSpPr>
            <p:cNvPr id="265" name="Straight Arrow Connector 264"/>
            <p:cNvCxnSpPr/>
            <p:nvPr/>
          </p:nvCxnSpPr>
          <p:spPr>
            <a:xfrm flipV="1">
              <a:off x="3865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34081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29509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24937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20365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579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3689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32320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7748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23176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18604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403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3689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32320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7748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3176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8604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403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689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2320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7748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23176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8604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403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689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2320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27748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23176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18604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1403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4413248" y="2667000"/>
              <a:ext cx="0" cy="1592892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 flipH="1" flipV="1">
              <a:off x="4337050" y="25853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/>
            <p:nvPr/>
          </p:nvCxnSpPr>
          <p:spPr>
            <a:xfrm flipV="1">
              <a:off x="4337050" y="4259892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angle 314"/>
            <p:cNvSpPr/>
            <p:nvPr/>
          </p:nvSpPr>
          <p:spPr>
            <a:xfrm>
              <a:off x="4426482" y="3276600"/>
              <a:ext cx="27363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Far Segment</a:t>
              </a:r>
              <a:endParaRPr lang="en-US" sz="3200" i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03266" y="2438400"/>
            <a:ext cx="5911934" cy="1983004"/>
            <a:chOff x="1409616" y="2590800"/>
            <a:chExt cx="5911934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71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144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572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5000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428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85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695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2384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12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3240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8668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409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695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384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7812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240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8668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409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695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2384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7812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3240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8668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409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695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32384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7812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3240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668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409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4419598" y="2819400"/>
              <a:ext cx="0" cy="159289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 flipV="1">
              <a:off x="4343400" y="2737763"/>
              <a:ext cx="76198" cy="8163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4343400" y="4412292"/>
              <a:ext cx="76198" cy="8350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4432832" y="3429000"/>
              <a:ext cx="28887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rgbClr val="CC0000"/>
                  </a:solidFill>
                  <a:latin typeface="+mj-lt"/>
                </a:rPr>
                <a:t>Far Segment</a:t>
              </a:r>
              <a:endParaRPr lang="en-US" sz="3200" i="1" dirty="0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36845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67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2273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01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701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29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23129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4957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18557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385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1398503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1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l 244"/>
          <p:cNvSpPr/>
          <p:nvPr/>
        </p:nvSpPr>
        <p:spPr>
          <a:xfrm>
            <a:off x="3689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20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748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176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04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3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89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20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748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176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04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3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+mj-lt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001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2381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2381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344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3722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4960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32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04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676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3250" y="5029198"/>
            <a:ext cx="366395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Near Segment</a:t>
            </a:r>
            <a:endParaRPr lang="en-US" sz="3200" i="1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400"/>
            <a:ext cx="3733800" cy="4517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tx1"/>
                </a:solidFill>
                <a:latin typeface="+mj-lt"/>
              </a:rPr>
              <a:t>Isolation Transistor</a:t>
            </a:r>
            <a:endParaRPr lang="en-US" sz="3200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3716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3200" dirty="0" smtClean="0"/>
              <a:t>Turn </a:t>
            </a:r>
            <a:r>
              <a:rPr lang="en-US" sz="3200" i="1" dirty="0" smtClean="0">
                <a:solidFill>
                  <a:srgbClr val="CC0000"/>
                </a:solidFill>
              </a:rPr>
              <a:t>off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 smtClean="0"/>
              <a:t>the isolation transistor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419600" y="4308230"/>
            <a:ext cx="441960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Isolation Transistor (</a:t>
            </a:r>
            <a:r>
              <a:rPr lang="en-US" sz="4000" i="1" dirty="0" smtClean="0">
                <a:solidFill>
                  <a:srgbClr val="CC0000"/>
                </a:solidFill>
                <a:latin typeface="+mj-lt"/>
              </a:rPr>
              <a:t>off</a:t>
            </a:r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419600" y="5714998"/>
            <a:ext cx="41910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tx1"/>
                </a:solidFill>
                <a:latin typeface="+mj-lt"/>
              </a:rPr>
              <a:t>Sense Amplifier</a:t>
            </a:r>
            <a:endParaRPr lang="en-US" sz="3200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Near Segment Access</a:t>
            </a: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679450" y="2817948"/>
            <a:ext cx="72453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Reduced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bitline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capacitance</a:t>
            </a: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679450" y="3352800"/>
            <a:ext cx="72453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    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Low latency &amp;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ow power</a:t>
            </a: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685800" y="2270760"/>
            <a:ext cx="72453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Reduced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b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itline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1944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40" grpId="0" animBg="1"/>
      <p:bldP spid="141" grpId="0" animBg="1"/>
      <p:bldP spid="1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6384" y="4724400"/>
            <a:ext cx="6299816" cy="992404"/>
            <a:chOff x="1396384" y="4876800"/>
            <a:chExt cx="6299816" cy="992404"/>
          </a:xfrm>
        </p:grpSpPr>
        <p:sp>
          <p:nvSpPr>
            <p:cNvPr id="139" name="Oval 138"/>
            <p:cNvSpPr/>
            <p:nvPr/>
          </p:nvSpPr>
          <p:spPr>
            <a:xfrm>
              <a:off x="3682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2251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7679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3107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8535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1396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3682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32251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7679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3107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18535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396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4393134" y="5029200"/>
              <a:ext cx="0" cy="683929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 flipV="1">
              <a:off x="4316936" y="49475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316936" y="5713129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4406368" y="5181598"/>
              <a:ext cx="328983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Near Segment</a:t>
              </a:r>
              <a:endParaRPr lang="en-US" sz="3200" i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flipV="1">
              <a:off x="3860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34033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29461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24889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20317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574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97233" y="4724400"/>
            <a:ext cx="6070366" cy="992404"/>
            <a:chOff x="5067216" y="6234964"/>
            <a:chExt cx="6070366" cy="992404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7531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0741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66169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61597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V="1">
              <a:off x="57025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5245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7353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8960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4388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9816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55244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5067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353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960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388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59816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55244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5067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>
              <a:off x="8063966" y="6387364"/>
              <a:ext cx="0" cy="68392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 flipV="1">
              <a:off x="7987768" y="6305727"/>
              <a:ext cx="76198" cy="81637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7987768" y="7071293"/>
              <a:ext cx="76198" cy="8350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077199" y="6539762"/>
              <a:ext cx="3060383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Near Segment</a:t>
              </a:r>
              <a:endParaRPr lang="en-US" sz="3200" i="1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828800"/>
          </a:xfrm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3200" dirty="0" smtClean="0"/>
              <a:t>Turn </a:t>
            </a:r>
            <a:r>
              <a:rPr lang="en-US" sz="3200" i="1" dirty="0" smtClean="0">
                <a:solidFill>
                  <a:schemeClr val="accent5"/>
                </a:solidFill>
              </a:rPr>
              <a:t>on</a:t>
            </a:r>
            <a:r>
              <a:rPr lang="en-US" sz="3200" dirty="0" smtClean="0"/>
              <a:t> the isolation transistor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6776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204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7632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3060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8488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91621" y="5716804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71327" y="4419600"/>
            <a:ext cx="2289399" cy="304800"/>
            <a:chOff x="1571327" y="4572000"/>
            <a:chExt cx="2289399" cy="304800"/>
          </a:xfrm>
        </p:grpSpPr>
        <p:cxnSp>
          <p:nvCxnSpPr>
            <p:cNvPr id="156" name="Straight Arrow Connector 155"/>
            <p:cNvCxnSpPr/>
            <p:nvPr/>
          </p:nvCxnSpPr>
          <p:spPr>
            <a:xfrm flipV="1">
              <a:off x="1571327" y="4572000"/>
              <a:ext cx="0" cy="304800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2029654" y="4573804"/>
              <a:ext cx="685" cy="301192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 flipV="1">
              <a:off x="24868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 flipV="1">
              <a:off x="29440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H="1" flipV="1">
              <a:off x="34012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3860501" y="4572000"/>
              <a:ext cx="225" cy="302996"/>
            </a:xfrm>
            <a:prstGeom prst="straightConnector1">
              <a:avLst/>
            </a:prstGeom>
            <a:ln w="25400" cap="rnd">
              <a:solidFill>
                <a:schemeClr val="accent5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396384" y="2438400"/>
            <a:ext cx="5842616" cy="1983004"/>
            <a:chOff x="1396384" y="2590800"/>
            <a:chExt cx="5842616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58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012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440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4868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296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72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3682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2251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7679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107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8535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396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682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2251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7679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3107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8535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96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682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2251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7679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3107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8535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396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682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2251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7679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3107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535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396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C0000"/>
                </a:solidFill>
                <a:latin typeface="+mj-lt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>
              <a:off x="4406366" y="2819400"/>
              <a:ext cx="0" cy="15928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4330168" y="2737763"/>
              <a:ext cx="76198" cy="8163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4330168" y="4412292"/>
              <a:ext cx="76198" cy="8350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419600" y="3429000"/>
              <a:ext cx="281940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smtClean="0">
                  <a:solidFill>
                    <a:srgbClr val="CC0000"/>
                  </a:solidFill>
                  <a:latin typeface="+mj-lt"/>
                </a:rPr>
                <a:t>Far Segment</a:t>
              </a:r>
              <a:endParaRPr lang="en-US" sz="3200" i="1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4419600" y="4343399"/>
            <a:ext cx="3733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smtClean="0">
                <a:solidFill>
                  <a:schemeClr val="tx1"/>
                </a:solidFill>
                <a:latin typeface="+mj-lt"/>
              </a:rPr>
              <a:t>Isolation Transistor</a:t>
            </a:r>
            <a:endParaRPr lang="en-US" sz="3200" i="1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1570270" y="4419600"/>
            <a:ext cx="2439752" cy="304800"/>
            <a:chOff x="1725846" y="4724400"/>
            <a:chExt cx="2439752" cy="304800"/>
          </a:xfrm>
        </p:grpSpPr>
        <p:cxnSp>
          <p:nvCxnSpPr>
            <p:cNvPr id="195" name="Straight Arrow Connector 194"/>
            <p:cNvCxnSpPr/>
            <p:nvPr/>
          </p:nvCxnSpPr>
          <p:spPr>
            <a:xfrm flipV="1">
              <a:off x="1725846" y="4726204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2189621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26484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31056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35628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0200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200"/>
          <p:cNvSpPr/>
          <p:nvPr/>
        </p:nvSpPr>
        <p:spPr>
          <a:xfrm>
            <a:off x="4419600" y="4306635"/>
            <a:ext cx="455676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Isolation Transistor (</a:t>
            </a:r>
            <a:r>
              <a:rPr lang="en-US" sz="4000" i="1" dirty="0" smtClean="0">
                <a:solidFill>
                  <a:schemeClr val="accent5"/>
                </a:solidFill>
                <a:latin typeface="+mj-lt"/>
              </a:rPr>
              <a:t>on</a:t>
            </a:r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8125" y="4422775"/>
            <a:ext cx="2438400" cy="304800"/>
            <a:chOff x="1498600" y="4584700"/>
            <a:chExt cx="2438400" cy="304800"/>
          </a:xfrm>
        </p:grpSpPr>
        <p:grpSp>
          <p:nvGrpSpPr>
            <p:cNvPr id="202" name="Group 201"/>
            <p:cNvGrpSpPr/>
            <p:nvPr/>
          </p:nvGrpSpPr>
          <p:grpSpPr>
            <a:xfrm>
              <a:off x="14986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03" name="Straight Arrow Connector 20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19558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13" name="Straight Arrow Connector 21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/>
            <p:nvPr/>
          </p:nvGrpSpPr>
          <p:grpSpPr>
            <a:xfrm>
              <a:off x="24130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28702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33274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7846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chemeClr val="accent5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2" name="Rectangle 261"/>
          <p:cNvSpPr/>
          <p:nvPr/>
        </p:nvSpPr>
        <p:spPr>
          <a:xfrm>
            <a:off x="4419600" y="5714998"/>
            <a:ext cx="39624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Sense Amplifier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Far Segment Access</a:t>
            </a:r>
          </a:p>
        </p:txBody>
      </p:sp>
      <p:sp>
        <p:nvSpPr>
          <p:cNvPr id="268" name="Content Placeholder 2"/>
          <p:cNvSpPr txBox="1">
            <a:spLocks/>
          </p:cNvSpPr>
          <p:nvPr/>
        </p:nvSpPr>
        <p:spPr>
          <a:xfrm>
            <a:off x="679450" y="2331720"/>
            <a:ext cx="77025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Large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bitline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capacitance</a:t>
            </a:r>
          </a:p>
        </p:txBody>
      </p:sp>
      <p:sp>
        <p:nvSpPr>
          <p:cNvPr id="269" name="Content Placeholder 2"/>
          <p:cNvSpPr txBox="1">
            <a:spLocks/>
          </p:cNvSpPr>
          <p:nvPr/>
        </p:nvSpPr>
        <p:spPr>
          <a:xfrm>
            <a:off x="679450" y="2871289"/>
            <a:ext cx="77025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Additional resistance of isolation transistor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>
          <a:xfrm>
            <a:off x="679450" y="1783080"/>
            <a:ext cx="770255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Long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bitline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length</a:t>
            </a:r>
          </a:p>
        </p:txBody>
      </p:sp>
      <p:sp>
        <p:nvSpPr>
          <p:cNvPr id="271" name="Content Placeholder 2"/>
          <p:cNvSpPr txBox="1">
            <a:spLocks/>
          </p:cNvSpPr>
          <p:nvPr/>
        </p:nvSpPr>
        <p:spPr>
          <a:xfrm>
            <a:off x="685800" y="3413760"/>
            <a:ext cx="7696200" cy="548640"/>
          </a:xfrm>
          <a:prstGeom prst="rect">
            <a:avLst/>
          </a:prstGeom>
          <a:solidFill>
            <a:schemeClr val="accent5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/>
              </a:rPr>
              <a:t>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High latency &amp; high power</a:t>
            </a:r>
          </a:p>
        </p:txBody>
      </p:sp>
    </p:spTree>
    <p:extLst>
      <p:ext uri="{BB962C8B-B14F-4D97-AF65-F5344CB8AC3E}">
        <p14:creationId xmlns:p14="http://schemas.microsoft.com/office/powerpoint/2010/main" val="6484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68" grpId="0" animBg="1"/>
      <p:bldP spid="269" grpId="0" animBg="1"/>
      <p:bldP spid="270" grpId="0" animBg="1"/>
      <p:bldP spid="2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4343400" y="1524000"/>
          <a:ext cx="44196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0" y="1524000"/>
          <a:ext cx="4511039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/>
          <p:cNvSpPr/>
          <p:nvPr/>
        </p:nvSpPr>
        <p:spPr>
          <a:xfrm rot="16200000">
            <a:off x="-647698" y="2689858"/>
            <a:ext cx="2225040" cy="4724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Latency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550333" y="2635933"/>
            <a:ext cx="2438402" cy="6717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Power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9407" y="28575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–56%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17875" y="18516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23%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48400" y="2956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–51%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62800" y="1432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+49%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0" y="1035782"/>
            <a:ext cx="4876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DRAM Latency (</a:t>
            </a:r>
            <a:r>
              <a:rPr lang="en-US" sz="3200" dirty="0" err="1" smtClean="0">
                <a:latin typeface="+mj-lt"/>
              </a:rPr>
              <a:t>tRC</a:t>
            </a:r>
            <a:r>
              <a:rPr lang="en-US" sz="3200" dirty="0" smtClean="0">
                <a:latin typeface="+mj-lt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495800" y="1035782"/>
            <a:ext cx="4463512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DRAM Power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US" sz="3200" dirty="0" smtClean="0">
                <a:latin typeface="+mj-lt"/>
              </a:rPr>
              <a:t>DRAM Area Overhead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~3%</a:t>
            </a:r>
            <a:r>
              <a:rPr lang="en-US" sz="2800" dirty="0" smtClean="0">
                <a:latin typeface="+mj-lt"/>
              </a:rPr>
              <a:t>: Mainly due to the isolation transistors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8449" y="4038600"/>
            <a:ext cx="4040188" cy="1219200"/>
            <a:chOff x="298449" y="4038600"/>
            <a:chExt cx="4040188" cy="1219200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116046" y="4572001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dirty="0" smtClean="0">
                  <a:latin typeface="+mj-lt"/>
                </a:rPr>
                <a:t>TL-DRAM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438400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298449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dirty="0" smtClean="0">
                  <a:latin typeface="+mj-lt"/>
                </a:rPr>
                <a:t>Commodity DRAM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970356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smtClean="0">
                  <a:latin typeface="+mj-lt"/>
                </a:rPr>
                <a:t>Near       Far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3381378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38637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8668" y="4089400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8668" y="4318002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86068" y="4038600"/>
            <a:ext cx="4040188" cy="1219199"/>
            <a:chOff x="4586068" y="4038600"/>
            <a:chExt cx="4040188" cy="121919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726019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586068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smtClean="0">
                  <a:latin typeface="+mj-lt"/>
                </a:rPr>
                <a:t>Commodity DRAM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257975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smtClean="0">
                  <a:latin typeface="+mj-lt"/>
                </a:rPr>
                <a:t>Near       Far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668997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626256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036287" y="4094163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036287" y="4322765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400800" y="4572000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None/>
              </a:pPr>
              <a:r>
                <a:rPr lang="en-US" smtClean="0">
                  <a:latin typeface="+mj-lt"/>
                </a:rPr>
                <a:t>TL-DRAM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879923" y="2188026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 (52.5ns)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Commodity DRAM vs. TL-DRAM</a:t>
            </a:r>
          </a:p>
        </p:txBody>
      </p:sp>
    </p:spTree>
    <p:extLst>
      <p:ext uri="{BB962C8B-B14F-4D97-AF65-F5344CB8AC3E}">
        <p14:creationId xmlns:p14="http://schemas.microsoft.com/office/powerpoint/2010/main" val="21051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4" grpId="0">
        <p:bldAsOne/>
      </p:bldGraphic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Latency (ns)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Longer near segment length leads to </a:t>
            </a:r>
          </a:p>
          <a:p>
            <a:pPr algn="ctr"/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higher near segment latency  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Latency vs. Near Segment Length</a:t>
            </a:r>
          </a:p>
        </p:txBody>
      </p:sp>
    </p:spTree>
    <p:extLst>
      <p:ext uri="{BB962C8B-B14F-4D97-AF65-F5344CB8AC3E}">
        <p14:creationId xmlns:p14="http://schemas.microsoft.com/office/powerpoint/2010/main" val="28406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Latency (ns)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Far segment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atency is higher than </a:t>
            </a:r>
          </a:p>
          <a:p>
            <a:pPr algn="ctr"/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commodity DRAM latency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029200"/>
            <a:ext cx="7239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+mj-lt"/>
              </a:rPr>
              <a:t>Far Segment Length = 512 – Near Segment Length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Latency vs. Near Segment Length</a:t>
            </a:r>
          </a:p>
        </p:txBody>
      </p:sp>
    </p:spTree>
    <p:extLst>
      <p:ext uri="{BB962C8B-B14F-4D97-AF65-F5344CB8AC3E}">
        <p14:creationId xmlns:p14="http://schemas.microsoft.com/office/powerpoint/2010/main" val="8677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64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32</a:t>
            </a:r>
            <a:endParaRPr lang="en-US" sz="28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128</a:t>
            </a:r>
            <a:endParaRPr lang="en-US" sz="28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256</a:t>
            </a:r>
            <a:endParaRPr lang="en-US" sz="28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1700" y="30844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   512 cells/</a:t>
            </a:r>
            <a:r>
              <a:rPr lang="en-US" sz="2800" dirty="0" err="1" smtClean="0">
                <a:latin typeface="+mj-lt"/>
              </a:rPr>
              <a:t>bitline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</a:t>
            </a:r>
            <a:endParaRPr lang="en-US" sz="2800" dirty="0"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Cheaper</a:t>
            </a:r>
            <a:endParaRPr lang="en-US" sz="3200" dirty="0">
              <a:latin typeface="+mj-lt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Faster</a:t>
            </a:r>
            <a:endParaRPr lang="en-US" sz="3200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9398" y="3606018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4699" y="3657600"/>
            <a:ext cx="2628901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Near Segment</a:t>
            </a:r>
            <a:endParaRPr lang="en-US" sz="28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28561" y="3606018"/>
            <a:ext cx="182880" cy="18288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002" y="3657600"/>
            <a:ext cx="2447598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i="1" dirty="0" smtClean="0">
                <a:solidFill>
                  <a:srgbClr val="CC0000"/>
                </a:solidFill>
                <a:latin typeface="+mj-lt"/>
              </a:rPr>
              <a:t>Far Segment</a:t>
            </a:r>
            <a:endParaRPr lang="en-US" sz="2800" i="1" dirty="0">
              <a:solidFill>
                <a:srgbClr val="CC0000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26" name="Left Arrow 25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GOAL</a:t>
              </a:r>
              <a:endParaRPr lang="en-US" sz="28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Trade-Off: </a:t>
            </a:r>
            <a:r>
              <a:rPr lang="en-US" sz="5400" dirty="0" smtClean="0"/>
              <a:t>Area </a:t>
            </a:r>
            <a:r>
              <a:rPr lang="en-US" sz="5400" dirty="0"/>
              <a:t>vs. Latency</a:t>
            </a:r>
          </a:p>
        </p:txBody>
      </p:sp>
    </p:spTree>
    <p:extLst>
      <p:ext uri="{BB962C8B-B14F-4D97-AF65-F5344CB8AC3E}">
        <p14:creationId xmlns:p14="http://schemas.microsoft.com/office/powerpoint/2010/main" val="42196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2590800"/>
          </a:xfrm>
        </p:spPr>
        <p:txBody>
          <a:bodyPr/>
          <a:lstStyle/>
          <a:p>
            <a:pPr marL="457200" indent="-457200">
              <a:lnSpc>
                <a:spcPct val="85000"/>
              </a:lnSpc>
            </a:pPr>
            <a:r>
              <a:rPr lang="en-US" dirty="0" smtClean="0"/>
              <a:t>TL-DRAM is a </a:t>
            </a:r>
            <a:r>
              <a:rPr lang="en-US" b="1" i="1" dirty="0" smtClean="0"/>
              <a:t>substrate</a:t>
            </a:r>
            <a:r>
              <a:rPr lang="en-US" dirty="0" smtClean="0"/>
              <a:t> that can be leveraged by the hardware and/or software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 marL="914400" lvl="1" indent="-457200">
              <a:lnSpc>
                <a:spcPct val="85000"/>
              </a:lnSpc>
            </a:pPr>
            <a:r>
              <a:rPr lang="en-US" dirty="0" smtClean="0"/>
              <a:t>Use near segment as hardware-managed cache to far segment</a:t>
            </a:r>
          </a:p>
          <a:p>
            <a:pPr marL="803275" lvl="1" indent="-346075">
              <a:lnSpc>
                <a:spcPct val="85000"/>
              </a:lnSpc>
              <a:buFont typeface="+mj-lt"/>
              <a:buAutoNum type="arabicPeriod"/>
            </a:pP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Leveraging Tiered-Latency DRAM</a:t>
            </a:r>
          </a:p>
        </p:txBody>
      </p:sp>
    </p:spTree>
    <p:extLst>
      <p:ext uri="{BB962C8B-B14F-4D97-AF65-F5344CB8AC3E}">
        <p14:creationId xmlns:p14="http://schemas.microsoft.com/office/powerpoint/2010/main" val="31396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711281" y="914400"/>
          <a:ext cx="3479719" cy="42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079764" y="914400"/>
          <a:ext cx="3749911" cy="426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 rot="16200000">
            <a:off x="-1467629" y="2951968"/>
            <a:ext cx="4002060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IPC Improvement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2904343" y="2951969"/>
            <a:ext cx="4002060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Normalized Energy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600200" y="1600200"/>
            <a:ext cx="2438400" cy="6191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12.7%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010400" y="1627143"/>
            <a:ext cx="1876425" cy="6493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aseline="0" dirty="0" smtClean="0">
                <a:solidFill>
                  <a:srgbClr val="CC0000"/>
                </a:solidFill>
                <a:latin typeface="+mj-lt"/>
              </a:rPr>
              <a:t>–23%</a:t>
            </a:r>
            <a:endParaRPr lang="en-US" sz="2800" dirty="0">
              <a:solidFill>
                <a:srgbClr val="CC0000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24" y="5257800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Using near segment as a cache improves performance and reduces energy consumption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222067" y="1607387"/>
            <a:ext cx="304800" cy="7255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 smtClean="0"/>
              <a:t>Performance </a:t>
            </a:r>
            <a:r>
              <a:rPr lang="en-US" sz="5100" dirty="0"/>
              <a:t>&amp; </a:t>
            </a:r>
            <a:r>
              <a:rPr lang="en-US" sz="5100" dirty="0" smtClean="0"/>
              <a:t>Energy Evaluation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0137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P spid="21" grpId="0"/>
      <p:bldP spid="22" grpId="0"/>
      <p:bldP spid="25" grpId="0"/>
      <p:bldP spid="26" grpId="0"/>
      <p:bldP spid="11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24570"/>
              </p:ext>
            </p:extLst>
          </p:nvPr>
        </p:nvGraphicFramePr>
        <p:xfrm>
          <a:off x="381000" y="88582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246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16X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2766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0000"/>
                </a:solidFill>
                <a:latin typeface="+mj-lt"/>
              </a:rPr>
              <a:t>-20%</a:t>
            </a:r>
            <a:endParaRPr lang="en-US" sz="36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Historical DRAM Trends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unchline"/>
          <p:cNvSpPr txBox="1"/>
          <p:nvPr/>
        </p:nvSpPr>
        <p:spPr>
          <a:xfrm>
            <a:off x="0" y="5181600"/>
            <a:ext cx="9144000" cy="581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rgbClr val="C00000"/>
                </a:solidFill>
                <a:latin typeface="+mj-lt"/>
              </a:rPr>
              <a:t>DRAM latency continues to be a critical bottleneck</a:t>
            </a:r>
            <a:endParaRPr lang="en-US" sz="3600" b="1" i="1" spc="-1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Punchline"/>
          <p:cNvSpPr txBox="1"/>
          <p:nvPr/>
        </p:nvSpPr>
        <p:spPr>
          <a:xfrm>
            <a:off x="0" y="5714999"/>
            <a:ext cx="9144000" cy="5334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Goal</a:t>
            </a:r>
            <a:r>
              <a:rPr lang="en-US" sz="3600" dirty="0" smtClean="0">
                <a:latin typeface="+mj-lt"/>
              </a:rPr>
              <a:t>: Reduce DRAM latency at low cost</a:t>
            </a:r>
          </a:p>
        </p:txBody>
      </p:sp>
    </p:spTree>
    <p:extLst>
      <p:ext uri="{BB962C8B-B14F-4D97-AF65-F5344CB8AC3E}">
        <p14:creationId xmlns:p14="http://schemas.microsoft.com/office/powerpoint/2010/main" val="3264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2" grpId="0"/>
      <p:bldP spid="9" grpId="0"/>
      <p:bldP spid="1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838200"/>
            <a:ext cx="92964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spc="-110" dirty="0" smtClean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10" dirty="0" smtClean="0">
                <a:solidFill>
                  <a:srgbClr val="C00000"/>
                </a:solidFill>
              </a:rPr>
              <a:t>Long </a:t>
            </a:r>
            <a:r>
              <a:rPr lang="en-US" sz="2800" spc="-110" dirty="0" err="1">
                <a:solidFill>
                  <a:srgbClr val="C00000"/>
                </a:solidFill>
              </a:rPr>
              <a:t>bitlines</a:t>
            </a:r>
            <a:r>
              <a:rPr lang="en-US" sz="2800" spc="-110" dirty="0">
                <a:solidFill>
                  <a:srgbClr val="C00000"/>
                </a:solidFill>
              </a:rPr>
              <a:t> </a:t>
            </a:r>
            <a:r>
              <a:rPr lang="en-US" sz="2800" spc="-110" dirty="0" smtClean="0">
                <a:solidFill>
                  <a:srgbClr val="C00000"/>
                </a:solidFill>
              </a:rPr>
              <a:t>are </a:t>
            </a:r>
            <a:r>
              <a:rPr lang="en-US" sz="2800" spc="-110" dirty="0">
                <a:solidFill>
                  <a:srgbClr val="C00000"/>
                </a:solidFill>
              </a:rPr>
              <a:t>the dominant </a:t>
            </a:r>
            <a:r>
              <a:rPr lang="en-US" sz="2800" spc="-110" dirty="0" smtClean="0">
                <a:solidFill>
                  <a:srgbClr val="C00000"/>
                </a:solidFill>
              </a:rPr>
              <a:t>source of </a:t>
            </a:r>
            <a:r>
              <a:rPr lang="en-US" sz="2800" spc="-110" dirty="0">
                <a:solidFill>
                  <a:srgbClr val="C00000"/>
                </a:solidFill>
              </a:rPr>
              <a:t>DRAM latency</a:t>
            </a:r>
            <a:endParaRPr lang="en-US" sz="2800" spc="-11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ts val="1500"/>
              </a:lnSpc>
              <a:spcBef>
                <a:spcPts val="600"/>
              </a:spcBef>
              <a:buNone/>
            </a:pPr>
            <a:endParaRPr lang="en-US" sz="2800" spc="-11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spc="-110" dirty="0" smtClean="0"/>
              <a:t>Idea</a:t>
            </a:r>
            <a:endParaRPr lang="en-US" sz="3200" spc="-110" dirty="0" smtClean="0">
              <a:solidFill>
                <a:schemeClr val="tx2"/>
              </a:solidFill>
            </a:endParaRP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10" dirty="0" smtClean="0">
                <a:solidFill>
                  <a:schemeClr val="accent5">
                    <a:lumMod val="75000"/>
                  </a:schemeClr>
                </a:solidFill>
              </a:rPr>
              <a:t>Divide a long </a:t>
            </a:r>
            <a:r>
              <a:rPr lang="en-US" sz="2800" spc="-110" dirty="0" err="1" smtClean="0">
                <a:solidFill>
                  <a:schemeClr val="accent5">
                    <a:lumMod val="75000"/>
                  </a:schemeClr>
                </a:solidFill>
              </a:rPr>
              <a:t>bitline</a:t>
            </a:r>
            <a:r>
              <a:rPr lang="en-US" sz="2800" spc="-11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spc="-110" dirty="0">
                <a:solidFill>
                  <a:schemeClr val="accent5">
                    <a:lumMod val="75000"/>
                  </a:schemeClr>
                </a:solidFill>
              </a:rPr>
              <a:t>into two shorter </a:t>
            </a:r>
            <a:r>
              <a:rPr lang="en-US" sz="2800" spc="-110" dirty="0" smtClean="0">
                <a:solidFill>
                  <a:schemeClr val="accent5">
                    <a:lumMod val="75000"/>
                  </a:schemeClr>
                </a:solidFill>
              </a:rPr>
              <a:t>segments                                    </a:t>
            </a:r>
          </a:p>
          <a:p>
            <a:pPr marL="857250" lvl="2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pc="-11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spc="-110" dirty="0" smtClean="0">
                <a:solidFill>
                  <a:schemeClr val="accent5">
                    <a:lumMod val="75000"/>
                  </a:schemeClr>
                </a:solidFill>
              </a:rPr>
              <a:t>Fast </a:t>
            </a:r>
            <a:r>
              <a:rPr lang="en-US" spc="-110" dirty="0">
                <a:solidFill>
                  <a:schemeClr val="accent5">
                    <a:lumMod val="75000"/>
                  </a:schemeClr>
                </a:solidFill>
              </a:rPr>
              <a:t>and slow </a:t>
            </a:r>
            <a:r>
              <a:rPr lang="en-US" spc="-110" dirty="0" smtClean="0">
                <a:solidFill>
                  <a:schemeClr val="accent5">
                    <a:lumMod val="75000"/>
                  </a:schemeClr>
                </a:solidFill>
              </a:rPr>
              <a:t>segments</a:t>
            </a:r>
          </a:p>
          <a:p>
            <a:pPr marL="914400" lvl="1" indent="-457200">
              <a:lnSpc>
                <a:spcPts val="1500"/>
              </a:lnSpc>
              <a:spcBef>
                <a:spcPts val="600"/>
              </a:spcBef>
            </a:pPr>
            <a:endParaRPr lang="en-US" sz="2800" spc="-11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u="sng" spc="-110" dirty="0">
                <a:solidFill>
                  <a:schemeClr val="accent5">
                    <a:lumMod val="75000"/>
                  </a:schemeClr>
                </a:solidFill>
              </a:rPr>
              <a:t>Tiered-latency DRAM</a:t>
            </a:r>
            <a:r>
              <a:rPr lang="en-US" sz="3200" spc="-110" dirty="0">
                <a:solidFill>
                  <a:srgbClr val="000000"/>
                </a:solidFill>
              </a:rPr>
              <a:t>: Enables </a:t>
            </a:r>
            <a:r>
              <a:rPr lang="en-US" sz="3200" u="sng" spc="-110" dirty="0">
                <a:solidFill>
                  <a:schemeClr val="accent5">
                    <a:lumMod val="75000"/>
                  </a:schemeClr>
                </a:solidFill>
              </a:rPr>
              <a:t>latency heterogeneity </a:t>
            </a:r>
            <a:endParaRPr lang="en-US" sz="3200" u="sng" spc="-11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10" dirty="0" smtClean="0">
                <a:solidFill>
                  <a:srgbClr val="000000"/>
                </a:solidFill>
              </a:rPr>
              <a:t>Can </a:t>
            </a:r>
            <a:r>
              <a:rPr lang="en-US" sz="2800" spc="-110" dirty="0">
                <a:solidFill>
                  <a:srgbClr val="000000"/>
                </a:solidFill>
              </a:rPr>
              <a:t>leverage this in many ways to improve performance and reduce power consumption</a:t>
            </a:r>
          </a:p>
          <a:p>
            <a:pPr marL="914400" lvl="1" indent="-457200">
              <a:lnSpc>
                <a:spcPts val="1500"/>
              </a:lnSpc>
              <a:spcBef>
                <a:spcPts val="600"/>
              </a:spcBef>
            </a:pPr>
            <a:endParaRPr lang="en-US" sz="2800" spc="-110" dirty="0" smtClean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spc="-110" dirty="0" smtClean="0"/>
              <a:t>Performance &amp; Power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20" dirty="0">
                <a:solidFill>
                  <a:srgbClr val="000000"/>
                </a:solidFill>
              </a:rPr>
              <a:t>When the fast segment is used as a cache to the slow segment </a:t>
            </a:r>
            <a:endParaRPr lang="en-US" sz="2800" spc="-12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800" spc="-12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spc="-12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 </a:t>
            </a:r>
            <a:r>
              <a:rPr lang="en-US" sz="2800" spc="-120" dirty="0" smtClean="0">
                <a:solidFill>
                  <a:schemeClr val="accent5">
                    <a:lumMod val="75000"/>
                  </a:schemeClr>
                </a:solidFill>
              </a:rPr>
              <a:t>Significant </a:t>
            </a:r>
            <a:r>
              <a:rPr lang="en-US" sz="2800" spc="-120" dirty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20" dirty="0">
                <a:solidFill>
                  <a:srgbClr val="000000"/>
                </a:solidFill>
              </a:rPr>
              <a:t>(&gt;12%) and </a:t>
            </a:r>
            <a:r>
              <a:rPr lang="en-US" sz="2800" spc="-120" dirty="0">
                <a:solidFill>
                  <a:schemeClr val="accent5">
                    <a:lumMod val="75000"/>
                  </a:schemeClr>
                </a:solidFill>
              </a:rPr>
              <a:t>power </a:t>
            </a:r>
            <a:endParaRPr lang="en-US" sz="2800" spc="-12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800" spc="-12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spc="-120" dirty="0" smtClean="0">
                <a:solidFill>
                  <a:schemeClr val="accent5">
                    <a:lumMod val="75000"/>
                  </a:schemeClr>
                </a:solidFill>
              </a:rPr>
              <a:t>      reduction</a:t>
            </a:r>
            <a:r>
              <a:rPr lang="en-US" sz="2800" spc="-120" dirty="0" smtClean="0">
                <a:solidFill>
                  <a:srgbClr val="000000"/>
                </a:solidFill>
              </a:rPr>
              <a:t> </a:t>
            </a:r>
            <a:r>
              <a:rPr lang="en-US" sz="2800" spc="-120" dirty="0">
                <a:solidFill>
                  <a:srgbClr val="000000"/>
                </a:solidFill>
              </a:rPr>
              <a:t>(&gt;23%) at low area cost (3%)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200" dirty="0" smtClean="0"/>
              <a:t>Summary: TL-DRAM</a:t>
            </a:r>
            <a:endParaRPr lang="en-US" sz="5400" spc="-200" dirty="0"/>
          </a:p>
        </p:txBody>
      </p:sp>
    </p:spTree>
    <p:extLst>
      <p:ext uri="{BB962C8B-B14F-4D97-AF65-F5344CB8AC3E}">
        <p14:creationId xmlns:p14="http://schemas.microsoft.com/office/powerpoint/2010/main" val="2614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381000" y="1600200"/>
            <a:ext cx="8839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+mn-lt"/>
              </a:rPr>
              <a:t>Adaptive-Latency DRAM:</a:t>
            </a:r>
          </a:p>
          <a:p>
            <a:r>
              <a:rPr lang="en-US" sz="4400" b="0" dirty="0" smtClean="0">
                <a:latin typeface="+mn-lt"/>
              </a:rPr>
              <a:t>Optimizing DRAM Latency</a:t>
            </a:r>
          </a:p>
          <a:p>
            <a:r>
              <a:rPr lang="en-US" sz="4400" b="0" spc="-10" dirty="0" smtClean="0">
                <a:latin typeface="+mn-lt"/>
              </a:rPr>
              <a:t>for the Common </a:t>
            </a:r>
            <a:r>
              <a:rPr lang="en-US" sz="4400" b="0" i="1" spc="-1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Operating Conditions</a:t>
            </a:r>
            <a:endParaRPr lang="en-US" sz="2400" b="0" i="1" spc="-1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 smtClean="0">
                <a:latin typeface="+mn-lt"/>
                <a:cs typeface="Arial" panose="020B0604020202020204" pitchFamily="34" charset="0"/>
              </a:rPr>
              <a:t>Approach 2 </a:t>
            </a:r>
            <a:endParaRPr lang="en-US" sz="14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Punchline"/>
          <p:cNvSpPr txBox="1"/>
          <p:nvPr/>
        </p:nvSpPr>
        <p:spPr>
          <a:xfrm>
            <a:off x="381000" y="5486400"/>
            <a:ext cx="8763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i="1" spc="-100" dirty="0" smtClean="0">
                <a:latin typeface="+mj-lt"/>
              </a:rPr>
              <a:t>Lee et al., </a:t>
            </a:r>
            <a:r>
              <a:rPr lang="en-US" sz="2000" spc="-100" dirty="0">
                <a:latin typeface="+mj-lt"/>
              </a:rPr>
              <a:t>Adaptive-Latency DRAM: Optimizing DRAM Timing for the Common-Case, </a:t>
            </a:r>
            <a:endParaRPr lang="en-US" sz="2000" spc="-100" dirty="0" smtClean="0">
              <a:latin typeface="+mj-lt"/>
            </a:endParaRPr>
          </a:p>
          <a:p>
            <a:r>
              <a:rPr lang="en-US" sz="2000" b="1" spc="-100" dirty="0" smtClean="0">
                <a:latin typeface="+mj-lt"/>
              </a:rPr>
              <a:t>HPCA 2015</a:t>
            </a:r>
            <a:endParaRPr lang="en-US" sz="2000" b="1" spc="-100" dirty="0"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</a:t>
            </a:r>
            <a:r>
              <a:rPr lang="en-US" sz="4400" spc="-100" dirty="0" smtClean="0">
                <a:latin typeface="+mn-lt"/>
              </a:rPr>
              <a:t>Direction</a:t>
            </a:r>
            <a:endParaRPr lang="en-US" sz="4400" spc="-100" dirty="0" smtClean="0">
              <a:latin typeface="+mn-lt"/>
            </a:endParaRPr>
          </a:p>
          <a:p>
            <a:endParaRPr lang="en-US" sz="2000" spc="-1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914400" y="1143000"/>
              <a:ext cx="32766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Common-Case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914400" y="11430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 Case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1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5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-152400" y="152400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Stores Data as Charge</a:t>
            </a:r>
            <a:endParaRPr lang="en-US" sz="5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2725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Charge over Time</a:t>
            </a:r>
            <a:endParaRPr lang="en-US" sz="5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Why does DRAM need the extra timing margin?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i="1" dirty="0" smtClean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 smtClean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tx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tx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Two Reasons for Timing Margin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21929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Cells are Not Equal</a:t>
            </a:r>
            <a:endParaRPr lang="en-US" sz="5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Real</a:t>
            </a:r>
            <a:endParaRPr lang="en-US" sz="3600" dirty="0"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Ideal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 smtClean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tx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 smtClean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tx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Two Reasons for Timing Margin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bg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bg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Cells store small charge at high temperature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dirty="0" smtClean="0"/>
                  <a:t>Charge Leakage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5400" dirty="0" smtClean="0"/>
                  <a:t> Temperature</a:t>
                </a:r>
                <a:endParaRPr lang="en-US" sz="5400" dirty="0"/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  <a:blipFill rotWithShape="0">
                <a:blip r:embed="rId3"/>
                <a:stretch>
                  <a:fillRect l="-129" t="-41600" r="-129" b="-4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Room Temp.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Hot Temp. (85°C)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 smtClean="0"/>
              <a:t>DRAM timing parameters are dictated by </a:t>
            </a:r>
            <a:r>
              <a:rPr lang="en-US" i="1" dirty="0" smtClean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 smtClean="0"/>
              <a:t>The smallest cell with the smallest charge   </a:t>
            </a:r>
            <a:r>
              <a:rPr lang="en-US" b="1" u="sng" dirty="0" smtClean="0"/>
              <a:t>in all DRAM products</a:t>
            </a:r>
            <a:endParaRPr lang="en-US" b="1" u="sng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000000"/>
                </a:solidFill>
              </a:rPr>
              <a:t>Operating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b="1" u="sng" dirty="0">
                <a:solidFill>
                  <a:srgbClr val="000000"/>
                </a:solidFill>
              </a:rPr>
              <a:t>the highest </a:t>
            </a:r>
            <a:r>
              <a:rPr lang="en-US" b="1" u="sng" dirty="0" smtClean="0">
                <a:solidFill>
                  <a:srgbClr val="000000"/>
                </a:solidFill>
              </a:rPr>
              <a:t>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 smtClean="0">
                <a:solidFill>
                  <a:srgbClr val="CC0000"/>
                </a:solidFill>
              </a:rPr>
              <a:t>Large </a:t>
            </a:r>
            <a:r>
              <a:rPr lang="en-US" dirty="0">
                <a:solidFill>
                  <a:srgbClr val="CC0000"/>
                </a:solidFill>
              </a:rPr>
              <a:t>timing margin for the </a:t>
            </a:r>
            <a:r>
              <a:rPr lang="en-US" dirty="0" smtClean="0">
                <a:solidFill>
                  <a:srgbClr val="CC0000"/>
                </a:solidFill>
              </a:rPr>
              <a:t>common case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37067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8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0" y="16002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dirty="0" smtClean="0">
                <a:latin typeface="+mn-lt"/>
              </a:rPr>
              <a:t>Why is DRAM slow?</a:t>
            </a:r>
            <a:endParaRPr lang="en-US" sz="2400" b="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3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Obs</a:t>
            </a:r>
            <a:r>
              <a:rPr lang="en-US" sz="5400" dirty="0" smtClean="0"/>
              <a:t> 1. Faster Sensing</a:t>
            </a:r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Strong charge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Typical DIMM at Low Temperature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Faster sensing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2200" y="838200"/>
            <a:ext cx="2971800" cy="4419600"/>
            <a:chOff x="6172200" y="838200"/>
            <a:chExt cx="29718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0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rgbClr val="C00000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0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172200" y="8382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4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Obs</a:t>
            </a:r>
            <a:r>
              <a:rPr lang="en-US" sz="5400" dirty="0" smtClean="0"/>
              <a:t> 2. Reducing Restore Time</a:t>
            </a:r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Larger cell &amp;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ess leakage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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Extra charge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need to fully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Restore time reduction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152" y="838200"/>
            <a:ext cx="2974848" cy="4419600"/>
            <a:chOff x="6169152" y="838200"/>
            <a:chExt cx="2974848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↓</a:t>
              </a:r>
            </a:p>
            <a:p>
              <a:pPr algn="ctr"/>
              <a:endParaRPr lang="en-US" sz="100" b="1" dirty="0" smtClean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No Errors</a:t>
              </a:r>
              <a:endParaRPr lang="en-US" sz="4000" b="1" dirty="0">
                <a:solidFill>
                  <a:srgbClr val="CC0000"/>
                </a:solidFill>
                <a:latin typeface="+mj-lt"/>
              </a:endParaRP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169152" y="838200"/>
              <a:ext cx="2974847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characterization</a:t>
              </a:r>
            </a:p>
          </p:txBody>
        </p:sp>
      </p:grpSp>
      <p:sp>
        <p:nvSpPr>
          <p:cNvPr id="72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3040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Full (</a:t>
              </a:r>
              <a:r>
                <a:rPr lang="en-US" sz="2800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Vdd</a:t>
              </a:r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8600" y="152401"/>
            <a:ext cx="9601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Obs</a:t>
            </a:r>
            <a:r>
              <a:rPr lang="en-US" sz="5400" dirty="0" smtClean="0"/>
              <a:t> 3. Reducing </a:t>
            </a:r>
            <a:r>
              <a:rPr lang="en-US" sz="5400" dirty="0" err="1" smtClean="0"/>
              <a:t>Precharge</a:t>
            </a:r>
            <a:r>
              <a:rPr lang="en-US" sz="5400" dirty="0" smtClean="0"/>
              <a:t> Time</a:t>
            </a:r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</a:t>
              </a:r>
              <a:r>
                <a:rPr lang="en-US" sz="2800" dirty="0" err="1" smtClean="0">
                  <a:latin typeface="+mj-lt"/>
                </a:rPr>
                <a:t>itline</a:t>
              </a:r>
              <a:endParaRPr lang="en-US" sz="2800" dirty="0" smtClean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919292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19292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Precharge</a:t>
            </a:r>
            <a:endParaRPr lang="en-US" sz="36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 smtClean="0">
                <a:latin typeface="+mj-lt"/>
              </a:rPr>
              <a:t>Precharge</a:t>
            </a:r>
            <a:r>
              <a:rPr lang="en-US" sz="3600" dirty="0" smtClean="0">
                <a:latin typeface="+mj-lt"/>
              </a:rPr>
              <a:t> ?</a:t>
            </a:r>
            <a:endParaRPr lang="en-US" sz="3600" dirty="0">
              <a:latin typeface="+mj-lt"/>
            </a:endParaRP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+mj-lt"/>
              </a:rPr>
              <a:t>– Setting </a:t>
            </a:r>
            <a:r>
              <a:rPr lang="en-US" sz="3600" dirty="0" err="1" smtClean="0">
                <a:latin typeface="+mj-lt"/>
              </a:rPr>
              <a:t>bitline</a:t>
            </a:r>
            <a:r>
              <a:rPr lang="en-US" sz="3600" dirty="0" smtClean="0">
                <a:latin typeface="+mj-lt"/>
              </a:rPr>
              <a:t> to half-full charge </a:t>
            </a:r>
            <a:endParaRPr lang="en-US" sz="3600" dirty="0">
              <a:latin typeface="+mj-lt"/>
            </a:endParaRPr>
          </a:p>
        </p:txBody>
      </p:sp>
      <p:sp>
        <p:nvSpPr>
          <p:cNvPr id="88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 smtClean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1902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18705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  <a:latin typeface="+mj-lt"/>
                </a:rPr>
                <a:t>Full (</a:t>
              </a:r>
              <a:r>
                <a:rPr lang="en-US" sz="2400" dirty="0" err="1" smtClean="0">
                  <a:solidFill>
                    <a:schemeClr val="accent5"/>
                  </a:solidFill>
                  <a:latin typeface="+mj-lt"/>
                </a:rPr>
                <a:t>Vdd</a:t>
              </a:r>
              <a:r>
                <a:rPr lang="en-US" sz="2400" dirty="0" smtClean="0">
                  <a:solidFill>
                    <a:schemeClr val="accent5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0929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39677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bitline</a:t>
            </a:r>
            <a:endParaRPr lang="en-US" sz="2800" dirty="0" smtClean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5146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3095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2861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6002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recharged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739898"/>
            <a:ext cx="2153737" cy="1464141"/>
          </a:xfrm>
          <a:prstGeom prst="arc">
            <a:avLst/>
          </a:prstGeom>
          <a:ln w="117475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5441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More charge</a:t>
            </a:r>
          </a:p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+mj-lt"/>
                <a:sym typeface="Wingdings"/>
              </a:rPr>
              <a:t>s</a:t>
            </a:r>
            <a:r>
              <a:rPr lang="en-US" sz="2800" dirty="0" smtClean="0">
                <a:solidFill>
                  <a:schemeClr val="accent5"/>
                </a:solidFill>
                <a:latin typeface="+mj-lt"/>
                <a:sym typeface="Wingdings"/>
              </a:rPr>
              <a:t>trong sensing</a:t>
            </a:r>
            <a:endParaRPr lang="en-US" sz="2800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7620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Access empty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6096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72200" y="838200"/>
            <a:ext cx="2971800" cy="4419600"/>
            <a:chOff x="6172200" y="762000"/>
            <a:chExt cx="29718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7620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 smtClean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 smtClean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172200" y="7620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 smtClean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 smtClean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solidFill>
                  <a:schemeClr val="accent5"/>
                </a:solidFill>
                <a:latin typeface="+mj-lt"/>
                <a:sym typeface="Wingdings"/>
              </a:rPr>
              <a:t> More charge </a:t>
            </a:r>
            <a:r>
              <a:rPr lang="en-US" sz="3600" dirty="0" smtClean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+mj-lt"/>
                <a:sym typeface="Wingdings"/>
              </a:rPr>
              <a:t>Precharge</a:t>
            </a:r>
            <a:r>
              <a:rPr lang="en-US" sz="3600" dirty="0" smtClean="0">
                <a:solidFill>
                  <a:schemeClr val="accent5"/>
                </a:solidFill>
                <a:latin typeface="+mj-lt"/>
                <a:sym typeface="Wingdings"/>
              </a:rPr>
              <a:t> time reduction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228600" y="152401"/>
            <a:ext cx="9601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/>
              <a:t>Obs</a:t>
            </a:r>
            <a:r>
              <a:rPr lang="en-US" sz="5400" dirty="0" smtClean="0"/>
              <a:t> 3. Reducing </a:t>
            </a:r>
            <a:r>
              <a:rPr lang="en-US" sz="5400" dirty="0" err="1" smtClean="0"/>
              <a:t>Precharge</a:t>
            </a:r>
            <a:r>
              <a:rPr lang="en-US" sz="5400" dirty="0" smtClean="0"/>
              <a:t> Time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4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0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Optimize </a:t>
            </a:r>
            <a:r>
              <a:rPr lang="en-US" dirty="0"/>
              <a:t>DRAM timing parameters </a:t>
            </a:r>
            <a:r>
              <a:rPr lang="en-US" dirty="0" smtClean="0"/>
              <a:t>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Two components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monitors </a:t>
            </a:r>
            <a:r>
              <a:rPr lang="en-US" dirty="0">
                <a:solidFill>
                  <a:srgbClr val="000000"/>
                </a:solidFill>
              </a:rPr>
              <a:t>DRAM temperature </a:t>
            </a:r>
            <a:r>
              <a:rPr lang="en-US" dirty="0" smtClean="0">
                <a:solidFill>
                  <a:srgbClr val="000000"/>
                </a:solidFill>
              </a:rPr>
              <a:t>&amp; uses appropriate </a:t>
            </a:r>
            <a:r>
              <a:rPr lang="en-US" dirty="0">
                <a:solidFill>
                  <a:srgbClr val="000000"/>
                </a:solidFill>
              </a:rPr>
              <a:t>DRAM timing </a:t>
            </a:r>
            <a:r>
              <a:rPr lang="en-US" dirty="0" smtClean="0">
                <a:solidFill>
                  <a:srgbClr val="000000"/>
                </a:solidFill>
              </a:rPr>
              <a:t>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657600"/>
            <a:ext cx="5638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4648200"/>
            <a:ext cx="3352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2528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14.0%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2.9%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5848036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 smtClean="0">
                  <a:solidFill>
                    <a:schemeClr val="accent5"/>
                  </a:solidFill>
                  <a:latin typeface="+mj-lt"/>
                </a:rPr>
                <a:t>10.4%</a:t>
              </a:r>
              <a:endParaRPr lang="en-US" sz="2200" b="1" i="1" dirty="0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>
                <a:solidFill>
                  <a:srgbClr val="000000"/>
                </a:solidFill>
              </a:rPr>
              <a:t>Real System Evaluation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AL-DRAM provides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 performance improvement, greater for multi-core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Performance Improvement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100584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latin typeface="+mj-lt"/>
              </a:rPr>
              <a:t>Average    </a:t>
            </a:r>
          </a:p>
          <a:p>
            <a:pPr algn="ctr">
              <a:lnSpc>
                <a:spcPts val="3000"/>
              </a:lnSpc>
            </a:pPr>
            <a:r>
              <a:rPr lang="en-US" sz="2800" dirty="0" smtClean="0">
                <a:latin typeface="+mj-lt"/>
              </a:rPr>
              <a:t>Improvement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all-35-workload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5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Summary: AL-DRAM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C00000"/>
                </a:solidFill>
              </a:rPr>
              <a:t>DRAM timing parameters are dictated by the worst-case cell  </a:t>
            </a:r>
            <a:r>
              <a:rPr lang="en-US" sz="2800" spc="-100" dirty="0" smtClean="0"/>
              <a:t>(smallest cell at highest temperature)</a:t>
            </a:r>
            <a:endParaRPr lang="en-US" sz="2800" spc="-100" dirty="0"/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Our Approach: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Adaptive-Latency DRAM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(AL-DRAM)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Optimizes DRAM timing parameters for </a:t>
            </a:r>
            <a:r>
              <a:rPr lang="en-US" sz="2800" i="1" spc="-100" dirty="0" smtClean="0">
                <a:solidFill>
                  <a:schemeClr val="accent5">
                    <a:lumMod val="75000"/>
                  </a:schemeClr>
                </a:solidFill>
              </a:rPr>
              <a:t>the common case </a:t>
            </a:r>
            <a:r>
              <a:rPr lang="en-US" sz="2800" spc="-100" dirty="0" smtClean="0"/>
              <a:t>(typical DIMM operating at low temperatures)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 smtClean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r>
              <a:rPr lang="en-US" sz="2800" spc="-100" dirty="0" smtClean="0">
                <a:solidFill>
                  <a:schemeClr val="tx2"/>
                </a:solidFill>
              </a:rPr>
              <a:t>(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17 – 54%</a:t>
            </a:r>
            <a:r>
              <a:rPr lang="en-US" sz="2800" spc="-100" dirty="0" smtClean="0">
                <a:solidFill>
                  <a:schemeClr val="tx2"/>
                </a:solidFill>
              </a:rPr>
              <a:t>) </a:t>
            </a:r>
            <a:r>
              <a:rPr lang="en-US" sz="2800" spc="-100" dirty="0" smtClean="0"/>
              <a:t>without any errors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 smtClean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Real 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Significant </a:t>
            </a:r>
            <a:r>
              <a:rPr lang="en-US" sz="2800" i="1" spc="-100" dirty="0" smtClean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 smtClean="0">
                <a:solidFill>
                  <a:schemeClr val="tx2"/>
                </a:solidFill>
              </a:rPr>
              <a:t>(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sz="2800" spc="-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 smtClean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800" spc="-100" dirty="0" smtClean="0">
                <a:solidFill>
                  <a:schemeClr val="accent5"/>
                </a:solidFill>
              </a:rPr>
              <a:t>33</a:t>
            </a:r>
            <a:r>
              <a:rPr lang="en-US" sz="2800" spc="-100" dirty="0" smtClean="0">
                <a:solidFill>
                  <a:schemeClr val="tx2"/>
                </a:solidFill>
              </a:rPr>
              <a:t> </a:t>
            </a:r>
            <a:r>
              <a:rPr lang="en-US" sz="2800" spc="-100" dirty="0" smtClean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3734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81000" y="1600200"/>
            <a:ext cx="86106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+mn-lt"/>
              </a:rPr>
              <a:t>AVA-DRAM:</a:t>
            </a:r>
          </a:p>
          <a:p>
            <a:r>
              <a:rPr lang="en-US" sz="4400" b="0" dirty="0" smtClean="0">
                <a:latin typeface="+mn-lt"/>
              </a:rPr>
              <a:t>Lowering DRAM Latency</a:t>
            </a:r>
          </a:p>
          <a:p>
            <a:r>
              <a:rPr lang="en-US" sz="4400" b="0" dirty="0">
                <a:latin typeface="+mn-lt"/>
              </a:rPr>
              <a:t>b</a:t>
            </a:r>
            <a:r>
              <a:rPr lang="en-US" sz="4400" b="0" dirty="0" smtClean="0">
                <a:latin typeface="+mn-lt"/>
              </a:rPr>
              <a:t>y Exploiting </a:t>
            </a:r>
            <a:r>
              <a:rPr lang="en-US" sz="4400" b="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Architectural Variation</a:t>
            </a:r>
            <a:endParaRPr lang="en-US" sz="2400" b="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 smtClean="0">
                <a:latin typeface="+mn-lt"/>
                <a:cs typeface="Arial" panose="020B0604020202020204" pitchFamily="34" charset="0"/>
              </a:rPr>
              <a:t>Approach 3 </a:t>
            </a:r>
            <a:endParaRPr lang="en-US" sz="14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Punchline"/>
          <p:cNvSpPr txBox="1"/>
          <p:nvPr/>
        </p:nvSpPr>
        <p:spPr>
          <a:xfrm>
            <a:off x="381000" y="5486400"/>
            <a:ext cx="8763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i="1" spc="-100" dirty="0" smtClean="0">
                <a:latin typeface="+mj-lt"/>
              </a:rPr>
              <a:t>Lee et al., </a:t>
            </a:r>
            <a:r>
              <a:rPr lang="en-US" sz="2000" spc="-100" dirty="0">
                <a:latin typeface="+mj-lt"/>
              </a:rPr>
              <a:t>AVA-DRAM: Reducing DRAM Latency by Exploiting </a:t>
            </a:r>
            <a:r>
              <a:rPr lang="en-US" sz="2000" spc="-100" dirty="0" smtClean="0">
                <a:latin typeface="+mj-lt"/>
              </a:rPr>
              <a:t>Architectural Variation</a:t>
            </a:r>
            <a:r>
              <a:rPr lang="en-US" sz="2000" spc="-100" dirty="0">
                <a:latin typeface="+mj-lt"/>
              </a:rPr>
              <a:t>, </a:t>
            </a:r>
            <a:endParaRPr lang="en-US" sz="2000" spc="-100" dirty="0" smtClean="0">
              <a:latin typeface="+mj-lt"/>
            </a:endParaRPr>
          </a:p>
          <a:p>
            <a:r>
              <a:rPr lang="en-US" sz="2000" b="1" spc="-100" dirty="0" smtClean="0">
                <a:latin typeface="+mj-lt"/>
              </a:rPr>
              <a:t>under submission</a:t>
            </a:r>
            <a:endParaRPr lang="en-US" sz="2000" b="1" spc="-100" dirty="0">
              <a:latin typeface="+mj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</a:t>
            </a:r>
            <a:r>
              <a:rPr lang="en-US" sz="4400" spc="-100" dirty="0" smtClean="0">
                <a:latin typeface="+mn-lt"/>
              </a:rPr>
              <a:t>Direction</a:t>
            </a:r>
            <a:endParaRPr lang="en-US" sz="4400" spc="-100" dirty="0" smtClean="0">
              <a:latin typeface="+mn-lt"/>
            </a:endParaRPr>
          </a:p>
          <a:p>
            <a:endParaRPr lang="en-US" sz="2000" spc="-1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914400" y="1143000"/>
              <a:ext cx="32766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Common-Case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 Case</a:t>
              </a: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28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2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5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3276600"/>
            <a:ext cx="4038600" cy="1575815"/>
            <a:chOff x="152400" y="3581400"/>
            <a:chExt cx="4038600" cy="1575815"/>
          </a:xfrm>
        </p:grpSpPr>
        <p:sp>
          <p:nvSpPr>
            <p:cNvPr id="160" name="Rounded Rectangle 159"/>
            <p:cNvSpPr/>
            <p:nvPr/>
          </p:nvSpPr>
          <p:spPr>
            <a:xfrm>
              <a:off x="3197351" y="3581400"/>
              <a:ext cx="993649" cy="9906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62" name="Freeform 161"/>
            <p:cNvSpPr/>
            <p:nvPr/>
          </p:nvSpPr>
          <p:spPr>
            <a:xfrm rot="10800000">
              <a:off x="2343151" y="4495799"/>
              <a:ext cx="936500" cy="509016"/>
            </a:xfrm>
            <a:custGeom>
              <a:avLst/>
              <a:gdLst>
                <a:gd name="connsiteX0" fmla="*/ 0 w 1066800"/>
                <a:gd name="connsiteY0" fmla="*/ 472660 h 472660"/>
                <a:gd name="connsiteX1" fmla="*/ 402336 w 1066800"/>
                <a:gd name="connsiteY1" fmla="*/ 58132 h 472660"/>
                <a:gd name="connsiteX2" fmla="*/ 1066800 w 1066800"/>
                <a:gd name="connsiteY2" fmla="*/ 3268 h 47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72660">
                  <a:moveTo>
                    <a:pt x="0" y="472660"/>
                  </a:moveTo>
                  <a:cubicBezTo>
                    <a:pt x="112268" y="304512"/>
                    <a:pt x="224536" y="136364"/>
                    <a:pt x="402336" y="58132"/>
                  </a:cubicBezTo>
                  <a:cubicBezTo>
                    <a:pt x="580136" y="-20100"/>
                    <a:pt x="1066800" y="3268"/>
                    <a:pt x="1066800" y="3268"/>
                  </a:cubicBezTo>
                </a:path>
              </a:pathLst>
            </a:custGeom>
            <a:noFill/>
            <a:ln w="25400">
              <a:solidFill>
                <a:schemeClr val="accent5">
                  <a:lumMod val="75000"/>
                </a:schemeClr>
              </a:solidFill>
              <a:headEnd type="none"/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52400" y="4852415"/>
              <a:ext cx="2244856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5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Inherently fast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6151" y="1066800"/>
            <a:ext cx="4117849" cy="1371600"/>
            <a:chOff x="5026151" y="1371600"/>
            <a:chExt cx="4117849" cy="1371600"/>
          </a:xfrm>
        </p:grpSpPr>
        <p:sp>
          <p:nvSpPr>
            <p:cNvPr id="7" name="Rounded Rectangle 6"/>
            <p:cNvSpPr/>
            <p:nvPr/>
          </p:nvSpPr>
          <p:spPr>
            <a:xfrm>
              <a:off x="5026151" y="1752600"/>
              <a:ext cx="993649" cy="990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49696" y="1562100"/>
              <a:ext cx="908304" cy="266700"/>
            </a:xfrm>
            <a:custGeom>
              <a:avLst/>
              <a:gdLst>
                <a:gd name="connsiteX0" fmla="*/ 0 w 1066800"/>
                <a:gd name="connsiteY0" fmla="*/ 472660 h 472660"/>
                <a:gd name="connsiteX1" fmla="*/ 402336 w 1066800"/>
                <a:gd name="connsiteY1" fmla="*/ 58132 h 472660"/>
                <a:gd name="connsiteX2" fmla="*/ 1066800 w 1066800"/>
                <a:gd name="connsiteY2" fmla="*/ 3268 h 47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72660">
                  <a:moveTo>
                    <a:pt x="0" y="472660"/>
                  </a:moveTo>
                  <a:cubicBezTo>
                    <a:pt x="112268" y="304512"/>
                    <a:pt x="224536" y="136364"/>
                    <a:pt x="402336" y="58132"/>
                  </a:cubicBezTo>
                  <a:cubicBezTo>
                    <a:pt x="580136" y="-20100"/>
                    <a:pt x="1066800" y="3268"/>
                    <a:pt x="1066800" y="3268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headEnd type="none"/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749793" y="1371600"/>
              <a:ext cx="2394207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5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i</a:t>
              </a:r>
              <a:r>
                <a:rPr lang="en-US" sz="2800" spc="-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nherently slow</a:t>
              </a: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Architectural Variation</a:t>
            </a:r>
            <a:endParaRPr lang="en-US" sz="5400" dirty="0"/>
          </a:p>
        </p:txBody>
      </p:sp>
      <p:sp>
        <p:nvSpPr>
          <p:cNvPr id="58" name="DRAM"/>
          <p:cNvSpPr/>
          <p:nvPr/>
        </p:nvSpPr>
        <p:spPr>
          <a:xfrm>
            <a:off x="32766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DRAM"/>
          <p:cNvSpPr/>
          <p:nvPr/>
        </p:nvSpPr>
        <p:spPr>
          <a:xfrm>
            <a:off x="37338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0" name="DRAM"/>
          <p:cNvSpPr/>
          <p:nvPr/>
        </p:nvSpPr>
        <p:spPr>
          <a:xfrm>
            <a:off x="41910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" name="DRAM"/>
          <p:cNvSpPr/>
          <p:nvPr/>
        </p:nvSpPr>
        <p:spPr>
          <a:xfrm>
            <a:off x="46482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2" name="DRAM"/>
          <p:cNvSpPr/>
          <p:nvPr/>
        </p:nvSpPr>
        <p:spPr>
          <a:xfrm>
            <a:off x="51054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3" name="DRAM"/>
          <p:cNvSpPr/>
          <p:nvPr/>
        </p:nvSpPr>
        <p:spPr>
          <a:xfrm>
            <a:off x="55626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4" name="DRAM"/>
          <p:cNvSpPr/>
          <p:nvPr/>
        </p:nvSpPr>
        <p:spPr>
          <a:xfrm rot="5400000">
            <a:off x="2705101" y="14859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5" name="DRAM"/>
          <p:cNvSpPr/>
          <p:nvPr/>
        </p:nvSpPr>
        <p:spPr>
          <a:xfrm rot="5400000">
            <a:off x="2705101" y="19431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6" name="DRAM"/>
          <p:cNvSpPr/>
          <p:nvPr/>
        </p:nvSpPr>
        <p:spPr>
          <a:xfrm rot="5400000">
            <a:off x="2705101" y="24003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DRAM"/>
          <p:cNvSpPr/>
          <p:nvPr/>
        </p:nvSpPr>
        <p:spPr>
          <a:xfrm rot="5400000">
            <a:off x="2705101" y="28575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8" name="DRAM"/>
          <p:cNvSpPr/>
          <p:nvPr/>
        </p:nvSpPr>
        <p:spPr>
          <a:xfrm rot="5400000">
            <a:off x="2705101" y="33147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9" name="DRAM"/>
          <p:cNvSpPr/>
          <p:nvPr/>
        </p:nvSpPr>
        <p:spPr>
          <a:xfrm rot="5400000">
            <a:off x="2705101" y="37719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0" name="Straight Connector 69"/>
          <p:cNvCxnSpPr>
            <a:endCxn id="58" idx="0"/>
          </p:cNvCxnSpPr>
          <p:nvPr/>
        </p:nvCxnSpPr>
        <p:spPr>
          <a:xfrm>
            <a:off x="34671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0" idx="0"/>
          </p:cNvCxnSpPr>
          <p:nvPr/>
        </p:nvCxnSpPr>
        <p:spPr>
          <a:xfrm>
            <a:off x="43815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1" idx="0"/>
          </p:cNvCxnSpPr>
          <p:nvPr/>
        </p:nvCxnSpPr>
        <p:spPr>
          <a:xfrm>
            <a:off x="48387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2" idx="0"/>
          </p:cNvCxnSpPr>
          <p:nvPr/>
        </p:nvCxnSpPr>
        <p:spPr>
          <a:xfrm>
            <a:off x="52959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3" idx="0"/>
          </p:cNvCxnSpPr>
          <p:nvPr/>
        </p:nvCxnSpPr>
        <p:spPr>
          <a:xfrm>
            <a:off x="57531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59" idx="0"/>
          </p:cNvCxnSpPr>
          <p:nvPr/>
        </p:nvCxnSpPr>
        <p:spPr>
          <a:xfrm>
            <a:off x="39243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4" idx="0"/>
          </p:cNvCxnSpPr>
          <p:nvPr/>
        </p:nvCxnSpPr>
        <p:spPr>
          <a:xfrm flipH="1">
            <a:off x="3124201" y="17145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0"/>
          </p:cNvCxnSpPr>
          <p:nvPr/>
        </p:nvCxnSpPr>
        <p:spPr>
          <a:xfrm flipH="1">
            <a:off x="3124201" y="21717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66" idx="0"/>
          </p:cNvCxnSpPr>
          <p:nvPr/>
        </p:nvCxnSpPr>
        <p:spPr>
          <a:xfrm flipH="1">
            <a:off x="3124201" y="26289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0"/>
          </p:cNvCxnSpPr>
          <p:nvPr/>
        </p:nvCxnSpPr>
        <p:spPr>
          <a:xfrm flipH="1">
            <a:off x="3124201" y="30861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8" idx="0"/>
          </p:cNvCxnSpPr>
          <p:nvPr/>
        </p:nvCxnSpPr>
        <p:spPr>
          <a:xfrm flipH="1">
            <a:off x="3124201" y="35433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9" idx="0"/>
          </p:cNvCxnSpPr>
          <p:nvPr/>
        </p:nvCxnSpPr>
        <p:spPr>
          <a:xfrm flipH="1">
            <a:off x="3124201" y="40005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76601" y="1524000"/>
            <a:ext cx="2667000" cy="2667000"/>
            <a:chOff x="3276601" y="1828800"/>
            <a:chExt cx="2667000" cy="2667000"/>
          </a:xfrm>
        </p:grpSpPr>
        <p:sp>
          <p:nvSpPr>
            <p:cNvPr id="82" name="Oval 81"/>
            <p:cNvSpPr/>
            <p:nvPr/>
          </p:nvSpPr>
          <p:spPr>
            <a:xfrm>
              <a:off x="32766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1910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6482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1054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5626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2766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7338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1910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6482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1054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5626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2766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7338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1910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6482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1054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5626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2766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7338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6482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1054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5626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2766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1910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6482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1054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5626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2766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7338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1910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46482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1054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5626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18" name="Down Arrow 117"/>
          <p:cNvSpPr/>
          <p:nvPr/>
        </p:nvSpPr>
        <p:spPr>
          <a:xfrm rot="16200000">
            <a:off x="4499999" y="-224403"/>
            <a:ext cx="296405" cy="2895600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9" name="Down Arrow 118"/>
          <p:cNvSpPr/>
          <p:nvPr/>
        </p:nvSpPr>
        <p:spPr>
          <a:xfrm rot="10800000">
            <a:off x="6096001" y="1356360"/>
            <a:ext cx="296405" cy="2895600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273552" y="1524000"/>
            <a:ext cx="2667000" cy="2667000"/>
            <a:chOff x="7255014" y="1897380"/>
            <a:chExt cx="2667000" cy="2667000"/>
          </a:xfrm>
        </p:grpSpPr>
        <p:sp>
          <p:nvSpPr>
            <p:cNvPr id="120" name="Oval 119"/>
            <p:cNvSpPr/>
            <p:nvPr/>
          </p:nvSpPr>
          <p:spPr>
            <a:xfrm>
              <a:off x="7255014" y="18973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712214" y="18973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8169414" y="18973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626614" y="18973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9083814" y="18973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9541014" y="18973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55014" y="23545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712214" y="23545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169414" y="23545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626614" y="23545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9083814" y="23545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9541014" y="23545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7255014" y="28117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712214" y="28117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8169414" y="28117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8626614" y="28117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9083814" y="28117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541014" y="28117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255014" y="32689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12214" y="32689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8169414" y="32689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8626614" y="32689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9083814" y="32689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9541014" y="32689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255014" y="37261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712214" y="37261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8169414" y="37261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626614" y="37261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9083814" y="37261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9541014" y="37261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255014" y="41833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712214" y="41833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8169414" y="41833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8626614" y="41833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083814" y="41833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9541014" y="41833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6600" y="1524000"/>
            <a:ext cx="2667000" cy="2667000"/>
            <a:chOff x="3657601" y="5295900"/>
            <a:chExt cx="2667000" cy="2667000"/>
          </a:xfrm>
        </p:grpSpPr>
        <p:sp>
          <p:nvSpPr>
            <p:cNvPr id="194" name="Oval 193"/>
            <p:cNvSpPr/>
            <p:nvPr/>
          </p:nvSpPr>
          <p:spPr>
            <a:xfrm>
              <a:off x="3657601" y="5295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4114801" y="52959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4572001" y="52959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5029201" y="52959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5486401" y="5295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5943601" y="5295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3657601" y="57531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4114801" y="57531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4572001" y="57531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029201" y="57531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5486401" y="57531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943601" y="57531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3657601" y="62103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4114801" y="62103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4572001" y="62103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5029201" y="62103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5486401" y="62103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5943601" y="62103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3657601" y="66675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4114801" y="66675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4572001" y="66675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5029201" y="66675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5486401" y="66675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943601" y="66675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3657601" y="71247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114801" y="71247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4572001" y="71247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5029201" y="71247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5486401" y="71247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943601" y="71247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3657601" y="75819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4114801" y="75819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4572001" y="75819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5029201" y="75819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5486401" y="7581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943601" y="7581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600" y="838200"/>
            <a:ext cx="3200399" cy="304800"/>
            <a:chOff x="2895600" y="990600"/>
            <a:chExt cx="3200399" cy="304800"/>
          </a:xfrm>
        </p:grpSpPr>
        <p:sp>
          <p:nvSpPr>
            <p:cNvPr id="156" name="TextBox 155"/>
            <p:cNvSpPr txBox="1"/>
            <p:nvPr/>
          </p:nvSpPr>
          <p:spPr>
            <a:xfrm>
              <a:off x="4838700" y="99060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slow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895600" y="99060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fast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0800" y="1295400"/>
            <a:ext cx="304800" cy="2971799"/>
            <a:chOff x="6553200" y="1600200"/>
            <a:chExt cx="304800" cy="2971799"/>
          </a:xfrm>
        </p:grpSpPr>
        <p:sp>
          <p:nvSpPr>
            <p:cNvPr id="158" name="TextBox 157"/>
            <p:cNvSpPr txBox="1"/>
            <p:nvPr/>
          </p:nvSpPr>
          <p:spPr>
            <a:xfrm rot="5400000">
              <a:off x="6076950" y="207645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slow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 rot="5400000">
              <a:off x="6076950" y="379095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fast</a:t>
              </a:r>
            </a:p>
          </p:txBody>
        </p:sp>
      </p:grpSp>
      <p:sp>
        <p:nvSpPr>
          <p:cNvPr id="164" name="Punchline"/>
          <p:cNvSpPr txBox="1"/>
          <p:nvPr/>
        </p:nvSpPr>
        <p:spPr>
          <a:xfrm>
            <a:off x="0" y="5257798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V</a:t>
            </a:r>
            <a:r>
              <a:rPr lang="en-US" sz="3600" dirty="0" smtClean="0">
                <a:latin typeface="+mj-lt"/>
              </a:rPr>
              <a:t>ariability in cell access times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is</a:t>
            </a:r>
          </a:p>
          <a:p>
            <a:pPr algn="ctr"/>
            <a:r>
              <a:rPr lang="en-US" sz="3600" dirty="0" smtClean="0">
                <a:latin typeface="+mj-lt"/>
              </a:rPr>
              <a:t>caused by the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physical organization </a:t>
            </a:r>
            <a:r>
              <a:rPr lang="en-US" sz="3600" dirty="0" smtClean="0">
                <a:latin typeface="+mj-lt"/>
              </a:rPr>
              <a:t>of DRAM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276600" y="48006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166" name="TextBox 165"/>
          <p:cNvSpPr txBox="1"/>
          <p:nvPr/>
        </p:nvSpPr>
        <p:spPr>
          <a:xfrm rot="5400000">
            <a:off x="1066801" y="2590801"/>
            <a:ext cx="2743198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81800" y="2324100"/>
            <a:ext cx="2362200" cy="1257300"/>
            <a:chOff x="6781800" y="2324100"/>
            <a:chExt cx="2362200" cy="1257300"/>
          </a:xfrm>
        </p:grpSpPr>
        <p:sp>
          <p:nvSpPr>
            <p:cNvPr id="167" name="TextBox 166"/>
            <p:cNvSpPr txBox="1"/>
            <p:nvPr/>
          </p:nvSpPr>
          <p:spPr>
            <a:xfrm>
              <a:off x="6781800" y="2324100"/>
              <a:ext cx="2362200" cy="4191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across row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2895600"/>
              <a:ext cx="2362200" cy="685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distance from sense amplifier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990600"/>
            <a:ext cx="2470407" cy="1295400"/>
            <a:chOff x="0" y="990600"/>
            <a:chExt cx="2470407" cy="1295400"/>
          </a:xfrm>
        </p:grpSpPr>
        <p:sp>
          <p:nvSpPr>
            <p:cNvPr id="169" name="TextBox 168"/>
            <p:cNvSpPr txBox="1"/>
            <p:nvPr/>
          </p:nvSpPr>
          <p:spPr>
            <a:xfrm>
              <a:off x="0" y="990600"/>
              <a:ext cx="2470407" cy="4191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across column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0" y="1600200"/>
              <a:ext cx="2470407" cy="685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distance from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wordline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Our Approach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Experimental study for architectural variation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Goal: </a:t>
            </a:r>
            <a:r>
              <a:rPr lang="en-US" dirty="0">
                <a:ea typeface="Cambria Math" panose="02040503050406030204" pitchFamily="18" charset="0"/>
              </a:rPr>
              <a:t>Identify &amp; characterize 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Methodology: </a:t>
            </a:r>
            <a:r>
              <a:rPr lang="en-US" dirty="0" smtClean="0">
                <a:ea typeface="Cambria Math" panose="02040503050406030204" pitchFamily="18" charset="0"/>
              </a:rPr>
              <a:t>Profiling 96 real DRAM modules                                       by using FPGA-based DRAM test infrastructure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733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Exploiting architectural variation </a:t>
            </a:r>
            <a:endParaRPr lang="en-US" b="1" dirty="0" smtClean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AVA </a:t>
            </a:r>
            <a:r>
              <a:rPr lang="en-US" b="1" dirty="0">
                <a:ea typeface="Cambria Math" panose="02040503050406030204" pitchFamily="18" charset="0"/>
              </a:rPr>
              <a:t>Online Profiling</a:t>
            </a:r>
            <a:r>
              <a:rPr lang="en-US" dirty="0">
                <a:ea typeface="Cambria Math" panose="02040503050406030204" pitchFamily="18" charset="0"/>
              </a:rPr>
              <a:t>: Dynamic &amp; low cost latency optimization mechanism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AVA Data Shuffling</a:t>
            </a:r>
            <a:r>
              <a:rPr lang="en-US" dirty="0">
                <a:ea typeface="Cambria Math" panose="02040503050406030204" pitchFamily="18" charset="0"/>
              </a:rPr>
              <a:t>: Improving reliability </a:t>
            </a:r>
            <a:r>
              <a:rPr lang="en-US" dirty="0" smtClean="0">
                <a:ea typeface="Cambria Math" panose="02040503050406030204" pitchFamily="18" charset="0"/>
              </a:rPr>
              <a:t>by avoiding ECC-uncorrectable </a:t>
            </a:r>
            <a:r>
              <a:rPr lang="en-US" dirty="0">
                <a:ea typeface="Cambria Math" panose="02040503050406030204" pitchFamily="18" charset="0"/>
              </a:rPr>
              <a:t>errors </a:t>
            </a: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2590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Experimental study of architectural variation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Goal: </a:t>
            </a:r>
            <a:r>
              <a:rPr lang="en-US" dirty="0" smtClean="0">
                <a:solidFill>
                  <a:schemeClr val="bg1"/>
                </a:solidFill>
                <a:ea typeface="Cambria Math" panose="02040503050406030204" pitchFamily="18" charset="0"/>
              </a:rPr>
              <a:t>Identify &amp; characterize 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Methodology: </a:t>
            </a:r>
            <a:r>
              <a:rPr lang="en-US" dirty="0" smtClean="0">
                <a:solidFill>
                  <a:schemeClr val="bg1"/>
                </a:solidFill>
                <a:ea typeface="Cambria Math" panose="02040503050406030204" pitchFamily="18" charset="0"/>
              </a:rPr>
              <a:t>Profile 96 real DRAM modules                                       by using FPGA-based DRAM test infrastructure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990604"/>
            <a:ext cx="3505200" cy="3962396"/>
            <a:chOff x="2819400" y="990604"/>
            <a:chExt cx="3505200" cy="3962396"/>
          </a:xfrm>
        </p:grpSpPr>
        <p:pic>
          <p:nvPicPr>
            <p:cNvPr id="63" name="Picture 4" descr="24342616_s.jpg"/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14600"/>
              <a:ext cx="350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990604"/>
              <a:ext cx="1524000" cy="1524000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 rot="16200000">
              <a:off x="4267200" y="2438399"/>
              <a:ext cx="609601" cy="609602"/>
            </a:xfrm>
            <a:prstGeom prst="leftRightArrow">
              <a:avLst>
                <a:gd name="adj1" fmla="val 52500"/>
                <a:gd name="adj2" fmla="val 26738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6021" y="1219200"/>
            <a:ext cx="1827179" cy="10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rocessor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971801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ain </a:t>
            </a:r>
            <a:r>
              <a:rPr lang="en-US" sz="3200" dirty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emory </a:t>
            </a:r>
          </a:p>
        </p:txBody>
      </p:sp>
      <p:pic>
        <p:nvPicPr>
          <p:cNvPr id="34" name="Picture 33" descr="ch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1138776"/>
            <a:ext cx="3848100" cy="32046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320040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1138776"/>
            <a:ext cx="1297241" cy="3204626"/>
            <a:chOff x="3505200" y="1138776"/>
            <a:chExt cx="1371600" cy="320462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05200" y="1138776"/>
              <a:ext cx="1371600" cy="2061624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05200" y="3581400"/>
              <a:ext cx="1371600" cy="7620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66488" y="1149094"/>
            <a:ext cx="3867149" cy="31943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eripheral logic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85360" y="1219199"/>
            <a:ext cx="3642360" cy="3063242"/>
            <a:chOff x="4785360" y="1219199"/>
            <a:chExt cx="3642360" cy="3063242"/>
          </a:xfrm>
        </p:grpSpPr>
        <p:sp>
          <p:nvSpPr>
            <p:cNvPr id="49" name="Rectangle 48"/>
            <p:cNvSpPr/>
            <p:nvPr/>
          </p:nvSpPr>
          <p:spPr>
            <a:xfrm>
              <a:off x="5760720" y="1219199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67500" y="1219199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50480" y="12192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 smtClean="0">
                  <a:latin typeface="+mj-lt"/>
                </a:rPr>
                <a:t>bank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60720" y="30480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67500" y="30480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50480" y="3048001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85360" y="12192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85360" y="3048001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4749101" y="1185163"/>
            <a:ext cx="838200" cy="1295400"/>
            <a:chOff x="6400800" y="4572000"/>
            <a:chExt cx="838200" cy="1295400"/>
          </a:xfrm>
        </p:grpSpPr>
        <p:sp>
          <p:nvSpPr>
            <p:cNvPr id="58" name="Rectangle 57"/>
            <p:cNvSpPr/>
            <p:nvPr/>
          </p:nvSpPr>
          <p:spPr>
            <a:xfrm>
              <a:off x="6431280" y="460629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400800" y="4648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00800" y="4724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4800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00800" y="4876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400800" y="4953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00800" y="5029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400800" y="5105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400800" y="5181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400800" y="5257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400800" y="5334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400800" y="5410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400800" y="5486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00800" y="5562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00800" y="5638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00800" y="5715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00800" y="5791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00800" y="5867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00800" y="4572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6518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64427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>
              <a:off x="63665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62903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6214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6137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>
              <a:off x="60617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59855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>
              <a:off x="59093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5400000">
              <a:off x="5833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5756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>
              <a:off x="6595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oup 444"/>
          <p:cNvGrpSpPr/>
          <p:nvPr/>
        </p:nvGrpSpPr>
        <p:grpSpPr>
          <a:xfrm>
            <a:off x="5511101" y="990600"/>
            <a:ext cx="1986979" cy="609600"/>
            <a:chOff x="6497320" y="996696"/>
            <a:chExt cx="1986979" cy="609600"/>
          </a:xfrm>
        </p:grpSpPr>
        <p:sp>
          <p:nvSpPr>
            <p:cNvPr id="441" name="TextBox 440"/>
            <p:cNvSpPr txBox="1"/>
            <p:nvPr/>
          </p:nvSpPr>
          <p:spPr>
            <a:xfrm>
              <a:off x="6719507" y="996696"/>
              <a:ext cx="1764792" cy="6096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mat</a:t>
              </a:r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6526529" y="1293877"/>
              <a:ext cx="751080" cy="233933"/>
            </a:xfrm>
            <a:custGeom>
              <a:avLst/>
              <a:gdLst>
                <a:gd name="connsiteX0" fmla="*/ 0 w 285750"/>
                <a:gd name="connsiteY0" fmla="*/ 138934 h 138934"/>
                <a:gd name="connsiteX1" fmla="*/ 110490 w 285750"/>
                <a:gd name="connsiteY1" fmla="*/ 1774 h 138934"/>
                <a:gd name="connsiteX2" fmla="*/ 205740 w 285750"/>
                <a:gd name="connsiteY2" fmla="*/ 58924 h 138934"/>
                <a:gd name="connsiteX3" fmla="*/ 285750 w 285750"/>
                <a:gd name="connsiteY3" fmla="*/ 28444 h 1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138934">
                  <a:moveTo>
                    <a:pt x="0" y="138934"/>
                  </a:moveTo>
                  <a:cubicBezTo>
                    <a:pt x="38100" y="77021"/>
                    <a:pt x="76200" y="15109"/>
                    <a:pt x="110490" y="1774"/>
                  </a:cubicBezTo>
                  <a:cubicBezTo>
                    <a:pt x="144780" y="-11561"/>
                    <a:pt x="176530" y="54479"/>
                    <a:pt x="205740" y="58924"/>
                  </a:cubicBezTo>
                  <a:cubicBezTo>
                    <a:pt x="234950" y="63369"/>
                    <a:pt x="260350" y="45906"/>
                    <a:pt x="285750" y="28444"/>
                  </a:cubicBezTo>
                </a:path>
              </a:pathLst>
            </a:custGeom>
            <a:noFill/>
            <a:ln>
              <a:solidFill>
                <a:schemeClr val="bg1"/>
              </a:solidFill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497320" y="1496059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sp>
        <p:nvSpPr>
          <p:cNvPr id="496" name="TextBox 495"/>
          <p:cNvSpPr txBox="1"/>
          <p:nvPr/>
        </p:nvSpPr>
        <p:spPr>
          <a:xfrm>
            <a:off x="6400800" y="2971800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igh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atency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Organization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862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75 -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 animBg="1"/>
      <p:bldP spid="57" grpId="0" animBg="1"/>
      <p:bldP spid="4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5400" y="1752599"/>
            <a:ext cx="2971801" cy="2971800"/>
            <a:chOff x="4876800" y="1447800"/>
            <a:chExt cx="2971801" cy="2971800"/>
          </a:xfrm>
        </p:grpSpPr>
        <p:grpSp>
          <p:nvGrpSpPr>
            <p:cNvPr id="3" name="Group 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4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4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38" name="Straight Connector 37"/>
              <p:cNvCxnSpPr>
                <a:endCxn id="4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5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5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4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33" name="Straight Connector 32"/>
              <p:cNvCxnSpPr>
                <a:endCxn id="4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4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4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4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4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191000" y="1752601"/>
            <a:ext cx="838201" cy="2971800"/>
            <a:chOff x="4191000" y="1752601"/>
            <a:chExt cx="838201" cy="2971800"/>
          </a:xfrm>
        </p:grpSpPr>
        <p:sp>
          <p:nvSpPr>
            <p:cNvPr id="53" name="TextBox 52"/>
            <p:cNvSpPr txBox="1"/>
            <p:nvPr/>
          </p:nvSpPr>
          <p:spPr>
            <a:xfrm rot="5400000">
              <a:off x="2857500" y="3086101"/>
              <a:ext cx="29718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spc="-100" dirty="0">
                  <a:solidFill>
                    <a:srgbClr val="000000"/>
                  </a:solidFill>
                  <a:latin typeface="+mj-lt"/>
                </a:rPr>
                <a:t>I</a:t>
              </a:r>
              <a:r>
                <a:rPr lang="en-US" sz="3200" spc="-100" dirty="0" smtClean="0">
                  <a:solidFill>
                    <a:srgbClr val="000000"/>
                  </a:solidFill>
                  <a:latin typeface="+mj-lt"/>
                </a:rPr>
                <a:t>nternal </a:t>
              </a:r>
              <a:r>
                <a:rPr lang="en-US" sz="3200" spc="-100" dirty="0">
                  <a:solidFill>
                    <a:srgbClr val="000000"/>
                  </a:solidFill>
                  <a:latin typeface="+mj-lt"/>
                </a:rPr>
                <a:t>a</a:t>
              </a:r>
              <a:r>
                <a:rPr lang="en-US" sz="3200" spc="-100" dirty="0" smtClean="0">
                  <a:solidFill>
                    <a:srgbClr val="000000"/>
                  </a:solidFill>
                  <a:latin typeface="+mj-lt"/>
                </a:rPr>
                <a:t>ddress</a:t>
              </a:r>
            </a:p>
          </p:txBody>
        </p:sp>
        <p:sp>
          <p:nvSpPr>
            <p:cNvPr id="54" name="Down Arrow 53"/>
            <p:cNvSpPr/>
            <p:nvPr/>
          </p:nvSpPr>
          <p:spPr>
            <a:xfrm rot="16200000">
              <a:off x="4533901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55" name="DRAM"/>
          <p:cNvSpPr/>
          <p:nvPr/>
        </p:nvSpPr>
        <p:spPr>
          <a:xfrm rot="16200000">
            <a:off x="3162302" y="38099"/>
            <a:ext cx="3886200" cy="6248400"/>
          </a:xfrm>
          <a:prstGeom prst="roundRect">
            <a:avLst>
              <a:gd name="adj" fmla="val 3640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066799" y="1676399"/>
            <a:ext cx="838201" cy="3124200"/>
            <a:chOff x="1066799" y="1676399"/>
            <a:chExt cx="838201" cy="3124200"/>
          </a:xfrm>
        </p:grpSpPr>
        <p:sp>
          <p:nvSpPr>
            <p:cNvPr id="56" name="TextBox 55"/>
            <p:cNvSpPr txBox="1"/>
            <p:nvPr/>
          </p:nvSpPr>
          <p:spPr>
            <a:xfrm rot="5400000">
              <a:off x="-342901" y="3086099"/>
              <a:ext cx="31242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spc="-100" dirty="0">
                  <a:solidFill>
                    <a:srgbClr val="000000"/>
                  </a:solidFill>
                  <a:latin typeface="+mj-lt"/>
                </a:rPr>
                <a:t>E</a:t>
              </a:r>
              <a:r>
                <a:rPr lang="en-US" sz="3200" spc="-100" dirty="0" smtClean="0">
                  <a:solidFill>
                    <a:srgbClr val="000000"/>
                  </a:solidFill>
                  <a:latin typeface="+mj-lt"/>
                </a:rPr>
                <a:t>xternal address</a:t>
              </a:r>
            </a:p>
          </p:txBody>
        </p:sp>
        <p:sp>
          <p:nvSpPr>
            <p:cNvPr id="57" name="Down Arrow 56"/>
            <p:cNvSpPr/>
            <p:nvPr/>
          </p:nvSpPr>
          <p:spPr>
            <a:xfrm rot="16200000">
              <a:off x="1409700" y="3009897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Challenge: External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≠</a:t>
            </a:r>
            <a:r>
              <a:rPr lang="en-US" sz="5400" dirty="0" smtClean="0"/>
              <a:t> Internal</a:t>
            </a:r>
            <a:endParaRPr lang="en-US" sz="5400" dirty="0"/>
          </a:p>
        </p:txBody>
      </p:sp>
      <p:sp>
        <p:nvSpPr>
          <p:cNvPr id="59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External address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Internal address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1219199"/>
            <a:ext cx="2133600" cy="5334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 smtClean="0">
                <a:solidFill>
                  <a:srgbClr val="000000"/>
                </a:solidFill>
              </a:rPr>
              <a:t>DRAM chip</a:t>
            </a:r>
          </a:p>
        </p:txBody>
      </p:sp>
      <p:sp>
        <p:nvSpPr>
          <p:cNvPr id="61" name="DRAM"/>
          <p:cNvSpPr/>
          <p:nvPr/>
        </p:nvSpPr>
        <p:spPr>
          <a:xfrm rot="5400000">
            <a:off x="914400" y="3124199"/>
            <a:ext cx="2895600" cy="457200"/>
          </a:xfrm>
          <a:prstGeom prst="roundRect">
            <a:avLst>
              <a:gd name="adj" fmla="val 22430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IO interface</a:t>
            </a:r>
            <a:endParaRPr lang="en-US" sz="3200" dirty="0">
              <a:latin typeface="+mj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667000" y="1752599"/>
            <a:ext cx="1447801" cy="2971800"/>
            <a:chOff x="2667000" y="1752599"/>
            <a:chExt cx="1447801" cy="2971800"/>
          </a:xfrm>
        </p:grpSpPr>
        <p:sp>
          <p:nvSpPr>
            <p:cNvPr id="62" name="Down Arrow 61"/>
            <p:cNvSpPr/>
            <p:nvPr/>
          </p:nvSpPr>
          <p:spPr>
            <a:xfrm rot="16200000">
              <a:off x="2628900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Down Arrow 62"/>
            <p:cNvSpPr/>
            <p:nvPr/>
          </p:nvSpPr>
          <p:spPr>
            <a:xfrm rot="16200000">
              <a:off x="3619501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5400000">
              <a:off x="1866900" y="3086099"/>
              <a:ext cx="29718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b="1" spc="-1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</a:t>
              </a:r>
              <a:r>
                <a:rPr lang="en-US" sz="3200" b="1" spc="-1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ddress </a:t>
              </a:r>
              <a:r>
                <a:rPr lang="en-US" sz="3200" b="1" spc="-1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m</a:t>
              </a:r>
              <a:r>
                <a:rPr lang="en-US" sz="3200" b="1" spc="-1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2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Expected Characteristics</a:t>
            </a:r>
            <a:endParaRPr lang="en-US" sz="5400" spc="-1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Variation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Some regions are </a:t>
            </a:r>
            <a:r>
              <a:rPr lang="en-US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slower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 than others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Some regions are </a:t>
            </a:r>
            <a:r>
              <a:rPr lang="en-US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more vulnerable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than others        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when accessed with reduced latency </a:t>
            </a:r>
          </a:p>
          <a:p>
            <a:pPr marL="914400" lvl="1" indent="-568325">
              <a:lnSpc>
                <a:spcPts val="3000"/>
              </a:lnSpc>
              <a:spcBef>
                <a:spcPts val="0"/>
              </a:spcBef>
            </a:pPr>
            <a:endParaRPr lang="en-US" sz="2400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Repeatability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Latency (error) characteristics </a:t>
            </a:r>
            <a:r>
              <a:rPr lang="en-US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repeat periodically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,           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if the same component (e.g., mat) is duplicated </a:t>
            </a:r>
          </a:p>
          <a:p>
            <a:pPr marL="457200" lvl="1" indent="0">
              <a:lnSpc>
                <a:spcPts val="3000"/>
              </a:lnSpc>
              <a:spcBef>
                <a:spcPts val="0"/>
              </a:spcBef>
              <a:buNone/>
            </a:pPr>
            <a:endParaRPr lang="en-US" sz="2400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Similarity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Across different organizations (e.g., chip/DIMM)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if they share same design</a:t>
            </a:r>
          </a:p>
        </p:txBody>
      </p:sp>
    </p:spTree>
    <p:extLst>
      <p:ext uri="{BB962C8B-B14F-4D97-AF65-F5344CB8AC3E}">
        <p14:creationId xmlns:p14="http://schemas.microsoft.com/office/powerpoint/2010/main" val="16254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1. Variation &amp; Repeatability in Rows</a:t>
            </a:r>
            <a:endParaRPr lang="en-US" sz="5400" spc="-150" dirty="0"/>
          </a:p>
        </p:txBody>
      </p:sp>
      <p:grpSp>
        <p:nvGrpSpPr>
          <p:cNvPr id="490" name="Group 489"/>
          <p:cNvGrpSpPr/>
          <p:nvPr/>
        </p:nvGrpSpPr>
        <p:grpSpPr>
          <a:xfrm>
            <a:off x="1900310" y="1481328"/>
            <a:ext cx="1490472" cy="1490472"/>
            <a:chOff x="4876800" y="1447800"/>
            <a:chExt cx="2971801" cy="2971800"/>
          </a:xfrm>
        </p:grpSpPr>
        <p:grpSp>
          <p:nvGrpSpPr>
            <p:cNvPr id="491" name="Group 490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752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3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4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5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6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1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09" name="Straight Connector 708"/>
              <p:cNvCxnSpPr>
                <a:endCxn id="752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>
                <a:endCxn id="754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>
                <a:endCxn id="755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>
                <a:endCxn id="756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>
                <a:endCxn id="753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oup 493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04" name="Straight Connector 703"/>
              <p:cNvCxnSpPr>
                <a:endCxn id="71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>
                <a:endCxn id="71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>
                <a:endCxn id="71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>
                <a:endCxn id="71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>
                <a:endCxn id="71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96" name="Oval 495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57" name="Group 756"/>
          <p:cNvGrpSpPr/>
          <p:nvPr/>
        </p:nvGrpSpPr>
        <p:grpSpPr>
          <a:xfrm>
            <a:off x="3457838" y="1481328"/>
            <a:ext cx="1490472" cy="1490472"/>
            <a:chOff x="4876800" y="1447800"/>
            <a:chExt cx="2971801" cy="2971800"/>
          </a:xfrm>
        </p:grpSpPr>
        <p:grpSp>
          <p:nvGrpSpPr>
            <p:cNvPr id="758" name="Group 757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03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4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5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6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7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59" name="Group 758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98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99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0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1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2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60" name="Group 759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93" name="Straight Connector 792"/>
              <p:cNvCxnSpPr>
                <a:endCxn id="803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>
                <a:endCxn id="805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>
                <a:endCxn id="806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>
                <a:endCxn id="807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>
                <a:endCxn id="804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88" name="Straight Connector 787"/>
              <p:cNvCxnSpPr>
                <a:endCxn id="798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>
                <a:endCxn id="799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>
                <a:endCxn id="800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>
                <a:endCxn id="801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>
                <a:endCxn id="802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763" name="Oval 762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08" name="Group 807"/>
          <p:cNvGrpSpPr/>
          <p:nvPr/>
        </p:nvGrpSpPr>
        <p:grpSpPr>
          <a:xfrm>
            <a:off x="5024510" y="1481328"/>
            <a:ext cx="1490472" cy="1490472"/>
            <a:chOff x="4876800" y="1447800"/>
            <a:chExt cx="2971801" cy="2971800"/>
          </a:xfrm>
        </p:grpSpPr>
        <p:grpSp>
          <p:nvGrpSpPr>
            <p:cNvPr id="809" name="Group 80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54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5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6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7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8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0" name="Group 809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849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0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1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2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3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1" name="Group 81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44" name="Straight Connector 843"/>
              <p:cNvCxnSpPr>
                <a:endCxn id="854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>
                <a:endCxn id="856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>
                <a:endCxn id="857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>
                <a:endCxn id="858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>
                <a:endCxn id="855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2" name="Group 811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39" name="Straight Connector 838"/>
              <p:cNvCxnSpPr>
                <a:endCxn id="849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>
                <a:endCxn id="850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>
                <a:endCxn id="851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>
                <a:endCxn id="852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>
                <a:endCxn id="853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14" name="Oval 8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59" name="Group 858"/>
          <p:cNvGrpSpPr/>
          <p:nvPr/>
        </p:nvGrpSpPr>
        <p:grpSpPr>
          <a:xfrm>
            <a:off x="6582038" y="1481328"/>
            <a:ext cx="1490472" cy="1490472"/>
            <a:chOff x="4876800" y="1447800"/>
            <a:chExt cx="2971801" cy="2971800"/>
          </a:xfrm>
        </p:grpSpPr>
        <p:grpSp>
          <p:nvGrpSpPr>
            <p:cNvPr id="860" name="Group 859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905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6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7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8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9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900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1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2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3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4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2" name="Group 861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95" name="Straight Connector 894"/>
              <p:cNvCxnSpPr>
                <a:endCxn id="905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>
                <a:endCxn id="907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>
                <a:endCxn id="908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>
                <a:endCxn id="909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>
                <a:endCxn id="906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3" name="Group 862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90" name="Straight Connector 889"/>
              <p:cNvCxnSpPr>
                <a:endCxn id="900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>
                <a:endCxn id="901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>
                <a:endCxn id="902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>
                <a:endCxn id="903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>
                <a:endCxn id="904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 863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65" name="Oval 864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cxnSp>
        <p:nvCxnSpPr>
          <p:cNvPr id="917" name="Straight Connector 916"/>
          <p:cNvCxnSpPr/>
          <p:nvPr/>
        </p:nvCxnSpPr>
        <p:spPr>
          <a:xfrm flipH="1">
            <a:off x="1671710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8" name="Group 917"/>
          <p:cNvGrpSpPr/>
          <p:nvPr/>
        </p:nvGrpSpPr>
        <p:grpSpPr>
          <a:xfrm>
            <a:off x="2016955" y="1371600"/>
            <a:ext cx="4671060" cy="1219201"/>
            <a:chOff x="2174045" y="1143000"/>
            <a:chExt cx="4671060" cy="1219201"/>
          </a:xfrm>
        </p:grpSpPr>
        <p:cxnSp>
          <p:nvCxnSpPr>
            <p:cNvPr id="919" name="Straight Connector 918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0" name="DRAM"/>
          <p:cNvSpPr/>
          <p:nvPr/>
        </p:nvSpPr>
        <p:spPr>
          <a:xfrm rot="5400000">
            <a:off x="417301" y="2021099"/>
            <a:ext cx="2057400" cy="45360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ow decoder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72510" y="1371600"/>
            <a:ext cx="611945" cy="1370897"/>
            <a:chOff x="8072510" y="1371600"/>
            <a:chExt cx="611945" cy="1370897"/>
          </a:xfrm>
        </p:grpSpPr>
        <p:sp>
          <p:nvSpPr>
            <p:cNvPr id="2" name="Up-Down Arrow 1"/>
            <p:cNvSpPr/>
            <p:nvPr/>
          </p:nvSpPr>
          <p:spPr>
            <a:xfrm>
              <a:off x="8072510" y="1524000"/>
              <a:ext cx="307145" cy="1143000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961" name="TextBox 960"/>
            <p:cNvSpPr txBox="1"/>
            <p:nvPr/>
          </p:nvSpPr>
          <p:spPr>
            <a:xfrm rot="5400000">
              <a:off x="7846606" y="1904649"/>
              <a:ext cx="1370897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512 rows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69365" y="3200400"/>
            <a:ext cx="7017435" cy="1600200"/>
            <a:chOff x="1669365" y="3200400"/>
            <a:chExt cx="7017435" cy="1600200"/>
          </a:xfrm>
        </p:grpSpPr>
        <p:grpSp>
          <p:nvGrpSpPr>
            <p:cNvPr id="5" name="Group 4"/>
            <p:cNvGrpSpPr/>
            <p:nvPr/>
          </p:nvGrpSpPr>
          <p:grpSpPr>
            <a:xfrm>
              <a:off x="1669365" y="3200400"/>
              <a:ext cx="6403145" cy="1600200"/>
              <a:chOff x="1669365" y="3200400"/>
              <a:chExt cx="6403145" cy="1600200"/>
            </a:xfrm>
          </p:grpSpPr>
          <p:grpSp>
            <p:nvGrpSpPr>
              <p:cNvPr id="253" name="Group 252"/>
              <p:cNvGrpSpPr/>
              <p:nvPr/>
            </p:nvGrpSpPr>
            <p:grpSpPr>
              <a:xfrm>
                <a:off x="1900310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254" name="Group 253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299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0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1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2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3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294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5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6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7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8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289" name="Straight Connector 288"/>
                  <p:cNvCxnSpPr>
                    <a:endCxn id="299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>
                    <a:endCxn id="301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>
                    <a:endCxn id="302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>
                    <a:endCxn id="303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>
                    <a:endCxn id="300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7" name="Group 256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284" name="Straight Connector 283"/>
                  <p:cNvCxnSpPr>
                    <a:endCxn id="294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>
                    <a:endCxn id="295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>
                    <a:endCxn id="296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>
                    <a:endCxn id="297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>
                    <a:endCxn id="298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8" name="Group 257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04" name="Group 303"/>
              <p:cNvGrpSpPr/>
              <p:nvPr/>
            </p:nvGrpSpPr>
            <p:grpSpPr>
              <a:xfrm>
                <a:off x="3457838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350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1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2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3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4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345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6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7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8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9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340" name="Straight Connector 339"/>
                  <p:cNvCxnSpPr>
                    <a:endCxn id="350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>
                    <a:endCxn id="352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>
                    <a:endCxn id="353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>
                    <a:endCxn id="354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>
                    <a:endCxn id="351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335" name="Straight Connector 334"/>
                  <p:cNvCxnSpPr>
                    <a:endCxn id="345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>
                    <a:endCxn id="346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>
                    <a:endCxn id="347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>
                    <a:endCxn id="348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>
                    <a:endCxn id="349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55" name="Group 354"/>
              <p:cNvGrpSpPr/>
              <p:nvPr/>
            </p:nvGrpSpPr>
            <p:grpSpPr>
              <a:xfrm>
                <a:off x="5024510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356" name="Group 355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401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2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3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4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5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57" name="Group 356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396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7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8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9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0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58" name="Group 357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391" name="Straight Connector 390"/>
                  <p:cNvCxnSpPr>
                    <a:endCxn id="401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>
                    <a:endCxn id="403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>
                    <a:endCxn id="404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>
                    <a:endCxn id="405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>
                    <a:endCxn id="402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9" name="Group 358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386" name="Straight Connector 385"/>
                  <p:cNvCxnSpPr>
                    <a:endCxn id="396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/>
                  <p:cNvCxnSpPr>
                    <a:endCxn id="397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>
                    <a:endCxn id="398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>
                    <a:endCxn id="399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>
                    <a:endCxn id="400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361" name="Oval 360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4" name="Oval 373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5" name="Oval 374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406" name="Group 405"/>
              <p:cNvGrpSpPr/>
              <p:nvPr/>
            </p:nvGrpSpPr>
            <p:grpSpPr>
              <a:xfrm>
                <a:off x="6582038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407" name="Group 406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485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6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7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8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9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08" name="Group 407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480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1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2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3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4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475" name="Straight Connector 474"/>
                  <p:cNvCxnSpPr>
                    <a:endCxn id="485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/>
                  <p:cNvCxnSpPr>
                    <a:endCxn id="487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/>
                  <p:cNvCxnSpPr>
                    <a:endCxn id="488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>
                    <a:endCxn id="489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>
                    <a:endCxn id="486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" name="Group 409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470" name="Straight Connector 469"/>
                  <p:cNvCxnSpPr>
                    <a:endCxn id="480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>
                    <a:endCxn id="481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>
                    <a:endCxn id="482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>
                    <a:endCxn id="483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>
                    <a:endCxn id="484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412" name="Oval 411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911" name="Straight Connector 910"/>
              <p:cNvCxnSpPr/>
              <p:nvPr/>
            </p:nvCxnSpPr>
            <p:spPr>
              <a:xfrm flipH="1">
                <a:off x="1669365" y="3200400"/>
                <a:ext cx="6403145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2" name="Group 911"/>
              <p:cNvGrpSpPr/>
              <p:nvPr/>
            </p:nvGrpSpPr>
            <p:grpSpPr>
              <a:xfrm>
                <a:off x="2014610" y="3200400"/>
                <a:ext cx="4671060" cy="1219201"/>
                <a:chOff x="2171700" y="2971800"/>
                <a:chExt cx="4671060" cy="1219201"/>
              </a:xfrm>
            </p:grpSpPr>
            <p:cxnSp>
              <p:nvCxnSpPr>
                <p:cNvPr id="913" name="Straight Connector 912"/>
                <p:cNvCxnSpPr/>
                <p:nvPr/>
              </p:nvCxnSpPr>
              <p:spPr>
                <a:xfrm flipV="1">
                  <a:off x="217170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/>
                <p:nvPr/>
              </p:nvCxnSpPr>
              <p:spPr>
                <a:xfrm flipV="1">
                  <a:off x="3727704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Straight Connector 914"/>
                <p:cNvCxnSpPr/>
                <p:nvPr/>
              </p:nvCxnSpPr>
              <p:spPr>
                <a:xfrm flipV="1">
                  <a:off x="530098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Straight Connector 915"/>
                <p:cNvCxnSpPr/>
                <p:nvPr/>
              </p:nvCxnSpPr>
              <p:spPr>
                <a:xfrm flipV="1">
                  <a:off x="684276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8074855" y="3200400"/>
              <a:ext cx="611945" cy="1370897"/>
              <a:chOff x="8074855" y="3200400"/>
              <a:chExt cx="611945" cy="1370897"/>
            </a:xfrm>
          </p:grpSpPr>
          <p:sp>
            <p:nvSpPr>
              <p:cNvPr id="962" name="Up-Down Arrow 961"/>
              <p:cNvSpPr/>
              <p:nvPr/>
            </p:nvSpPr>
            <p:spPr>
              <a:xfrm>
                <a:off x="8074855" y="3352800"/>
                <a:ext cx="307145" cy="1143000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 smtClean="0"/>
              </a:p>
            </p:txBody>
          </p:sp>
          <p:sp>
            <p:nvSpPr>
              <p:cNvPr id="963" name="TextBox 962"/>
              <p:cNvSpPr txBox="1"/>
              <p:nvPr/>
            </p:nvSpPr>
            <p:spPr>
              <a:xfrm rot="5400000">
                <a:off x="7848951" y="3733449"/>
                <a:ext cx="1370897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800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512 rows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" y="1295401"/>
            <a:ext cx="682379" cy="3352801"/>
            <a:chOff x="457200" y="1066801"/>
            <a:chExt cx="682379" cy="3352801"/>
          </a:xfrm>
        </p:grpSpPr>
        <p:sp>
          <p:nvSpPr>
            <p:cNvPr id="964" name="Down Arrow 963"/>
            <p:cNvSpPr/>
            <p:nvPr/>
          </p:nvSpPr>
          <p:spPr>
            <a:xfrm rot="10800000">
              <a:off x="685800" y="1070668"/>
              <a:ext cx="453779" cy="3348932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5" name="TextBox 964"/>
            <p:cNvSpPr txBox="1"/>
            <p:nvPr/>
          </p:nvSpPr>
          <p:spPr>
            <a:xfrm rot="5400000">
              <a:off x="-1066801" y="2590802"/>
              <a:ext cx="3352801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sweep across rows</a:t>
              </a:r>
            </a:p>
          </p:txBody>
        </p:sp>
      </p:grpSp>
      <p:sp>
        <p:nvSpPr>
          <p:cNvPr id="966" name="Punchline"/>
          <p:cNvSpPr txBox="1"/>
          <p:nvPr/>
        </p:nvSpPr>
        <p:spPr>
          <a:xfrm>
            <a:off x="0" y="5184646"/>
            <a:ext cx="9144000" cy="530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Latency characteristics </a:t>
            </a:r>
            <a:r>
              <a:rPr lang="en-US" sz="36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vary</a:t>
            </a:r>
            <a:r>
              <a:rPr lang="en-US" sz="3600" spc="-100" dirty="0" smtClean="0">
                <a:latin typeface="+mj-lt"/>
              </a:rPr>
              <a:t> across 512 rows</a:t>
            </a:r>
          </a:p>
        </p:txBody>
      </p:sp>
      <p:sp>
        <p:nvSpPr>
          <p:cNvPr id="434" name="TextBox 433"/>
          <p:cNvSpPr txBox="1"/>
          <p:nvPr/>
        </p:nvSpPr>
        <p:spPr>
          <a:xfrm>
            <a:off x="5562600" y="91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6" name="DRAM"/>
          <p:cNvSpPr/>
          <p:nvPr/>
        </p:nvSpPr>
        <p:spPr>
          <a:xfrm rot="5400000">
            <a:off x="-343446" y="2780754"/>
            <a:ext cx="3581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ow decoder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0" name="Punchline"/>
          <p:cNvSpPr txBox="1"/>
          <p:nvPr/>
        </p:nvSpPr>
        <p:spPr>
          <a:xfrm>
            <a:off x="-24971" y="5718752"/>
            <a:ext cx="9144000" cy="4534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pc="-100" dirty="0">
                <a:latin typeface="+mj-lt"/>
              </a:rPr>
              <a:t>S</a:t>
            </a:r>
            <a:r>
              <a:rPr lang="en-US" sz="3200" spc="-100" dirty="0" smtClean="0">
                <a:latin typeface="+mj-lt"/>
              </a:rPr>
              <a:t>ame organization repeats every 512 rows</a:t>
            </a:r>
          </a:p>
        </p:txBody>
      </p:sp>
      <p:sp>
        <p:nvSpPr>
          <p:cNvPr id="967" name="Punchline"/>
          <p:cNvSpPr txBox="1"/>
          <p:nvPr/>
        </p:nvSpPr>
        <p:spPr>
          <a:xfrm>
            <a:off x="0" y="5715000"/>
            <a:ext cx="9144000" cy="4541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Latency characteristics </a:t>
            </a:r>
            <a:r>
              <a:rPr lang="en-US" sz="3600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repeat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every 512 rows</a:t>
            </a:r>
            <a:endParaRPr lang="en-US" sz="3600" spc="-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7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" grpId="0" animBg="1"/>
      <p:bldP spid="966" grpId="0"/>
      <p:bldP spid="434" grpId="0"/>
      <p:bldP spid="436" grpId="0" animBg="1"/>
      <p:bldP spid="440" grpId="0"/>
      <p:bldP spid="9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1.1. Variation in Rows</a:t>
            </a:r>
            <a:endParaRPr lang="en-US" sz="5400" spc="-15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819399" y="1371600"/>
          <a:ext cx="3200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57200" y="1371600"/>
          <a:ext cx="281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95999" y="1371600"/>
          <a:ext cx="274320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8006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ow </a:t>
            </a:r>
            <a:r>
              <a:rPr lang="en-US" sz="2400" spc="-150" dirty="0" err="1" smtClean="0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8006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ow </a:t>
            </a:r>
            <a:r>
              <a:rPr lang="en-US" sz="2400" spc="-150" dirty="0" err="1" smtClean="0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8006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ow </a:t>
            </a:r>
            <a:r>
              <a:rPr lang="en-US" sz="2400" spc="-150" dirty="0" err="1" smtClean="0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23900" y="28575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11" name="Punchline"/>
          <p:cNvSpPr txBox="1"/>
          <p:nvPr/>
        </p:nvSpPr>
        <p:spPr>
          <a:xfrm>
            <a:off x="914400" y="52578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Random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Errors</a:t>
            </a:r>
          </a:p>
        </p:txBody>
      </p:sp>
      <p:sp>
        <p:nvSpPr>
          <p:cNvPr id="12" name="Punchline"/>
          <p:cNvSpPr txBox="1"/>
          <p:nvPr/>
        </p:nvSpPr>
        <p:spPr>
          <a:xfrm>
            <a:off x="3657600" y="52578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rgbClr val="0000FF"/>
                </a:solidFill>
                <a:latin typeface="+mj-lt"/>
              </a:rPr>
              <a:t>Periodic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rgbClr val="0000FF"/>
                </a:solidFill>
                <a:latin typeface="+mj-lt"/>
              </a:rPr>
              <a:t>Errors</a:t>
            </a:r>
          </a:p>
        </p:txBody>
      </p:sp>
      <p:sp>
        <p:nvSpPr>
          <p:cNvPr id="13" name="Punchline"/>
          <p:cNvSpPr txBox="1"/>
          <p:nvPr/>
        </p:nvSpPr>
        <p:spPr>
          <a:xfrm>
            <a:off x="6324600" y="52578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Mostly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Errors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10668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10.0 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0668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 smtClean="0">
                <a:solidFill>
                  <a:srgbClr val="0000FF"/>
                </a:solidFill>
                <a:latin typeface="+mj-lt"/>
              </a:rPr>
              <a:t>7.5 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10668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5.0 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457200" y="914400"/>
            <a:ext cx="2362200" cy="76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4400" b="1" spc="-150" dirty="0" err="1" smtClean="0">
                <a:solidFill>
                  <a:srgbClr val="000000"/>
                </a:solidFill>
                <a:latin typeface="+mj-lt"/>
              </a:rPr>
              <a:t>tRP</a:t>
            </a:r>
            <a:endParaRPr lang="en-US" sz="4400" b="1" spc="-15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38300" y="28575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</p:spTree>
    <p:extLst>
      <p:ext uri="{BB962C8B-B14F-4D97-AF65-F5344CB8AC3E}">
        <p14:creationId xmlns:p14="http://schemas.microsoft.com/office/powerpoint/2010/main" val="20275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6" grpId="0"/>
      <p:bldP spid="16" grpId="1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1.2. Repeatability in Rows</a:t>
            </a:r>
            <a:endParaRPr lang="en-US" sz="5400" spc="-15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407268"/>
              </p:ext>
            </p:extLst>
          </p:nvPr>
        </p:nvGraphicFramePr>
        <p:xfrm>
          <a:off x="533401" y="1295401"/>
          <a:ext cx="297833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517329"/>
              </p:ext>
            </p:extLst>
          </p:nvPr>
        </p:nvGraphicFramePr>
        <p:xfrm>
          <a:off x="3657600" y="1295402"/>
          <a:ext cx="5257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-876299" y="2781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4724400"/>
            <a:ext cx="28194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ow address (mod. 512)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7200" y="4724400"/>
            <a:ext cx="4572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row address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838200"/>
            <a:ext cx="31242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150" dirty="0" smtClean="0">
                <a:solidFill>
                  <a:srgbClr val="000000"/>
                </a:solidFill>
                <a:latin typeface="+mj-lt"/>
              </a:rPr>
              <a:t>Aggregated &amp; Sorted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838200"/>
            <a:ext cx="52578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200" dirty="0" smtClean="0">
                <a:solidFill>
                  <a:srgbClr val="000000"/>
                </a:solidFill>
                <a:latin typeface="+mj-lt"/>
              </a:rPr>
              <a:t>Apply sorted order to each 512-row group</a:t>
            </a:r>
          </a:p>
        </p:txBody>
      </p:sp>
      <p:sp>
        <p:nvSpPr>
          <p:cNvPr id="33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Error (latency) characteristics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periodically repeat </a:t>
            </a:r>
          </a:p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every 512 rows</a:t>
            </a:r>
          </a:p>
        </p:txBody>
      </p:sp>
    </p:spTree>
    <p:extLst>
      <p:ext uri="{BB962C8B-B14F-4D97-AF65-F5344CB8AC3E}">
        <p14:creationId xmlns:p14="http://schemas.microsoft.com/office/powerpoint/2010/main" val="14303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6" grpId="0"/>
      <p:bldP spid="29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1"/>
          <p:cNvGrpSpPr/>
          <p:nvPr/>
        </p:nvGrpSpPr>
        <p:grpSpPr>
          <a:xfrm>
            <a:off x="1600200" y="1481328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157728" y="1481328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724400" y="1481328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281928" y="1481328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25" name="Rectangle 424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Variation in Columns</a:t>
            </a:r>
            <a:endParaRPr lang="en-US" sz="5400" spc="-60" dirty="0"/>
          </a:p>
        </p:txBody>
      </p:sp>
      <p:sp>
        <p:nvSpPr>
          <p:cNvPr id="751" name="Rectangle 750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371600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16845" y="1371600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373945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919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273289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484847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39025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114846" y="1942554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800" spc="-50" dirty="0" smtClean="0">
                <a:solidFill>
                  <a:schemeClr val="tx1"/>
                </a:solidFill>
                <a:latin typeface="+mj-lt"/>
              </a:rPr>
              <a:t>ow decoder</a:t>
            </a:r>
            <a:endParaRPr lang="en-US" sz="2800" spc="-5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1905938" y="1480235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600199" y="2245672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157727" y="2245672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724399" y="2245672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281927" y="2245672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1600200" y="3732707"/>
            <a:ext cx="6248400" cy="1373786"/>
            <a:chOff x="1600200" y="3732707"/>
            <a:chExt cx="6248400" cy="1373786"/>
          </a:xfrm>
        </p:grpSpPr>
        <p:grpSp>
          <p:nvGrpSpPr>
            <p:cNvPr id="419" name="Group 418"/>
            <p:cNvGrpSpPr/>
            <p:nvPr/>
          </p:nvGrpSpPr>
          <p:grpSpPr>
            <a:xfrm>
              <a:off x="1600200" y="3732707"/>
              <a:ext cx="6248400" cy="1373786"/>
              <a:chOff x="1600200" y="3732707"/>
              <a:chExt cx="6248400" cy="1373786"/>
            </a:xfrm>
          </p:grpSpPr>
          <p:grpSp>
            <p:nvGrpSpPr>
              <p:cNvPr id="421" name="Group 420"/>
              <p:cNvGrpSpPr/>
              <p:nvPr/>
            </p:nvGrpSpPr>
            <p:grpSpPr>
              <a:xfrm>
                <a:off x="1600200" y="3732707"/>
                <a:ext cx="6248400" cy="1373786"/>
                <a:chOff x="1828800" y="3732707"/>
                <a:chExt cx="6248400" cy="1373786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4952999" y="4495800"/>
                  <a:ext cx="0" cy="610693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706" idx="2"/>
                  <a:endCxn id="428" idx="0"/>
                </p:cNvCxnSpPr>
                <p:nvPr/>
              </p:nvCxnSpPr>
              <p:spPr>
                <a:xfrm>
                  <a:off x="4953000" y="3732707"/>
                  <a:ext cx="0" cy="459386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8" name="DRAM"/>
                <p:cNvSpPr/>
                <p:nvPr/>
              </p:nvSpPr>
              <p:spPr>
                <a:xfrm>
                  <a:off x="1828800" y="4192093"/>
                  <a:ext cx="6248400" cy="458293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+mj-lt"/>
                    </a:rPr>
                    <a:t>IO interface</a:t>
                  </a:r>
                  <a:endParaRPr lang="en-US" sz="2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flipH="1">
                <a:off x="4648200" y="3885107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H="1">
                <a:off x="4648200" y="4800600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TextBox 423"/>
              <p:cNvSpPr txBox="1"/>
              <p:nvPr/>
            </p:nvSpPr>
            <p:spPr>
              <a:xfrm>
                <a:off x="4876800" y="3809062"/>
                <a:ext cx="1143001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2600" dirty="0" smtClean="0">
                    <a:solidFill>
                      <a:srgbClr val="000000"/>
                    </a:solidFill>
                    <a:latin typeface="+mj-lt"/>
                  </a:rPr>
                  <a:t>64 bits</a:t>
                </a:r>
              </a:p>
            </p:txBody>
          </p:sp>
        </p:grpSp>
        <p:sp>
          <p:nvSpPr>
            <p:cNvPr id="420" name="TextBox 419"/>
            <p:cNvSpPr txBox="1"/>
            <p:nvPr/>
          </p:nvSpPr>
          <p:spPr>
            <a:xfrm>
              <a:off x="4876799" y="4724400"/>
              <a:ext cx="2169473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sz="2600" dirty="0" smtClean="0">
                  <a:solidFill>
                    <a:srgbClr val="000000"/>
                  </a:solidFill>
                  <a:latin typeface="+mj-lt"/>
                </a:rPr>
                <a:t>8 bits X 8 burst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1600200" y="2854963"/>
            <a:ext cx="6248400" cy="877744"/>
            <a:chOff x="1828800" y="2854963"/>
            <a:chExt cx="6248400" cy="877744"/>
          </a:xfrm>
        </p:grpSpPr>
        <p:cxnSp>
          <p:nvCxnSpPr>
            <p:cNvPr id="698" name="Straight Connector 697"/>
            <p:cNvCxnSpPr/>
            <p:nvPr/>
          </p:nvCxnSpPr>
          <p:spPr>
            <a:xfrm flipH="1">
              <a:off x="2134539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36920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258739" y="2862232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68162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V="1">
              <a:off x="26886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V="1">
              <a:off x="4246216" y="2865278"/>
              <a:ext cx="0" cy="56169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V="1">
              <a:off x="58128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V="1">
              <a:off x="7370416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DRAM"/>
            <p:cNvSpPr/>
            <p:nvPr/>
          </p:nvSpPr>
          <p:spPr>
            <a:xfrm>
              <a:off x="1828800" y="3274414"/>
              <a:ext cx="6248400" cy="458293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global sense amplifier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07" name="Rounded Rectangle 706"/>
          <p:cNvSpPr/>
          <p:nvPr/>
        </p:nvSpPr>
        <p:spPr>
          <a:xfrm flipH="1">
            <a:off x="2364543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3923087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490882" y="2739062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048381" y="27393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56" name="Down Arrow 755"/>
          <p:cNvSpPr/>
          <p:nvPr/>
        </p:nvSpPr>
        <p:spPr>
          <a:xfrm rot="16200000">
            <a:off x="6836783" y="2645780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 smtClean="0">
                <a:latin typeface="+mj-lt"/>
              </a:rPr>
              <a:t>column</a:t>
            </a:r>
            <a:endParaRPr lang="en-US" sz="2400" spc="-100" dirty="0">
              <a:latin typeface="+mj-lt"/>
            </a:endParaRPr>
          </a:p>
        </p:txBody>
      </p:sp>
      <p:sp>
        <p:nvSpPr>
          <p:cNvPr id="757" name="Down Arrow 756"/>
          <p:cNvSpPr/>
          <p:nvPr/>
        </p:nvSpPr>
        <p:spPr>
          <a:xfrm rot="16200000">
            <a:off x="5279022" y="2645780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 smtClean="0">
                <a:latin typeface="+mj-lt"/>
              </a:rPr>
              <a:t>column</a:t>
            </a:r>
            <a:endParaRPr lang="en-US" sz="2400" spc="-100" dirty="0">
              <a:latin typeface="+mj-lt"/>
            </a:endParaRPr>
          </a:p>
        </p:txBody>
      </p:sp>
      <p:sp>
        <p:nvSpPr>
          <p:cNvPr id="758" name="Down Arrow 757"/>
          <p:cNvSpPr/>
          <p:nvPr/>
        </p:nvSpPr>
        <p:spPr>
          <a:xfrm rot="16200000">
            <a:off x="3712582" y="2645781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 smtClean="0">
                <a:latin typeface="+mj-lt"/>
              </a:rPr>
              <a:t>column</a:t>
            </a:r>
            <a:endParaRPr lang="en-US" sz="2400" spc="-100" dirty="0">
              <a:latin typeface="+mj-lt"/>
            </a:endParaRPr>
          </a:p>
        </p:txBody>
      </p:sp>
      <p:sp>
        <p:nvSpPr>
          <p:cNvPr id="759" name="Down Arrow 758"/>
          <p:cNvSpPr/>
          <p:nvPr/>
        </p:nvSpPr>
        <p:spPr>
          <a:xfrm rot="16200000">
            <a:off x="2154821" y="2645781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 smtClean="0">
                <a:latin typeface="+mj-lt"/>
              </a:rPr>
              <a:t>column</a:t>
            </a:r>
            <a:endParaRPr lang="en-US" sz="2400" spc="-100" dirty="0">
              <a:latin typeface="+mj-lt"/>
            </a:endParaRPr>
          </a:p>
        </p:txBody>
      </p:sp>
      <p:sp>
        <p:nvSpPr>
          <p:cNvPr id="760" name="Punchline"/>
          <p:cNvSpPr txBox="1"/>
          <p:nvPr/>
        </p:nvSpPr>
        <p:spPr>
          <a:xfrm>
            <a:off x="0" y="51816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Different columns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data from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different locations</a:t>
            </a:r>
            <a:endParaRPr lang="en-US" sz="3600" b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1" name="Punchline"/>
          <p:cNvSpPr txBox="1"/>
          <p:nvPr/>
        </p:nvSpPr>
        <p:spPr>
          <a:xfrm>
            <a:off x="76200" y="5638800"/>
            <a:ext cx="90678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                      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different characteristics</a:t>
            </a:r>
            <a:endParaRPr lang="en-US" sz="3600" b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2" name="TextBox 761"/>
          <p:cNvSpPr txBox="1"/>
          <p:nvPr/>
        </p:nvSpPr>
        <p:spPr>
          <a:xfrm>
            <a:off x="5334000" y="91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8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104 0.0944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69 0.0944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139 0.0942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017 0.0942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751" grpId="0" animBg="1"/>
      <p:bldP spid="707" grpId="0" animBg="1"/>
      <p:bldP spid="707" grpId="2" animBg="1"/>
      <p:bldP spid="708" grpId="0" animBg="1"/>
      <p:bldP spid="708" grpId="2" animBg="1"/>
      <p:bldP spid="709" grpId="0" animBg="1"/>
      <p:bldP spid="709" grpId="2" animBg="1"/>
      <p:bldP spid="710" grpId="0" animBg="1"/>
      <p:bldP spid="710" grpId="2" animBg="1"/>
      <p:bldP spid="756" grpId="0" animBg="1"/>
      <p:bldP spid="757" grpId="0" animBg="1"/>
      <p:bldP spid="758" grpId="0" animBg="1"/>
      <p:bldP spid="759" grpId="0" animBg="1"/>
      <p:bldP spid="760" grpId="0"/>
      <p:bldP spid="761" grpId="0"/>
      <p:bldP spid="76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Variation in Columns</a:t>
            </a:r>
            <a:endParaRPr lang="en-US" sz="5400" spc="-6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00100" y="2781300"/>
            <a:ext cx="3048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165624"/>
              </p:ext>
            </p:extLst>
          </p:nvPr>
        </p:nvGraphicFramePr>
        <p:xfrm>
          <a:off x="367553" y="1447800"/>
          <a:ext cx="4502331" cy="378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38292"/>
              </p:ext>
            </p:extLst>
          </p:nvPr>
        </p:nvGraphicFramePr>
        <p:xfrm>
          <a:off x="4267200" y="1447800"/>
          <a:ext cx="4502331" cy="378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Error (latency) characteristics in columns have </a:t>
            </a:r>
          </a:p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specific patterns (e.g., 16 or 32 row groups)</a:t>
            </a:r>
          </a:p>
        </p:txBody>
      </p:sp>
    </p:spTree>
    <p:extLst>
      <p:ext uri="{BB962C8B-B14F-4D97-AF65-F5344CB8AC3E}">
        <p14:creationId xmlns:p14="http://schemas.microsoft.com/office/powerpoint/2010/main" val="8688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1"/>
          <p:cNvGrpSpPr/>
          <p:nvPr/>
        </p:nvGrpSpPr>
        <p:grpSpPr>
          <a:xfrm>
            <a:off x="1600200" y="1481328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157728" y="1481328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724400" y="1481328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281928" y="1481328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25" name="Rectangle 424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3. Variation in Data Bits</a:t>
            </a:r>
            <a:endParaRPr lang="en-US" sz="5400" spc="-60" dirty="0"/>
          </a:p>
        </p:txBody>
      </p:sp>
      <p:sp>
        <p:nvSpPr>
          <p:cNvPr id="751" name="Rectangle 750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371600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16845" y="1371600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373945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919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273289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484847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39025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114846" y="1942554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800" spc="-50" dirty="0" smtClean="0">
                <a:solidFill>
                  <a:schemeClr val="tx1"/>
                </a:solidFill>
                <a:latin typeface="+mj-lt"/>
              </a:rPr>
              <a:t>ow decoder</a:t>
            </a:r>
            <a:endParaRPr lang="en-US" sz="2800" spc="-5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1905938" y="1480235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600199" y="2245672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157727" y="2245672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724399" y="2245672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281927" y="2245672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1600200" y="3732707"/>
            <a:ext cx="6248400" cy="1373786"/>
            <a:chOff x="1600200" y="3732707"/>
            <a:chExt cx="6248400" cy="1373786"/>
          </a:xfrm>
        </p:grpSpPr>
        <p:grpSp>
          <p:nvGrpSpPr>
            <p:cNvPr id="419" name="Group 418"/>
            <p:cNvGrpSpPr/>
            <p:nvPr/>
          </p:nvGrpSpPr>
          <p:grpSpPr>
            <a:xfrm>
              <a:off x="1600200" y="3732707"/>
              <a:ext cx="6248400" cy="1373786"/>
              <a:chOff x="1600200" y="3732707"/>
              <a:chExt cx="6248400" cy="1373786"/>
            </a:xfrm>
          </p:grpSpPr>
          <p:grpSp>
            <p:nvGrpSpPr>
              <p:cNvPr id="421" name="Group 420"/>
              <p:cNvGrpSpPr/>
              <p:nvPr/>
            </p:nvGrpSpPr>
            <p:grpSpPr>
              <a:xfrm>
                <a:off x="1600200" y="3732707"/>
                <a:ext cx="6248400" cy="1373786"/>
                <a:chOff x="1828800" y="3732707"/>
                <a:chExt cx="6248400" cy="1373786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4952999" y="4495800"/>
                  <a:ext cx="0" cy="610693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706" idx="2"/>
                  <a:endCxn id="428" idx="0"/>
                </p:cNvCxnSpPr>
                <p:nvPr/>
              </p:nvCxnSpPr>
              <p:spPr>
                <a:xfrm>
                  <a:off x="4953000" y="3732707"/>
                  <a:ext cx="0" cy="459386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8" name="DRAM"/>
                <p:cNvSpPr/>
                <p:nvPr/>
              </p:nvSpPr>
              <p:spPr>
                <a:xfrm>
                  <a:off x="1828800" y="4192093"/>
                  <a:ext cx="6248400" cy="458293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+mj-lt"/>
                    </a:rPr>
                    <a:t>IO interface</a:t>
                  </a:r>
                  <a:endParaRPr lang="en-US" sz="2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flipH="1">
                <a:off x="4648200" y="3885107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H="1">
                <a:off x="4648200" y="4800600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TextBox 423"/>
              <p:cNvSpPr txBox="1"/>
              <p:nvPr/>
            </p:nvSpPr>
            <p:spPr>
              <a:xfrm>
                <a:off x="4876800" y="3809062"/>
                <a:ext cx="1143001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2600" dirty="0" smtClean="0">
                    <a:solidFill>
                      <a:srgbClr val="000000"/>
                    </a:solidFill>
                    <a:latin typeface="+mj-lt"/>
                  </a:rPr>
                  <a:t>64 bits</a:t>
                </a:r>
              </a:p>
            </p:txBody>
          </p:sp>
        </p:grpSp>
        <p:sp>
          <p:nvSpPr>
            <p:cNvPr id="420" name="TextBox 419"/>
            <p:cNvSpPr txBox="1"/>
            <p:nvPr/>
          </p:nvSpPr>
          <p:spPr>
            <a:xfrm>
              <a:off x="4876799" y="4724400"/>
              <a:ext cx="2169473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sz="2600" dirty="0" smtClean="0">
                  <a:solidFill>
                    <a:srgbClr val="000000"/>
                  </a:solidFill>
                  <a:latin typeface="+mj-lt"/>
                </a:rPr>
                <a:t>8 bits X 8 burst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1600200" y="2854963"/>
            <a:ext cx="6248400" cy="877744"/>
            <a:chOff x="1828800" y="2854963"/>
            <a:chExt cx="6248400" cy="877744"/>
          </a:xfrm>
        </p:grpSpPr>
        <p:cxnSp>
          <p:nvCxnSpPr>
            <p:cNvPr id="698" name="Straight Connector 697"/>
            <p:cNvCxnSpPr/>
            <p:nvPr/>
          </p:nvCxnSpPr>
          <p:spPr>
            <a:xfrm flipH="1">
              <a:off x="2134539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36920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258739" y="2862232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68162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V="1">
              <a:off x="26886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V="1">
              <a:off x="4246216" y="2865278"/>
              <a:ext cx="0" cy="56169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V="1">
              <a:off x="58128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V="1">
              <a:off x="7370416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DRAM"/>
            <p:cNvSpPr/>
            <p:nvPr/>
          </p:nvSpPr>
          <p:spPr>
            <a:xfrm>
              <a:off x="1828800" y="3274414"/>
              <a:ext cx="6248400" cy="458293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global sense amplifier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07" name="Rounded Rectangle 706"/>
          <p:cNvSpPr/>
          <p:nvPr/>
        </p:nvSpPr>
        <p:spPr>
          <a:xfrm flipH="1">
            <a:off x="2364543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3923087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490882" y="2739062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048381" y="27393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1" name="Rounded Rectangle 710"/>
          <p:cNvSpPr/>
          <p:nvPr/>
        </p:nvSpPr>
        <p:spPr>
          <a:xfrm flipH="1">
            <a:off x="4351608" y="3392566"/>
            <a:ext cx="753792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2" name="Rounded Rectangle 711"/>
          <p:cNvSpPr/>
          <p:nvPr/>
        </p:nvSpPr>
        <p:spPr>
          <a:xfrm flipH="1">
            <a:off x="4495799" y="430475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3" name="Rounded Rectangle 712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4" name="Rounded Rectangle 713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5" name="Rounded Rectangle 714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6" name="Rounded Rectangle 715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7" name="Rounded Rectangle 716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18" name="Rounded Rectangle 717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341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50" dirty="0" smtClean="0">
                <a:latin typeface="+mj-lt"/>
              </a:rPr>
              <a:t>Data in a request </a:t>
            </a:r>
            <a:r>
              <a:rPr lang="en-US" sz="3600" spc="-15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spc="-150" dirty="0" smtClean="0">
                <a:latin typeface="+mj-lt"/>
              </a:rPr>
              <a:t>transferred as </a:t>
            </a:r>
            <a:r>
              <a:rPr lang="en-US" sz="3600" b="1" spc="-15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multiple data bursts</a:t>
            </a:r>
          </a:p>
        </p:txBody>
      </p:sp>
    </p:spTree>
    <p:extLst>
      <p:ext uri="{BB962C8B-B14F-4D97-AF65-F5344CB8AC3E}">
        <p14:creationId xmlns:p14="http://schemas.microsoft.com/office/powerpoint/2010/main" val="13116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104 0.0944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69 0.094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139 0.0942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017 0.094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445 L 0.07726 0.0944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9445 L 0.24775 0.0944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9421 L -0.09427 0.0942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9421 L -0.26458 0.0939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034 0.132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69 0.0944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 animBg="1"/>
      <p:bldP spid="707" grpId="1" animBg="1"/>
      <p:bldP spid="707" grpId="2" animBg="1"/>
      <p:bldP spid="707" grpId="3" animBg="1"/>
      <p:bldP spid="708" grpId="0" animBg="1"/>
      <p:bldP spid="708" grpId="1" animBg="1"/>
      <p:bldP spid="708" grpId="2" animBg="1"/>
      <p:bldP spid="708" grpId="3" animBg="1"/>
      <p:bldP spid="709" grpId="0" animBg="1"/>
      <p:bldP spid="709" grpId="1" animBg="1"/>
      <p:bldP spid="709" grpId="2" animBg="1"/>
      <p:bldP spid="709" grpId="3" animBg="1"/>
      <p:bldP spid="710" grpId="0" animBg="1"/>
      <p:bldP spid="710" grpId="1" animBg="1"/>
      <p:bldP spid="710" grpId="2" animBg="1"/>
      <p:bldP spid="710" grpId="3" animBg="1"/>
      <p:bldP spid="711" grpId="0" animBg="1"/>
      <p:bldP spid="711" grpId="1" animBg="1"/>
      <p:bldP spid="711" grpId="2" animBg="1"/>
      <p:bldP spid="712" grpId="0" animBg="1"/>
      <p:bldP spid="712" grpId="1" animBg="1"/>
      <p:bldP spid="712" grpId="2" animBg="1"/>
      <p:bldP spid="713" grpId="0" animBg="1"/>
      <p:bldP spid="713" grpId="1" animBg="1"/>
      <p:bldP spid="713" grpId="2" animBg="1"/>
      <p:bldP spid="714" grpId="0" animBg="1"/>
      <p:bldP spid="714" grpId="1" animBg="1"/>
      <p:bldP spid="714" grpId="2" animBg="1"/>
      <p:bldP spid="715" grpId="0" animBg="1"/>
      <p:bldP spid="715" grpId="1" animBg="1"/>
      <p:bldP spid="715" grpId="2" animBg="1"/>
      <p:bldP spid="716" grpId="0" animBg="1"/>
      <p:bldP spid="716" grpId="1" animBg="1"/>
      <p:bldP spid="716" grpId="2" animBg="1"/>
      <p:bldP spid="717" grpId="0" animBg="1"/>
      <p:bldP spid="717" grpId="1" animBg="1"/>
      <p:bldP spid="717" grpId="2" animBg="1"/>
      <p:bldP spid="718" grpId="0" animBg="1"/>
      <p:bldP spid="718" grpId="1" animBg="1"/>
      <p:bldP spid="718" grpId="2" animBg="1"/>
      <p:bldP spid="3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>
            <a:off x="1752600" y="1981199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124200" y="1828799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286000" y="1447799"/>
            <a:ext cx="449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64-bit data bus in memory channel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2852419"/>
            <a:ext cx="3352800" cy="83820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>
          <a:xfrm>
            <a:off x="1752600" y="3200399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752600" y="2895599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52600" y="2590799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752600" y="2285999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52600" y="4113529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52600" y="3809999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52600" y="3505199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33400" y="1142999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142999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543800" y="1828799"/>
            <a:ext cx="533400" cy="2438400"/>
            <a:chOff x="2438400" y="1981200"/>
            <a:chExt cx="533400" cy="24384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990600"/>
            <a:ext cx="4876800" cy="604520"/>
            <a:chOff x="2133600" y="1143001"/>
            <a:chExt cx="4876800" cy="604520"/>
          </a:xfrm>
        </p:grpSpPr>
        <p:sp>
          <p:nvSpPr>
            <p:cNvPr id="171" name="Down Arrow 170"/>
            <p:cNvSpPr/>
            <p:nvPr/>
          </p:nvSpPr>
          <p:spPr>
            <a:xfrm rot="16200000">
              <a:off x="4269740" y="-993139"/>
              <a:ext cx="604520" cy="4876800"/>
            </a:xfrm>
            <a:prstGeom prst="downArrow">
              <a:avLst>
                <a:gd name="adj1" fmla="val 50000"/>
                <a:gd name="adj2" fmla="val 313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505200" y="12954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dirty="0" smtClean="0">
                  <a:solidFill>
                    <a:schemeClr val="bg1"/>
                  </a:solidFill>
                  <a:latin typeface="+mj-lt"/>
                </a:rPr>
                <a:t>Read request</a:t>
              </a:r>
            </a:p>
          </p:txBody>
        </p:sp>
      </p:grpSp>
      <p:sp>
        <p:nvSpPr>
          <p:cNvPr id="10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3. Variation in Data Bits</a:t>
            </a:r>
            <a:endParaRPr lang="en-US" sz="5400" spc="-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95119"/>
            <a:ext cx="838200" cy="33578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43328" y="3962399"/>
            <a:ext cx="5224272" cy="838200"/>
            <a:chOff x="2167128" y="4114800"/>
            <a:chExt cx="5224272" cy="838200"/>
          </a:xfrm>
        </p:grpSpPr>
        <p:sp>
          <p:nvSpPr>
            <p:cNvPr id="2" name="Rounded Rectangle 1"/>
            <p:cNvSpPr/>
            <p:nvPr/>
          </p:nvSpPr>
          <p:spPr>
            <a:xfrm>
              <a:off x="2362200" y="4114800"/>
              <a:ext cx="4343400" cy="302260"/>
            </a:xfrm>
            <a:prstGeom prst="roundRect">
              <a:avLst/>
            </a:prstGeom>
            <a:noFill/>
            <a:ln w="2540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67128" y="4273296"/>
              <a:ext cx="259080" cy="442214"/>
            </a:xfrm>
            <a:custGeom>
              <a:avLst/>
              <a:gdLst>
                <a:gd name="connsiteX0" fmla="*/ 298378 w 397438"/>
                <a:gd name="connsiteY0" fmla="*/ 0 h 601980"/>
                <a:gd name="connsiteX1" fmla="*/ 1198 w 397438"/>
                <a:gd name="connsiteY1" fmla="*/ 464820 h 601980"/>
                <a:gd name="connsiteX2" fmla="*/ 397438 w 397438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438" h="601980">
                  <a:moveTo>
                    <a:pt x="298378" y="0"/>
                  </a:moveTo>
                  <a:cubicBezTo>
                    <a:pt x="141533" y="182245"/>
                    <a:pt x="-15312" y="364490"/>
                    <a:pt x="1198" y="464820"/>
                  </a:cubicBezTo>
                  <a:cubicBezTo>
                    <a:pt x="17708" y="565150"/>
                    <a:pt x="207573" y="583565"/>
                    <a:pt x="397438" y="60198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75000"/>
                </a:schemeClr>
              </a:solidFill>
              <a:bevel/>
              <a:headEnd type="none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62200" y="4648200"/>
              <a:ext cx="50292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sz="2600" b="1" dirty="0" smtClean="0">
                  <a:solidFill>
                    <a:schemeClr val="accent5">
                      <a:lumMod val="75000"/>
                    </a:schemeClr>
                  </a:solidFill>
                </a:rPr>
                <a:t>64-bit</a:t>
              </a:r>
              <a:r>
                <a:rPr lang="en-US" sz="2600" dirty="0" smtClean="0">
                  <a:latin typeface="+mj-lt"/>
                </a:rPr>
                <a:t> data from </a:t>
              </a:r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</a:rPr>
                <a:t>different locations </a:t>
              </a:r>
              <a:r>
                <a:rPr lang="en-US" sz="2600" dirty="0" smtClean="0">
                  <a:latin typeface="+mj-lt"/>
                </a:rPr>
                <a:t>in</a:t>
              </a:r>
              <a:r>
                <a:rPr lang="en-US" sz="26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</a:rPr>
                <a:t>the same row </a:t>
              </a:r>
              <a:r>
                <a:rPr lang="en-US" sz="2600" dirty="0" smtClean="0">
                  <a:latin typeface="+mj-lt"/>
                </a:rPr>
                <a:t>in</a:t>
              </a:r>
              <a:r>
                <a:rPr lang="en-US" sz="26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</a:rPr>
                <a:t>the same chip</a:t>
              </a:r>
            </a:p>
          </p:txBody>
        </p:sp>
      </p:grpSp>
      <p:sp>
        <p:nvSpPr>
          <p:cNvPr id="122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Data bits </a:t>
            </a:r>
            <a:r>
              <a:rPr lang="en-US" sz="3600" spc="-100" dirty="0" smtClean="0">
                <a:latin typeface="+mj-lt"/>
              </a:rPr>
              <a:t>in a request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different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9210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5417 -4.4444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49584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4375 -4.44444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7917 -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2084 -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625 -4.44444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0417 -4.44444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4584 -4.44444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3. Variation in Data Bits</a:t>
            </a:r>
            <a:endParaRPr lang="en-US" sz="5400" spc="-6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642230"/>
              </p:ext>
            </p:extLst>
          </p:nvPr>
        </p:nvGraphicFramePr>
        <p:xfrm>
          <a:off x="685801" y="1377461"/>
          <a:ext cx="8153400" cy="410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800099" y="2933700"/>
            <a:ext cx="3048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Error Count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6781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data bits in 8 data burst</a:t>
            </a:r>
          </a:p>
        </p:txBody>
      </p:sp>
      <p:sp>
        <p:nvSpPr>
          <p:cNvPr id="6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Specific bits in a request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induce more errors</a:t>
            </a:r>
            <a:endParaRPr lang="en-US" sz="3600" b="1" i="1" spc="-1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1905000" y="4688058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8" name="Rounded Rectangle 7"/>
          <p:cNvSpPr/>
          <p:nvPr/>
        </p:nvSpPr>
        <p:spPr>
          <a:xfrm flipH="1">
            <a:off x="27432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9" name="Rounded Rectangle 8"/>
          <p:cNvSpPr/>
          <p:nvPr/>
        </p:nvSpPr>
        <p:spPr>
          <a:xfrm flipH="1">
            <a:off x="35814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0" name="Rounded Rectangle 9"/>
          <p:cNvSpPr/>
          <p:nvPr/>
        </p:nvSpPr>
        <p:spPr>
          <a:xfrm flipH="1">
            <a:off x="44196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" name="Rounded Rectangle 10"/>
          <p:cNvSpPr/>
          <p:nvPr/>
        </p:nvSpPr>
        <p:spPr>
          <a:xfrm flipH="1">
            <a:off x="52578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2" name="Rounded Rectangle 11"/>
          <p:cNvSpPr/>
          <p:nvPr/>
        </p:nvSpPr>
        <p:spPr>
          <a:xfrm flipH="1">
            <a:off x="60960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3" name="Rounded Rectangle 12"/>
          <p:cNvSpPr/>
          <p:nvPr/>
        </p:nvSpPr>
        <p:spPr>
          <a:xfrm flipH="1">
            <a:off x="69342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4" name="Rounded Rectangle 13"/>
          <p:cNvSpPr/>
          <p:nvPr/>
        </p:nvSpPr>
        <p:spPr>
          <a:xfrm flipH="1">
            <a:off x="7772400" y="4705644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</p:spTree>
    <p:extLst>
      <p:ext uri="{BB962C8B-B14F-4D97-AF65-F5344CB8AC3E}">
        <p14:creationId xmlns:p14="http://schemas.microsoft.com/office/powerpoint/2010/main" val="25483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 Array: Mat</a:t>
            </a:r>
            <a:endParaRPr lang="en-US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990604"/>
            <a:ext cx="3505200" cy="3962396"/>
            <a:chOff x="2819400" y="990604"/>
            <a:chExt cx="3505200" cy="3962396"/>
          </a:xfrm>
        </p:grpSpPr>
        <p:pic>
          <p:nvPicPr>
            <p:cNvPr id="63" name="Picture 4" descr="24342616_s.jpg"/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14600"/>
              <a:ext cx="350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990604"/>
              <a:ext cx="1524000" cy="1524000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 rot="16200000">
              <a:off x="4267200" y="2438399"/>
              <a:ext cx="609601" cy="609602"/>
            </a:xfrm>
            <a:prstGeom prst="leftRightArrow">
              <a:avLst>
                <a:gd name="adj1" fmla="val 52500"/>
                <a:gd name="adj2" fmla="val 26738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9400" y="320040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1138776"/>
            <a:ext cx="1293431" cy="3204626"/>
            <a:chOff x="3505200" y="1138776"/>
            <a:chExt cx="1371600" cy="320462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05200" y="1138776"/>
              <a:ext cx="1371600" cy="2061624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05200" y="3581400"/>
              <a:ext cx="1371600" cy="7620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66488" y="990600"/>
            <a:ext cx="3867149" cy="3352801"/>
            <a:chOff x="4666488" y="990600"/>
            <a:chExt cx="3867149" cy="3352801"/>
          </a:xfrm>
        </p:grpSpPr>
        <p:sp>
          <p:nvSpPr>
            <p:cNvPr id="387" name="Rectangle 386"/>
            <p:cNvSpPr/>
            <p:nvPr/>
          </p:nvSpPr>
          <p:spPr>
            <a:xfrm>
              <a:off x="4666488" y="1149094"/>
              <a:ext cx="3867149" cy="31943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p</a:t>
              </a:r>
              <a:r>
                <a:rPr lang="en-US" sz="3200" dirty="0" smtClean="0">
                  <a:solidFill>
                    <a:schemeClr val="tx1"/>
                  </a:solidFill>
                  <a:latin typeface="+mj-lt"/>
                </a:rPr>
                <a:t>eripheral logic</a:t>
              </a:r>
              <a:endParaRPr lang="en-US" sz="32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4785360" y="1219199"/>
              <a:ext cx="3642360" cy="3063242"/>
              <a:chOff x="4785360" y="1219199"/>
              <a:chExt cx="3642360" cy="3063242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5760720" y="1219199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667500" y="1219199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7650480" y="12192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+mj-lt"/>
                  </a:rPr>
                  <a:t>cell</a:t>
                </a:r>
                <a:endParaRPr lang="en-US" sz="3200" dirty="0">
                  <a:latin typeface="+mj-lt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5760720" y="30480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6667500" y="30480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7650480" y="3048001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4785360" y="12192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+mj-lt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4785360" y="3048001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4749101" y="1185163"/>
              <a:ext cx="838200" cy="1295400"/>
              <a:chOff x="6400800" y="4572000"/>
              <a:chExt cx="838200" cy="1295400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6431280" y="460629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3" name="Straight Connector 352"/>
              <p:cNvCxnSpPr/>
              <p:nvPr/>
            </p:nvCxnSpPr>
            <p:spPr>
              <a:xfrm>
                <a:off x="6400800" y="4648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6400800" y="4724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6400800" y="4800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6400800" y="4876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6400800" y="4953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6400800" y="5029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6400800" y="5105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6400800" y="5181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6400800" y="5257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6400800" y="5334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6400800" y="5410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6400800" y="5486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6400800" y="5562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6400800" y="5638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6400800" y="5715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6400800" y="5791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6400800" y="5867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6400800" y="4572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>
                <a:off x="6518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>
                <a:off x="64427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5400000">
                <a:off x="63665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>
                <a:off x="62903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5400000">
                <a:off x="6214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rot="5400000">
                <a:off x="6137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rot="5400000">
                <a:off x="60617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rot="5400000">
                <a:off x="59855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5400000">
                <a:off x="59093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>
                <a:off x="5833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>
                <a:off x="5756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>
                <a:off x="6595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/>
          </p:nvGrpSpPr>
          <p:grpSpPr>
            <a:xfrm>
              <a:off x="5511101" y="990600"/>
              <a:ext cx="1986979" cy="609600"/>
              <a:chOff x="6497320" y="996696"/>
              <a:chExt cx="1986979" cy="609600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6719507" y="996696"/>
                <a:ext cx="1764792" cy="6096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+mj-lt"/>
                  </a:rPr>
                  <a:t>mat</a:t>
                </a:r>
              </a:p>
            </p:txBody>
          </p:sp>
          <p:sp>
            <p:nvSpPr>
              <p:cNvPr id="385" name="Freeform 384"/>
              <p:cNvSpPr/>
              <p:nvPr/>
            </p:nvSpPr>
            <p:spPr>
              <a:xfrm>
                <a:off x="6526529" y="1293877"/>
                <a:ext cx="751080" cy="233933"/>
              </a:xfrm>
              <a:custGeom>
                <a:avLst/>
                <a:gdLst>
                  <a:gd name="connsiteX0" fmla="*/ 0 w 285750"/>
                  <a:gd name="connsiteY0" fmla="*/ 138934 h 138934"/>
                  <a:gd name="connsiteX1" fmla="*/ 110490 w 285750"/>
                  <a:gd name="connsiteY1" fmla="*/ 1774 h 138934"/>
                  <a:gd name="connsiteX2" fmla="*/ 205740 w 285750"/>
                  <a:gd name="connsiteY2" fmla="*/ 58924 h 138934"/>
                  <a:gd name="connsiteX3" fmla="*/ 285750 w 285750"/>
                  <a:gd name="connsiteY3" fmla="*/ 28444 h 13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138934">
                    <a:moveTo>
                      <a:pt x="0" y="138934"/>
                    </a:moveTo>
                    <a:cubicBezTo>
                      <a:pt x="38100" y="77021"/>
                      <a:pt x="76200" y="15109"/>
                      <a:pt x="110490" y="1774"/>
                    </a:cubicBezTo>
                    <a:cubicBezTo>
                      <a:pt x="144780" y="-11561"/>
                      <a:pt x="176530" y="54479"/>
                      <a:pt x="205740" y="58924"/>
                    </a:cubicBezTo>
                    <a:cubicBezTo>
                      <a:pt x="234950" y="63369"/>
                      <a:pt x="260350" y="45906"/>
                      <a:pt x="285750" y="2844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arrow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6497320" y="1496059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 smtClean="0"/>
              </a:p>
            </p:txBody>
          </p:sp>
        </p:grpSp>
      </p:grpSp>
      <p:sp>
        <p:nvSpPr>
          <p:cNvPr id="388" name="TextBox 387"/>
          <p:cNvSpPr txBox="1"/>
          <p:nvPr/>
        </p:nvSpPr>
        <p:spPr>
          <a:xfrm>
            <a:off x="5735320" y="762000"/>
            <a:ext cx="1764792" cy="609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mat</a:t>
            </a:r>
          </a:p>
        </p:txBody>
      </p:sp>
      <p:grpSp>
        <p:nvGrpSpPr>
          <p:cNvPr id="389" name="Group 388"/>
          <p:cNvGrpSpPr/>
          <p:nvPr/>
        </p:nvGrpSpPr>
        <p:grpSpPr>
          <a:xfrm>
            <a:off x="5486400" y="3962400"/>
            <a:ext cx="2209800" cy="457200"/>
            <a:chOff x="5486400" y="3962400"/>
            <a:chExt cx="2209800" cy="457200"/>
          </a:xfrm>
        </p:grpSpPr>
        <p:sp>
          <p:nvSpPr>
            <p:cNvPr id="390" name="DRAM"/>
            <p:cNvSpPr/>
            <p:nvPr/>
          </p:nvSpPr>
          <p:spPr>
            <a:xfrm>
              <a:off x="54864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1" name="DRAM"/>
            <p:cNvSpPr/>
            <p:nvPr/>
          </p:nvSpPr>
          <p:spPr>
            <a:xfrm>
              <a:off x="59436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2" name="DRAM"/>
            <p:cNvSpPr/>
            <p:nvPr/>
          </p:nvSpPr>
          <p:spPr>
            <a:xfrm>
              <a:off x="64008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3" name="DRAM"/>
            <p:cNvSpPr/>
            <p:nvPr/>
          </p:nvSpPr>
          <p:spPr>
            <a:xfrm>
              <a:off x="68580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4" name="DRAM"/>
            <p:cNvSpPr/>
            <p:nvPr/>
          </p:nvSpPr>
          <p:spPr>
            <a:xfrm>
              <a:off x="73152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4876800" y="1600200"/>
            <a:ext cx="457200" cy="2209800"/>
            <a:chOff x="4876800" y="1600200"/>
            <a:chExt cx="457200" cy="2209800"/>
          </a:xfrm>
        </p:grpSpPr>
        <p:sp>
          <p:nvSpPr>
            <p:cNvPr id="396" name="DRAM"/>
            <p:cNvSpPr/>
            <p:nvPr/>
          </p:nvSpPr>
          <p:spPr>
            <a:xfrm rot="5400000">
              <a:off x="4914900" y="156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7" name="DRAM"/>
            <p:cNvSpPr/>
            <p:nvPr/>
          </p:nvSpPr>
          <p:spPr>
            <a:xfrm rot="5400000">
              <a:off x="4914900" y="201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8" name="DRAM"/>
            <p:cNvSpPr/>
            <p:nvPr/>
          </p:nvSpPr>
          <p:spPr>
            <a:xfrm rot="5400000">
              <a:off x="4914900" y="2476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9" name="DRAM"/>
            <p:cNvSpPr/>
            <p:nvPr/>
          </p:nvSpPr>
          <p:spPr>
            <a:xfrm rot="5400000">
              <a:off x="4914900" y="2933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0" name="DRAM"/>
            <p:cNvSpPr/>
            <p:nvPr/>
          </p:nvSpPr>
          <p:spPr>
            <a:xfrm rot="5400000">
              <a:off x="4914900" y="3390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5676900" y="1447800"/>
            <a:ext cx="1828800" cy="2514600"/>
            <a:chOff x="5676900" y="990600"/>
            <a:chExt cx="1828800" cy="2971800"/>
          </a:xfrm>
        </p:grpSpPr>
        <p:cxnSp>
          <p:nvCxnSpPr>
            <p:cNvPr id="402" name="Straight Connector 401"/>
            <p:cNvCxnSpPr>
              <a:endCxn id="390" idx="0"/>
            </p:cNvCxnSpPr>
            <p:nvPr/>
          </p:nvCxnSpPr>
          <p:spPr>
            <a:xfrm>
              <a:off x="56769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endCxn id="392" idx="0"/>
            </p:cNvCxnSpPr>
            <p:nvPr/>
          </p:nvCxnSpPr>
          <p:spPr>
            <a:xfrm>
              <a:off x="65913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endCxn id="393" idx="0"/>
            </p:cNvCxnSpPr>
            <p:nvPr/>
          </p:nvCxnSpPr>
          <p:spPr>
            <a:xfrm>
              <a:off x="70485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endCxn id="394" idx="0"/>
            </p:cNvCxnSpPr>
            <p:nvPr/>
          </p:nvCxnSpPr>
          <p:spPr>
            <a:xfrm>
              <a:off x="75057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endCxn id="391" idx="0"/>
            </p:cNvCxnSpPr>
            <p:nvPr/>
          </p:nvCxnSpPr>
          <p:spPr>
            <a:xfrm>
              <a:off x="61341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/>
          <p:cNvGrpSpPr/>
          <p:nvPr/>
        </p:nvGrpSpPr>
        <p:grpSpPr>
          <a:xfrm>
            <a:off x="5334001" y="1790700"/>
            <a:ext cx="2514600" cy="1828800"/>
            <a:chOff x="5334000" y="1790700"/>
            <a:chExt cx="2971799" cy="1828800"/>
          </a:xfrm>
        </p:grpSpPr>
        <p:cxnSp>
          <p:nvCxnSpPr>
            <p:cNvPr id="408" name="Straight Connector 407"/>
            <p:cNvCxnSpPr>
              <a:endCxn id="396" idx="0"/>
            </p:cNvCxnSpPr>
            <p:nvPr/>
          </p:nvCxnSpPr>
          <p:spPr>
            <a:xfrm flipH="1">
              <a:off x="5334000" y="1790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endCxn id="397" idx="0"/>
            </p:cNvCxnSpPr>
            <p:nvPr/>
          </p:nvCxnSpPr>
          <p:spPr>
            <a:xfrm flipH="1">
              <a:off x="5334000" y="2247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endCxn id="398" idx="0"/>
            </p:cNvCxnSpPr>
            <p:nvPr/>
          </p:nvCxnSpPr>
          <p:spPr>
            <a:xfrm flipH="1">
              <a:off x="5334000" y="2705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endCxn id="399" idx="0"/>
            </p:cNvCxnSpPr>
            <p:nvPr/>
          </p:nvCxnSpPr>
          <p:spPr>
            <a:xfrm flipH="1">
              <a:off x="5334000" y="3162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endCxn id="400" idx="0"/>
            </p:cNvCxnSpPr>
            <p:nvPr/>
          </p:nvCxnSpPr>
          <p:spPr>
            <a:xfrm flipH="1">
              <a:off x="5334000" y="3619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oup 412"/>
          <p:cNvGrpSpPr/>
          <p:nvPr/>
        </p:nvGrpSpPr>
        <p:grpSpPr>
          <a:xfrm>
            <a:off x="5486400" y="1600200"/>
            <a:ext cx="2209800" cy="2209800"/>
            <a:chOff x="5486400" y="1600200"/>
            <a:chExt cx="2209800" cy="2209800"/>
          </a:xfrm>
        </p:grpSpPr>
        <p:sp>
          <p:nvSpPr>
            <p:cNvPr id="414" name="Oval 413"/>
            <p:cNvSpPr/>
            <p:nvPr/>
          </p:nvSpPr>
          <p:spPr>
            <a:xfrm>
              <a:off x="54864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59436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0" name="Oval 429"/>
            <p:cNvSpPr/>
            <p:nvPr/>
          </p:nvSpPr>
          <p:spPr>
            <a:xfrm>
              <a:off x="73152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54864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59436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64008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68580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73152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54864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59436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64008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68580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73152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54864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59436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008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68580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3152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54864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59436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64008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68580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73152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259324" y="44196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3276601" y="2438399"/>
            <a:ext cx="2743198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05700" y="1143000"/>
            <a:ext cx="1104900" cy="647699"/>
            <a:chOff x="7505700" y="1143000"/>
            <a:chExt cx="1104900" cy="647699"/>
          </a:xfrm>
        </p:grpSpPr>
        <p:sp>
          <p:nvSpPr>
            <p:cNvPr id="112" name="TextBox 111"/>
            <p:cNvSpPr txBox="1"/>
            <p:nvPr/>
          </p:nvSpPr>
          <p:spPr>
            <a:xfrm>
              <a:off x="7848600" y="1143000"/>
              <a:ext cx="762000" cy="4572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7505700" y="1409698"/>
              <a:ext cx="417576" cy="381001"/>
            </a:xfrm>
            <a:custGeom>
              <a:avLst/>
              <a:gdLst>
                <a:gd name="connsiteX0" fmla="*/ 0 w 358140"/>
                <a:gd name="connsiteY0" fmla="*/ 342900 h 342900"/>
                <a:gd name="connsiteX1" fmla="*/ 114300 w 358140"/>
                <a:gd name="connsiteY1" fmla="*/ 76200 h 342900"/>
                <a:gd name="connsiteX2" fmla="*/ 358140 w 358140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140" h="342900">
                  <a:moveTo>
                    <a:pt x="0" y="342900"/>
                  </a:moveTo>
                  <a:cubicBezTo>
                    <a:pt x="27305" y="238125"/>
                    <a:pt x="54610" y="133350"/>
                    <a:pt x="114300" y="76200"/>
                  </a:cubicBezTo>
                  <a:cubicBezTo>
                    <a:pt x="173990" y="19050"/>
                    <a:pt x="321310" y="16510"/>
                    <a:pt x="3581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662956" y="2438400"/>
            <a:ext cx="1633444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40880" y="842010"/>
            <a:ext cx="1492757" cy="666750"/>
            <a:chOff x="7040880" y="842010"/>
            <a:chExt cx="1492757" cy="666750"/>
          </a:xfrm>
        </p:grpSpPr>
        <p:sp>
          <p:nvSpPr>
            <p:cNvPr id="121" name="TextBox 120"/>
            <p:cNvSpPr txBox="1"/>
            <p:nvPr/>
          </p:nvSpPr>
          <p:spPr>
            <a:xfrm>
              <a:off x="7391400" y="842010"/>
              <a:ext cx="1142237" cy="4572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+mj-lt"/>
                </a:rPr>
                <a:t>bitline</a:t>
              </a:r>
              <a:endParaRPr lang="en-US" sz="2800" dirty="0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040880" y="1122680"/>
              <a:ext cx="441960" cy="386080"/>
            </a:xfrm>
            <a:custGeom>
              <a:avLst/>
              <a:gdLst>
                <a:gd name="connsiteX0" fmla="*/ 0 w 441960"/>
                <a:gd name="connsiteY0" fmla="*/ 386080 h 386080"/>
                <a:gd name="connsiteX1" fmla="*/ 198120 w 441960"/>
                <a:gd name="connsiteY1" fmla="*/ 264160 h 386080"/>
                <a:gd name="connsiteX2" fmla="*/ 223520 w 441960"/>
                <a:gd name="connsiteY2" fmla="*/ 45720 h 386080"/>
                <a:gd name="connsiteX3" fmla="*/ 441960 w 441960"/>
                <a:gd name="connsiteY3" fmla="*/ 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60" h="386080">
                  <a:moveTo>
                    <a:pt x="0" y="386080"/>
                  </a:moveTo>
                  <a:cubicBezTo>
                    <a:pt x="80433" y="353483"/>
                    <a:pt x="160867" y="320887"/>
                    <a:pt x="198120" y="264160"/>
                  </a:cubicBezTo>
                  <a:cubicBezTo>
                    <a:pt x="235373" y="207433"/>
                    <a:pt x="182880" y="89747"/>
                    <a:pt x="223520" y="45720"/>
                  </a:cubicBezTo>
                  <a:cubicBezTo>
                    <a:pt x="264160" y="1693"/>
                    <a:pt x="353060" y="846"/>
                    <a:pt x="44196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109" grpId="0"/>
      <p:bldP spid="110" grpId="0"/>
      <p:bldP spid="1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3733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Exploiting architectural variation </a:t>
            </a:r>
            <a:endParaRPr lang="en-US" b="1" dirty="0" smtClean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AVA </a:t>
            </a:r>
            <a:r>
              <a:rPr lang="en-US" b="1" dirty="0">
                <a:ea typeface="Cambria Math" panose="02040503050406030204" pitchFamily="18" charset="0"/>
              </a:rPr>
              <a:t>Online Profiling</a:t>
            </a:r>
            <a:r>
              <a:rPr lang="en-US" dirty="0">
                <a:ea typeface="Cambria Math" panose="02040503050406030204" pitchFamily="18" charset="0"/>
              </a:rPr>
              <a:t>: Dynamic &amp; low cost latency optimization mechanism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AVA Data Shuffling</a:t>
            </a:r>
            <a:r>
              <a:rPr lang="en-US" dirty="0">
                <a:ea typeface="Cambria Math" panose="02040503050406030204" pitchFamily="18" charset="0"/>
              </a:rPr>
              <a:t>: Improving reliability </a:t>
            </a:r>
            <a:r>
              <a:rPr lang="en-US" dirty="0" smtClean="0">
                <a:ea typeface="Cambria Math" panose="02040503050406030204" pitchFamily="18" charset="0"/>
              </a:rPr>
              <a:t>by avoiding </a:t>
            </a:r>
            <a:r>
              <a:rPr lang="en-US" dirty="0">
                <a:ea typeface="Cambria Math" panose="02040503050406030204" pitchFamily="18" charset="0"/>
              </a:rPr>
              <a:t>ECC uncorrectable errors </a:t>
            </a: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Our Approach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Experimental study for architectural variation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Goal: </a:t>
            </a:r>
            <a:r>
              <a:rPr lang="en-US" dirty="0">
                <a:ea typeface="Cambria Math" panose="02040503050406030204" pitchFamily="18" charset="0"/>
              </a:rPr>
              <a:t>Identify &amp; characterize 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Methodology: </a:t>
            </a:r>
            <a:r>
              <a:rPr lang="en-US" dirty="0" smtClean="0">
                <a:ea typeface="Cambria Math" panose="02040503050406030204" pitchFamily="18" charset="0"/>
              </a:rPr>
              <a:t>Profiling 96 real DRAM modules                                       by using FPGA-based DRAM test infrastructure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143000"/>
            <a:ext cx="9144000" cy="2590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Experimental study of architectural variation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Goal: </a:t>
            </a:r>
            <a:r>
              <a:rPr lang="en-US" dirty="0" smtClean="0">
                <a:solidFill>
                  <a:schemeClr val="bg1"/>
                </a:solidFill>
                <a:ea typeface="Cambria Math" panose="02040503050406030204" pitchFamily="18" charset="0"/>
              </a:rPr>
              <a:t>Identify &amp; characterize 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Methodology: </a:t>
            </a:r>
            <a:r>
              <a:rPr lang="en-US" dirty="0" smtClean="0">
                <a:solidFill>
                  <a:schemeClr val="bg1"/>
                </a:solidFill>
                <a:ea typeface="Cambria Math" panose="02040503050406030204" pitchFamily="18" charset="0"/>
              </a:rPr>
              <a:t>Profile 96 real DRAM modules                                       by using FPGA-based DRAM test infrastructure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3733800"/>
            <a:ext cx="9144000" cy="2590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a typeface="Cambria Math" panose="02040503050406030204" pitchFamily="18" charset="0"/>
              </a:rPr>
              <a:t>Exploiting architectural variation </a:t>
            </a:r>
            <a:endParaRPr lang="en-US" b="1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AVA </a:t>
            </a:r>
            <a:r>
              <a:rPr lang="en-US" b="1" dirty="0">
                <a:solidFill>
                  <a:schemeClr val="bg1"/>
                </a:solidFill>
                <a:ea typeface="Cambria Math" panose="02040503050406030204" pitchFamily="18" charset="0"/>
              </a:rPr>
              <a:t>Online Profiling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</a:rPr>
              <a:t>: Dynamic &amp; low cost latency optimization mechanism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a typeface="Cambria Math" panose="02040503050406030204" pitchFamily="18" charset="0"/>
              </a:rPr>
              <a:t>AVA Data Shuffling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</a:rPr>
              <a:t>: Improving reliability </a:t>
            </a:r>
            <a:r>
              <a:rPr lang="en-US" dirty="0" smtClean="0">
                <a:solidFill>
                  <a:schemeClr val="bg1"/>
                </a:solidFill>
                <a:ea typeface="Cambria Math" panose="02040503050406030204" pitchFamily="18" charset="0"/>
              </a:rPr>
              <a:t>by avoiding ECC-uncorrectable 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</a:rPr>
              <a:t>errors </a:t>
            </a:r>
            <a:endParaRPr lang="en-US" dirty="0" smtClean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>
          <a:xfrm>
            <a:off x="-76200" y="152400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1. Challenges of Lowering Latency</a:t>
            </a:r>
            <a:endParaRPr lang="en-US" sz="5400" spc="-100" dirty="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3810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Static DRAM latency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DRAM vendors need to provide standard timings, </a:t>
            </a:r>
            <a:r>
              <a:rPr lang="en-US" i="1" spc="-5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increasing testing costs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Doesn’t take into account </a:t>
            </a:r>
            <a:r>
              <a:rPr lang="en-US" i="1" spc="-5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latency changes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over time (e.g., aging and wear out)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b="1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C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onventional online profiling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Takes long time (</a:t>
            </a:r>
            <a:r>
              <a:rPr lang="en-US" b="1" spc="-50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high cost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) to profile all DRAM cells</a:t>
            </a:r>
          </a:p>
        </p:txBody>
      </p:sp>
      <p:sp>
        <p:nvSpPr>
          <p:cNvPr id="77" name="Punchline"/>
          <p:cNvSpPr txBox="1"/>
          <p:nvPr/>
        </p:nvSpPr>
        <p:spPr>
          <a:xfrm>
            <a:off x="-76200" y="5562600"/>
            <a:ext cx="9296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pc="-100" dirty="0" smtClean="0">
                <a:latin typeface="+mj-lt"/>
                <a:sym typeface="Wingdings" panose="05000000000000000000" pitchFamily="2" charset="2"/>
              </a:rPr>
              <a:t>Goal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: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Dynamic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&amp;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low cost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online latency optimization</a:t>
            </a:r>
            <a:endParaRPr lang="en-US" sz="3600" spc="-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8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>
          <a:xfrm>
            <a:off x="-76200" y="152400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1. </a:t>
            </a:r>
            <a:r>
              <a:rPr lang="en-US" sz="5400" b="1" u="sng" spc="-60" dirty="0" smtClean="0">
                <a:latin typeface="+mn-lt"/>
              </a:rPr>
              <a:t>AVA</a:t>
            </a:r>
            <a:r>
              <a:rPr lang="en-US" sz="5400" spc="-60" dirty="0" smtClean="0"/>
              <a:t> Online </a:t>
            </a:r>
            <a:r>
              <a:rPr lang="en-US" sz="5400" b="1" spc="-60" dirty="0" smtClean="0">
                <a:latin typeface="+mn-lt"/>
              </a:rPr>
              <a:t>Profiling</a:t>
            </a:r>
            <a:endParaRPr lang="en-US" sz="5400" b="1" spc="-60" dirty="0">
              <a:latin typeface="+mn-lt"/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5181601" y="1371600"/>
            <a:ext cx="4038598" cy="990600"/>
            <a:chOff x="5181601" y="1524000"/>
            <a:chExt cx="4038598" cy="990600"/>
          </a:xfrm>
        </p:grpSpPr>
        <p:grpSp>
          <p:nvGrpSpPr>
            <p:cNvPr id="241" name="Group 240"/>
            <p:cNvGrpSpPr/>
            <p:nvPr/>
          </p:nvGrpSpPr>
          <p:grpSpPr>
            <a:xfrm>
              <a:off x="5181601" y="1524000"/>
              <a:ext cx="4038598" cy="990600"/>
              <a:chOff x="5026151" y="1752600"/>
              <a:chExt cx="4038598" cy="990600"/>
            </a:xfrm>
          </p:grpSpPr>
          <p:sp>
            <p:nvSpPr>
              <p:cNvPr id="243" name="Rounded Rectangle 242"/>
              <p:cNvSpPr/>
              <p:nvPr/>
            </p:nvSpPr>
            <p:spPr>
              <a:xfrm>
                <a:off x="5026151" y="1752600"/>
                <a:ext cx="993649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 smtClean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476998" y="1828800"/>
                <a:ext cx="2587751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b="1" spc="-5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inherently slow</a:t>
                </a:r>
              </a:p>
            </p:txBody>
          </p:sp>
        </p:grpSp>
        <p:sp>
          <p:nvSpPr>
            <p:cNvPr id="242" name="Freeform 241"/>
            <p:cNvSpPr/>
            <p:nvPr/>
          </p:nvSpPr>
          <p:spPr>
            <a:xfrm>
              <a:off x="6096000" y="1600200"/>
              <a:ext cx="603380" cy="163286"/>
            </a:xfrm>
            <a:custGeom>
              <a:avLst/>
              <a:gdLst>
                <a:gd name="connsiteX0" fmla="*/ 0 w 615821"/>
                <a:gd name="connsiteY0" fmla="*/ 8457 h 167078"/>
                <a:gd name="connsiteX1" fmla="*/ 363894 w 615821"/>
                <a:gd name="connsiteY1" fmla="*/ 17788 h 167078"/>
                <a:gd name="connsiteX2" fmla="*/ 615821 w 615821"/>
                <a:gd name="connsiteY2" fmla="*/ 167078 h 16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5821" h="167078">
                  <a:moveTo>
                    <a:pt x="0" y="8457"/>
                  </a:moveTo>
                  <a:cubicBezTo>
                    <a:pt x="130628" y="-96"/>
                    <a:pt x="261257" y="-8649"/>
                    <a:pt x="363894" y="17788"/>
                  </a:cubicBezTo>
                  <a:cubicBezTo>
                    <a:pt x="466531" y="44225"/>
                    <a:pt x="541176" y="105651"/>
                    <a:pt x="615821" y="167078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19401" y="1295400"/>
            <a:ext cx="3428999" cy="3429000"/>
            <a:chOff x="2667001" y="1524000"/>
            <a:chExt cx="3428999" cy="3429000"/>
          </a:xfrm>
        </p:grpSpPr>
        <p:sp>
          <p:nvSpPr>
            <p:cNvPr id="112" name="DRAM"/>
            <p:cNvSpPr/>
            <p:nvPr/>
          </p:nvSpPr>
          <p:spPr>
            <a:xfrm>
              <a:off x="3276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DRAM"/>
            <p:cNvSpPr/>
            <p:nvPr/>
          </p:nvSpPr>
          <p:spPr>
            <a:xfrm>
              <a:off x="37338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DRAM"/>
            <p:cNvSpPr/>
            <p:nvPr/>
          </p:nvSpPr>
          <p:spPr>
            <a:xfrm>
              <a:off x="41910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DRAM"/>
            <p:cNvSpPr/>
            <p:nvPr/>
          </p:nvSpPr>
          <p:spPr>
            <a:xfrm>
              <a:off x="46482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DRAM"/>
            <p:cNvSpPr/>
            <p:nvPr/>
          </p:nvSpPr>
          <p:spPr>
            <a:xfrm>
              <a:off x="51054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DRAM"/>
            <p:cNvSpPr/>
            <p:nvPr/>
          </p:nvSpPr>
          <p:spPr>
            <a:xfrm>
              <a:off x="5562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8" name="DRAM"/>
            <p:cNvSpPr/>
            <p:nvPr/>
          </p:nvSpPr>
          <p:spPr>
            <a:xfrm rot="5400000">
              <a:off x="2705101" y="1638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DRAM"/>
            <p:cNvSpPr/>
            <p:nvPr/>
          </p:nvSpPr>
          <p:spPr>
            <a:xfrm rot="5400000">
              <a:off x="2705101" y="2095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0" name="DRAM"/>
            <p:cNvSpPr/>
            <p:nvPr/>
          </p:nvSpPr>
          <p:spPr>
            <a:xfrm rot="5400000">
              <a:off x="2705101" y="2552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DRAM"/>
            <p:cNvSpPr/>
            <p:nvPr/>
          </p:nvSpPr>
          <p:spPr>
            <a:xfrm rot="5400000">
              <a:off x="2705101" y="3009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DRAM"/>
            <p:cNvSpPr/>
            <p:nvPr/>
          </p:nvSpPr>
          <p:spPr>
            <a:xfrm rot="5400000">
              <a:off x="2705101" y="3467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DRAM"/>
            <p:cNvSpPr/>
            <p:nvPr/>
          </p:nvSpPr>
          <p:spPr>
            <a:xfrm rot="5400000">
              <a:off x="2705101" y="3924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24" name="Straight Connector 123"/>
            <p:cNvCxnSpPr>
              <a:endCxn id="112" idx="0"/>
            </p:cNvCxnSpPr>
            <p:nvPr/>
          </p:nvCxnSpPr>
          <p:spPr>
            <a:xfrm>
              <a:off x="3467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4" idx="0"/>
            </p:cNvCxnSpPr>
            <p:nvPr/>
          </p:nvCxnSpPr>
          <p:spPr>
            <a:xfrm>
              <a:off x="43815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0"/>
            </p:cNvCxnSpPr>
            <p:nvPr/>
          </p:nvCxnSpPr>
          <p:spPr>
            <a:xfrm>
              <a:off x="48387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16" idx="0"/>
            </p:cNvCxnSpPr>
            <p:nvPr/>
          </p:nvCxnSpPr>
          <p:spPr>
            <a:xfrm>
              <a:off x="52959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17" idx="0"/>
            </p:cNvCxnSpPr>
            <p:nvPr/>
          </p:nvCxnSpPr>
          <p:spPr>
            <a:xfrm>
              <a:off x="5753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13" idx="0"/>
            </p:cNvCxnSpPr>
            <p:nvPr/>
          </p:nvCxnSpPr>
          <p:spPr>
            <a:xfrm>
              <a:off x="39243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18" idx="0"/>
            </p:cNvCxnSpPr>
            <p:nvPr/>
          </p:nvCxnSpPr>
          <p:spPr>
            <a:xfrm flipH="1">
              <a:off x="3124201" y="1866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19" idx="0"/>
            </p:cNvCxnSpPr>
            <p:nvPr/>
          </p:nvCxnSpPr>
          <p:spPr>
            <a:xfrm flipH="1">
              <a:off x="3124201" y="2324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20" idx="0"/>
            </p:cNvCxnSpPr>
            <p:nvPr/>
          </p:nvCxnSpPr>
          <p:spPr>
            <a:xfrm flipH="1">
              <a:off x="3124201" y="2781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21" idx="0"/>
            </p:cNvCxnSpPr>
            <p:nvPr/>
          </p:nvCxnSpPr>
          <p:spPr>
            <a:xfrm flipH="1">
              <a:off x="3124201" y="3238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endCxn id="122" idx="0"/>
            </p:cNvCxnSpPr>
            <p:nvPr/>
          </p:nvCxnSpPr>
          <p:spPr>
            <a:xfrm flipH="1">
              <a:off x="3124201" y="3695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endCxn id="123" idx="0"/>
            </p:cNvCxnSpPr>
            <p:nvPr/>
          </p:nvCxnSpPr>
          <p:spPr>
            <a:xfrm flipH="1">
              <a:off x="3124201" y="4152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3273552" y="1676400"/>
              <a:ext cx="2667000" cy="2667000"/>
              <a:chOff x="3657601" y="5295900"/>
              <a:chExt cx="2667000" cy="26670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36576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148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20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292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4864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9436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6576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148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5720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0292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4864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1" y="5753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1148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5720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0292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4864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943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657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148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5720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0292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4864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943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657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1148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5720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292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4864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943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1148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720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0292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4864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943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5" name="Punchline"/>
          <p:cNvSpPr txBox="1"/>
          <p:nvPr/>
        </p:nvSpPr>
        <p:spPr>
          <a:xfrm>
            <a:off x="0" y="51816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Profile </a:t>
            </a:r>
            <a:r>
              <a:rPr lang="en-US" sz="3600" b="1" i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only</a:t>
            </a:r>
            <a:r>
              <a:rPr lang="en-US" sz="3600" spc="-100" dirty="0" smtClean="0">
                <a:latin typeface="+mj-lt"/>
              </a:rPr>
              <a:t> </a:t>
            </a:r>
            <a:r>
              <a:rPr lang="en-US" sz="3600" b="1" i="1" spc="-1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slow regions </a:t>
            </a:r>
            <a:r>
              <a:rPr lang="en-US" sz="3600" spc="-100" dirty="0" smtClean="0">
                <a:latin typeface="+mj-lt"/>
              </a:rPr>
              <a:t>to determine latency</a:t>
            </a:r>
          </a:p>
        </p:txBody>
      </p:sp>
      <p:sp>
        <p:nvSpPr>
          <p:cNvPr id="237" name="Punchline"/>
          <p:cNvSpPr txBox="1"/>
          <p:nvPr/>
        </p:nvSpPr>
        <p:spPr>
          <a:xfrm>
            <a:off x="0" y="56388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i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Dynamic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&amp; </a:t>
            </a:r>
            <a:r>
              <a:rPr lang="en-US" sz="3600" b="1" i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low cost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latency optimization</a:t>
            </a:r>
            <a:endParaRPr lang="en-US" sz="3600" spc="-100" dirty="0" smtClean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32048" y="472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75" name="TextBox 74"/>
          <p:cNvSpPr txBox="1"/>
          <p:nvPr/>
        </p:nvSpPr>
        <p:spPr>
          <a:xfrm rot="5400000">
            <a:off x="1260348" y="2552700"/>
            <a:ext cx="2667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  <p:sp>
        <p:nvSpPr>
          <p:cNvPr id="76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rchitectural-</a:t>
            </a:r>
            <a:r>
              <a:rPr lang="en-US" sz="3200" b="1" spc="-100" dirty="0" smtClean="0"/>
              <a:t>V</a:t>
            </a:r>
            <a:r>
              <a:rPr lang="en-US" sz="3200" spc="-100" dirty="0" smtClean="0">
                <a:latin typeface="+mj-lt"/>
              </a:rPr>
              <a:t>ariation-</a:t>
            </a:r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ware</a:t>
            </a:r>
          </a:p>
        </p:txBody>
      </p:sp>
    </p:spTree>
    <p:extLst>
      <p:ext uri="{BB962C8B-B14F-4D97-AF65-F5344CB8AC3E}">
        <p14:creationId xmlns:p14="http://schemas.microsoft.com/office/powerpoint/2010/main" val="39206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7" grpId="0"/>
      <p:bldP spid="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81601" y="1371600"/>
            <a:ext cx="4038599" cy="990600"/>
            <a:chOff x="5181601" y="1524000"/>
            <a:chExt cx="4038599" cy="9906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5181601" y="1524000"/>
              <a:ext cx="4038599" cy="990600"/>
              <a:chOff x="5026151" y="1752600"/>
              <a:chExt cx="4038599" cy="990600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5026151" y="1752600"/>
                <a:ext cx="993649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 smtClean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76998" y="1828800"/>
                <a:ext cx="2587752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b="1" spc="-5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inherently slow</a:t>
                </a:r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6096000" y="1600200"/>
              <a:ext cx="603380" cy="163286"/>
            </a:xfrm>
            <a:custGeom>
              <a:avLst/>
              <a:gdLst>
                <a:gd name="connsiteX0" fmla="*/ 0 w 615821"/>
                <a:gd name="connsiteY0" fmla="*/ 8457 h 167078"/>
                <a:gd name="connsiteX1" fmla="*/ 363894 w 615821"/>
                <a:gd name="connsiteY1" fmla="*/ 17788 h 167078"/>
                <a:gd name="connsiteX2" fmla="*/ 615821 w 615821"/>
                <a:gd name="connsiteY2" fmla="*/ 167078 h 16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5821" h="167078">
                  <a:moveTo>
                    <a:pt x="0" y="8457"/>
                  </a:moveTo>
                  <a:cubicBezTo>
                    <a:pt x="130628" y="-96"/>
                    <a:pt x="261257" y="-8649"/>
                    <a:pt x="363894" y="17788"/>
                  </a:cubicBezTo>
                  <a:cubicBezTo>
                    <a:pt x="466531" y="44225"/>
                    <a:pt x="541176" y="105651"/>
                    <a:pt x="615821" y="167078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810000" y="22860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4724400" y="36576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78" name="Rounded Rectangle 77"/>
          <p:cNvSpPr/>
          <p:nvPr/>
        </p:nvSpPr>
        <p:spPr>
          <a:xfrm>
            <a:off x="3358897" y="32004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1. </a:t>
            </a:r>
            <a:r>
              <a:rPr lang="en-US" sz="5400" b="1" u="sng" spc="-60" dirty="0" smtClean="0">
                <a:latin typeface="+mn-lt"/>
              </a:rPr>
              <a:t>AVA</a:t>
            </a:r>
            <a:r>
              <a:rPr lang="en-US" sz="5400" spc="-60" dirty="0" smtClean="0"/>
              <a:t> Online </a:t>
            </a:r>
            <a:r>
              <a:rPr lang="en-US" sz="5400" b="1" spc="-60" dirty="0" smtClean="0">
                <a:latin typeface="+mn-lt"/>
              </a:rPr>
              <a:t>Profiling</a:t>
            </a:r>
            <a:endParaRPr lang="en-US" sz="5400" b="1" spc="-60" dirty="0">
              <a:latin typeface="+mn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819401" y="1295400"/>
            <a:ext cx="3428999" cy="3429000"/>
            <a:chOff x="2667001" y="1524000"/>
            <a:chExt cx="3428999" cy="3429000"/>
          </a:xfrm>
        </p:grpSpPr>
        <p:sp>
          <p:nvSpPr>
            <p:cNvPr id="112" name="DRAM"/>
            <p:cNvSpPr/>
            <p:nvPr/>
          </p:nvSpPr>
          <p:spPr>
            <a:xfrm>
              <a:off x="3276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DRAM"/>
            <p:cNvSpPr/>
            <p:nvPr/>
          </p:nvSpPr>
          <p:spPr>
            <a:xfrm>
              <a:off x="37338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DRAM"/>
            <p:cNvSpPr/>
            <p:nvPr/>
          </p:nvSpPr>
          <p:spPr>
            <a:xfrm>
              <a:off x="41910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DRAM"/>
            <p:cNvSpPr/>
            <p:nvPr/>
          </p:nvSpPr>
          <p:spPr>
            <a:xfrm>
              <a:off x="46482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DRAM"/>
            <p:cNvSpPr/>
            <p:nvPr/>
          </p:nvSpPr>
          <p:spPr>
            <a:xfrm>
              <a:off x="51054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DRAM"/>
            <p:cNvSpPr/>
            <p:nvPr/>
          </p:nvSpPr>
          <p:spPr>
            <a:xfrm>
              <a:off x="5562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8" name="DRAM"/>
            <p:cNvSpPr/>
            <p:nvPr/>
          </p:nvSpPr>
          <p:spPr>
            <a:xfrm rot="5400000">
              <a:off x="2705101" y="1638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DRAM"/>
            <p:cNvSpPr/>
            <p:nvPr/>
          </p:nvSpPr>
          <p:spPr>
            <a:xfrm rot="5400000">
              <a:off x="2705101" y="2095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0" name="DRAM"/>
            <p:cNvSpPr/>
            <p:nvPr/>
          </p:nvSpPr>
          <p:spPr>
            <a:xfrm rot="5400000">
              <a:off x="2705101" y="2552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DRAM"/>
            <p:cNvSpPr/>
            <p:nvPr/>
          </p:nvSpPr>
          <p:spPr>
            <a:xfrm rot="5400000">
              <a:off x="2705101" y="3009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DRAM"/>
            <p:cNvSpPr/>
            <p:nvPr/>
          </p:nvSpPr>
          <p:spPr>
            <a:xfrm rot="5400000">
              <a:off x="2705101" y="3467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DRAM"/>
            <p:cNvSpPr/>
            <p:nvPr/>
          </p:nvSpPr>
          <p:spPr>
            <a:xfrm rot="5400000">
              <a:off x="2705101" y="3924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24" name="Straight Connector 123"/>
            <p:cNvCxnSpPr>
              <a:endCxn id="112" idx="0"/>
            </p:cNvCxnSpPr>
            <p:nvPr/>
          </p:nvCxnSpPr>
          <p:spPr>
            <a:xfrm>
              <a:off x="3467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4" idx="0"/>
            </p:cNvCxnSpPr>
            <p:nvPr/>
          </p:nvCxnSpPr>
          <p:spPr>
            <a:xfrm>
              <a:off x="43815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0"/>
            </p:cNvCxnSpPr>
            <p:nvPr/>
          </p:nvCxnSpPr>
          <p:spPr>
            <a:xfrm>
              <a:off x="48387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16" idx="0"/>
            </p:cNvCxnSpPr>
            <p:nvPr/>
          </p:nvCxnSpPr>
          <p:spPr>
            <a:xfrm>
              <a:off x="52959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17" idx="0"/>
            </p:cNvCxnSpPr>
            <p:nvPr/>
          </p:nvCxnSpPr>
          <p:spPr>
            <a:xfrm>
              <a:off x="5753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13" idx="0"/>
            </p:cNvCxnSpPr>
            <p:nvPr/>
          </p:nvCxnSpPr>
          <p:spPr>
            <a:xfrm>
              <a:off x="39243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18" idx="0"/>
            </p:cNvCxnSpPr>
            <p:nvPr/>
          </p:nvCxnSpPr>
          <p:spPr>
            <a:xfrm flipH="1">
              <a:off x="3124201" y="1866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19" idx="0"/>
            </p:cNvCxnSpPr>
            <p:nvPr/>
          </p:nvCxnSpPr>
          <p:spPr>
            <a:xfrm flipH="1">
              <a:off x="3124201" y="2324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20" idx="0"/>
            </p:cNvCxnSpPr>
            <p:nvPr/>
          </p:nvCxnSpPr>
          <p:spPr>
            <a:xfrm flipH="1">
              <a:off x="3124201" y="2781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21" idx="0"/>
            </p:cNvCxnSpPr>
            <p:nvPr/>
          </p:nvCxnSpPr>
          <p:spPr>
            <a:xfrm flipH="1">
              <a:off x="3124201" y="3238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endCxn id="122" idx="0"/>
            </p:cNvCxnSpPr>
            <p:nvPr/>
          </p:nvCxnSpPr>
          <p:spPr>
            <a:xfrm flipH="1">
              <a:off x="3124201" y="3695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endCxn id="123" idx="0"/>
            </p:cNvCxnSpPr>
            <p:nvPr/>
          </p:nvCxnSpPr>
          <p:spPr>
            <a:xfrm flipH="1">
              <a:off x="3124201" y="4152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3273552" y="1676400"/>
              <a:ext cx="2667000" cy="2667000"/>
              <a:chOff x="3657601" y="5295900"/>
              <a:chExt cx="2667000" cy="26670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36576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148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20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292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4864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9436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6576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148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5720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0292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4864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1" y="5753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5720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0292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4864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943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657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148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5720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0292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4864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943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1148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5720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292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4864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943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1148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720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4864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943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3962400" y="24384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505200" y="3352800"/>
            <a:ext cx="222504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876800" y="3810000"/>
            <a:ext cx="222504" cy="228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425952" y="3276600"/>
            <a:ext cx="3810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883152" y="2362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797552" y="3733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447800"/>
            <a:ext cx="4575810" cy="2293620"/>
            <a:chOff x="228600" y="1600200"/>
            <a:chExt cx="4575810" cy="2293620"/>
          </a:xfrm>
        </p:grpSpPr>
        <p:sp>
          <p:nvSpPr>
            <p:cNvPr id="83" name="TextBox 82"/>
            <p:cNvSpPr txBox="1"/>
            <p:nvPr/>
          </p:nvSpPr>
          <p:spPr>
            <a:xfrm>
              <a:off x="228600" y="1600200"/>
              <a:ext cx="2130551" cy="381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3200" b="1" spc="-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slow cells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05050" y="1828797"/>
              <a:ext cx="2499360" cy="2065023"/>
              <a:chOff x="2305050" y="1828797"/>
              <a:chExt cx="2499360" cy="206502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305050" y="1828798"/>
                <a:ext cx="1577340" cy="685801"/>
              </a:xfrm>
              <a:custGeom>
                <a:avLst/>
                <a:gdLst>
                  <a:gd name="connsiteX0" fmla="*/ 1577340 w 1577340"/>
                  <a:gd name="connsiteY0" fmla="*/ 727710 h 727710"/>
                  <a:gd name="connsiteX1" fmla="*/ 1080135 w 1577340"/>
                  <a:gd name="connsiteY1" fmla="*/ 137160 h 727710"/>
                  <a:gd name="connsiteX2" fmla="*/ 0 w 1577340"/>
                  <a:gd name="connsiteY2" fmla="*/ 0 h 72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340" h="727710">
                    <a:moveTo>
                      <a:pt x="1577340" y="727710"/>
                    </a:moveTo>
                    <a:cubicBezTo>
                      <a:pt x="1460182" y="493077"/>
                      <a:pt x="1343025" y="258445"/>
                      <a:pt x="1080135" y="137160"/>
                    </a:cubicBezTo>
                    <a:cubicBezTo>
                      <a:pt x="817245" y="15875"/>
                      <a:pt x="179705" y="24447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362200" y="1828797"/>
                <a:ext cx="2442210" cy="2065023"/>
              </a:xfrm>
              <a:custGeom>
                <a:avLst/>
                <a:gdLst>
                  <a:gd name="connsiteX0" fmla="*/ 2487930 w 2487930"/>
                  <a:gd name="connsiteY0" fmla="*/ 2061210 h 2061210"/>
                  <a:gd name="connsiteX1" fmla="*/ 1581150 w 2487930"/>
                  <a:gd name="connsiteY1" fmla="*/ 1337310 h 2061210"/>
                  <a:gd name="connsiteX2" fmla="*/ 979170 w 2487930"/>
                  <a:gd name="connsiteY2" fmla="*/ 400050 h 2061210"/>
                  <a:gd name="connsiteX3" fmla="*/ 0 w 2487930"/>
                  <a:gd name="connsiteY3" fmla="*/ 0 h 206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7930" h="2061210">
                    <a:moveTo>
                      <a:pt x="2487930" y="2061210"/>
                    </a:moveTo>
                    <a:cubicBezTo>
                      <a:pt x="2160270" y="1837690"/>
                      <a:pt x="1832610" y="1614170"/>
                      <a:pt x="1581150" y="1337310"/>
                    </a:cubicBezTo>
                    <a:cubicBezTo>
                      <a:pt x="1329690" y="1060450"/>
                      <a:pt x="1242695" y="622935"/>
                      <a:pt x="979170" y="400050"/>
                    </a:cubicBezTo>
                    <a:cubicBezTo>
                      <a:pt x="715645" y="177165"/>
                      <a:pt x="160655" y="6858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accent2">
                    <a:lumMod val="75000"/>
                  </a:schemeClr>
                </a:solidFill>
                <a:headEnd type="none"/>
                <a:tailEnd type="none" w="lg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362200" y="1828800"/>
                <a:ext cx="1066800" cy="1596390"/>
              </a:xfrm>
              <a:custGeom>
                <a:avLst/>
                <a:gdLst>
                  <a:gd name="connsiteX0" fmla="*/ 1108710 w 1108710"/>
                  <a:gd name="connsiteY0" fmla="*/ 1596390 h 1596390"/>
                  <a:gd name="connsiteX1" fmla="*/ 586740 w 1108710"/>
                  <a:gd name="connsiteY1" fmla="*/ 403860 h 1596390"/>
                  <a:gd name="connsiteX2" fmla="*/ 0 w 1108710"/>
                  <a:gd name="connsiteY2" fmla="*/ 0 h 159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710" h="1596390">
                    <a:moveTo>
                      <a:pt x="1108710" y="1596390"/>
                    </a:moveTo>
                    <a:cubicBezTo>
                      <a:pt x="940117" y="1133157"/>
                      <a:pt x="771525" y="669925"/>
                      <a:pt x="586740" y="403860"/>
                    </a:cubicBezTo>
                    <a:cubicBezTo>
                      <a:pt x="401955" y="137795"/>
                      <a:pt x="200977" y="68897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6550151" y="19812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architectural</a:t>
            </a:r>
          </a:p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variation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3049" y="19812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process</a:t>
            </a:r>
          </a:p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variation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53200" y="25908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localized error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0" y="25908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 smtClean="0">
                <a:latin typeface="+mj-lt"/>
              </a:rPr>
              <a:t>random error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553200" y="40386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3200" b="1" spc="-50" dirty="0" smtClean="0">
                <a:latin typeface="+mj-lt"/>
              </a:rPr>
              <a:t>online profiling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-76200" y="4038600"/>
            <a:ext cx="2740153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3200" b="1" spc="-50" dirty="0">
                <a:latin typeface="+mj-lt"/>
              </a:rPr>
              <a:t>e</a:t>
            </a:r>
            <a:r>
              <a:rPr lang="en-US" sz="3200" b="1" spc="-50" dirty="0" smtClean="0">
                <a:latin typeface="+mj-lt"/>
              </a:rPr>
              <a:t>rror-correcting code</a:t>
            </a:r>
          </a:p>
        </p:txBody>
      </p:sp>
      <p:sp>
        <p:nvSpPr>
          <p:cNvPr id="98" name="Down Arrow 97"/>
          <p:cNvSpPr/>
          <p:nvPr/>
        </p:nvSpPr>
        <p:spPr>
          <a:xfrm>
            <a:off x="914400" y="3272790"/>
            <a:ext cx="762000" cy="689610"/>
          </a:xfrm>
          <a:prstGeom prst="downArrow">
            <a:avLst>
              <a:gd name="adj1" fmla="val 50000"/>
              <a:gd name="adj2" fmla="val 313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9" name="Down Arrow 98"/>
          <p:cNvSpPr/>
          <p:nvPr/>
        </p:nvSpPr>
        <p:spPr>
          <a:xfrm>
            <a:off x="7467600" y="3276600"/>
            <a:ext cx="762000" cy="689610"/>
          </a:xfrm>
          <a:prstGeom prst="downArrow">
            <a:avLst>
              <a:gd name="adj1" fmla="val 50000"/>
              <a:gd name="adj2" fmla="val 313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1" name="Punchline"/>
          <p:cNvSpPr txBox="1"/>
          <p:nvPr/>
        </p:nvSpPr>
        <p:spPr>
          <a:xfrm>
            <a:off x="0" y="51816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Combining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error-correcting code </a:t>
            </a:r>
            <a:r>
              <a:rPr lang="en-US" sz="3600" spc="-100" dirty="0" smtClean="0">
                <a:latin typeface="+mj-lt"/>
              </a:rPr>
              <a:t>&amp;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online profiling</a:t>
            </a:r>
          </a:p>
        </p:txBody>
      </p:sp>
      <p:sp>
        <p:nvSpPr>
          <p:cNvPr id="102" name="Punchline"/>
          <p:cNvSpPr txBox="1"/>
          <p:nvPr/>
        </p:nvSpPr>
        <p:spPr>
          <a:xfrm>
            <a:off x="0" y="56388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Reliably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reduce DRAM latency</a:t>
            </a:r>
            <a:endParaRPr lang="en-US" sz="3600" spc="-100" dirty="0" smtClean="0">
              <a:latin typeface="+mj-lt"/>
            </a:endParaRPr>
          </a:p>
        </p:txBody>
      </p:sp>
      <p:sp>
        <p:nvSpPr>
          <p:cNvPr id="103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rchitectural-</a:t>
            </a:r>
            <a:r>
              <a:rPr lang="en-US" sz="3200" b="1" spc="-100" dirty="0" smtClean="0"/>
              <a:t>V</a:t>
            </a:r>
            <a:r>
              <a:rPr lang="en-US" sz="3200" spc="-100" dirty="0" smtClean="0">
                <a:latin typeface="+mj-lt"/>
              </a:rPr>
              <a:t>ariation-</a:t>
            </a:r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ware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32048" y="472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1260348" y="2552700"/>
            <a:ext cx="2667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40915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0" grpId="0" animBg="1"/>
      <p:bldP spid="71" grpId="0" animBg="1"/>
      <p:bldP spid="72" grpId="0" animBg="1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 animBg="1"/>
      <p:bldP spid="101" grpId="0"/>
      <p:bldP spid="1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86000" y="1600200"/>
            <a:ext cx="449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64-bit data bus in memory channel</a:t>
            </a:r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Challenge of Conventional ECC</a:t>
            </a:r>
            <a:endParaRPr lang="en-US" sz="5400" spc="-6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1148080"/>
            <a:ext cx="4876800" cy="604520"/>
            <a:chOff x="2209800" y="1148080"/>
            <a:chExt cx="4876800" cy="604520"/>
          </a:xfrm>
        </p:grpSpPr>
        <p:sp>
          <p:nvSpPr>
            <p:cNvPr id="171" name="Down Arrow 170"/>
            <p:cNvSpPr/>
            <p:nvPr/>
          </p:nvSpPr>
          <p:spPr>
            <a:xfrm rot="16200000">
              <a:off x="4345940" y="-988060"/>
              <a:ext cx="604520" cy="4876800"/>
            </a:xfrm>
            <a:prstGeom prst="downArrow">
              <a:avLst>
                <a:gd name="adj1" fmla="val 50000"/>
                <a:gd name="adj2" fmla="val 313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581400" y="12954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dirty="0" smtClean="0">
                  <a:solidFill>
                    <a:schemeClr val="bg1"/>
                  </a:solidFill>
                  <a:latin typeface="+mj-lt"/>
                </a:rPr>
                <a:t>Read request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43328" y="4572000"/>
            <a:ext cx="5148072" cy="838200"/>
            <a:chOff x="2167128" y="4114800"/>
            <a:chExt cx="5148072" cy="838200"/>
          </a:xfrm>
        </p:grpSpPr>
        <p:sp>
          <p:nvSpPr>
            <p:cNvPr id="125" name="Rounded Rectangle 124"/>
            <p:cNvSpPr/>
            <p:nvPr/>
          </p:nvSpPr>
          <p:spPr>
            <a:xfrm>
              <a:off x="2362200" y="4114800"/>
              <a:ext cx="4343400" cy="302260"/>
            </a:xfrm>
            <a:prstGeom prst="roundRect">
              <a:avLst/>
            </a:prstGeom>
            <a:noFill/>
            <a:ln w="2540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167128" y="4273296"/>
              <a:ext cx="259080" cy="442214"/>
            </a:xfrm>
            <a:custGeom>
              <a:avLst/>
              <a:gdLst>
                <a:gd name="connsiteX0" fmla="*/ 298378 w 397438"/>
                <a:gd name="connsiteY0" fmla="*/ 0 h 601980"/>
                <a:gd name="connsiteX1" fmla="*/ 1198 w 397438"/>
                <a:gd name="connsiteY1" fmla="*/ 464820 h 601980"/>
                <a:gd name="connsiteX2" fmla="*/ 397438 w 397438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438" h="601980">
                  <a:moveTo>
                    <a:pt x="298378" y="0"/>
                  </a:moveTo>
                  <a:cubicBezTo>
                    <a:pt x="141533" y="182245"/>
                    <a:pt x="-15312" y="364490"/>
                    <a:pt x="1198" y="464820"/>
                  </a:cubicBezTo>
                  <a:cubicBezTo>
                    <a:pt x="17708" y="565150"/>
                    <a:pt x="207573" y="583565"/>
                    <a:pt x="397438" y="60198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75000"/>
                </a:schemeClr>
              </a:solidFill>
              <a:bevel/>
              <a:headEnd type="none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62200" y="4648200"/>
              <a:ext cx="49530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sz="26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Error-Correcting Code (ECC)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5417 0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9584 0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375 0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37917 0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32084 0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625 0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0417 0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584 0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103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6769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1435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6101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0767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433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0099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24765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4600" y="1447800"/>
            <a:ext cx="2667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error</a:t>
            </a:r>
          </a:p>
        </p:txBody>
      </p:sp>
      <p:sp>
        <p:nvSpPr>
          <p:cNvPr id="3" name="Freeform 2"/>
          <p:cNvSpPr/>
          <p:nvPr/>
        </p:nvSpPr>
        <p:spPr>
          <a:xfrm>
            <a:off x="2834640" y="1595120"/>
            <a:ext cx="619760" cy="401320"/>
          </a:xfrm>
          <a:custGeom>
            <a:avLst/>
            <a:gdLst>
              <a:gd name="connsiteX0" fmla="*/ 0 w 619760"/>
              <a:gd name="connsiteY0" fmla="*/ 401320 h 401320"/>
              <a:gd name="connsiteX1" fmla="*/ 294640 w 619760"/>
              <a:gd name="connsiteY1" fmla="*/ 96520 h 401320"/>
              <a:gd name="connsiteX2" fmla="*/ 619760 w 619760"/>
              <a:gd name="connsiteY2" fmla="*/ 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760" h="401320">
                <a:moveTo>
                  <a:pt x="0" y="401320"/>
                </a:moveTo>
                <a:cubicBezTo>
                  <a:pt x="95673" y="282363"/>
                  <a:pt x="191347" y="163407"/>
                  <a:pt x="294640" y="96520"/>
                </a:cubicBezTo>
                <a:cubicBezTo>
                  <a:pt x="397933" y="29633"/>
                  <a:pt x="508846" y="14816"/>
                  <a:pt x="619760" y="0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85920" y="1600200"/>
            <a:ext cx="762000" cy="393564"/>
          </a:xfrm>
          <a:custGeom>
            <a:avLst/>
            <a:gdLst>
              <a:gd name="connsiteX0" fmla="*/ 762000 w 762000"/>
              <a:gd name="connsiteY0" fmla="*/ 393564 h 393564"/>
              <a:gd name="connsiteX1" fmla="*/ 274320 w 762000"/>
              <a:gd name="connsiteY1" fmla="*/ 58284 h 393564"/>
              <a:gd name="connsiteX2" fmla="*/ 0 w 762000"/>
              <a:gd name="connsiteY2" fmla="*/ 2404 h 39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93564">
                <a:moveTo>
                  <a:pt x="762000" y="393564"/>
                </a:moveTo>
                <a:cubicBezTo>
                  <a:pt x="581660" y="258520"/>
                  <a:pt x="401320" y="123477"/>
                  <a:pt x="274320" y="58284"/>
                </a:cubicBezTo>
                <a:cubicBezTo>
                  <a:pt x="147320" y="-6909"/>
                  <a:pt x="73660" y="-2253"/>
                  <a:pt x="0" y="2404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 flipH="1">
            <a:off x="4876800" y="200634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36" name="Rounded Rectangle 135"/>
          <p:cNvSpPr/>
          <p:nvPr/>
        </p:nvSpPr>
        <p:spPr>
          <a:xfrm flipH="1">
            <a:off x="4876800" y="322681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08" name="Rounded Rectangle 107"/>
          <p:cNvSpPr/>
          <p:nvPr/>
        </p:nvSpPr>
        <p:spPr>
          <a:xfrm flipH="1">
            <a:off x="2743200" y="200660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1" name="Rounded Rectangle 110"/>
          <p:cNvSpPr/>
          <p:nvPr/>
        </p:nvSpPr>
        <p:spPr>
          <a:xfrm flipH="1">
            <a:off x="2743200" y="23126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2" name="Rounded Rectangle 111"/>
          <p:cNvSpPr/>
          <p:nvPr/>
        </p:nvSpPr>
        <p:spPr>
          <a:xfrm flipH="1">
            <a:off x="2743200" y="26174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3" name="Rounded Rectangle 112"/>
          <p:cNvSpPr/>
          <p:nvPr/>
        </p:nvSpPr>
        <p:spPr>
          <a:xfrm flipH="1">
            <a:off x="2743200" y="29222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4" name="Rounded Rectangle 113"/>
          <p:cNvSpPr/>
          <p:nvPr/>
        </p:nvSpPr>
        <p:spPr>
          <a:xfrm flipH="1">
            <a:off x="2743200" y="32270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49" name="Rounded Rectangle 148"/>
          <p:cNvSpPr/>
          <p:nvPr/>
        </p:nvSpPr>
        <p:spPr>
          <a:xfrm flipH="1">
            <a:off x="2743200" y="35331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0" name="Rounded Rectangle 149"/>
          <p:cNvSpPr/>
          <p:nvPr/>
        </p:nvSpPr>
        <p:spPr>
          <a:xfrm flipH="1">
            <a:off x="2743200" y="38379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1" name="Rounded Rectangle 150"/>
          <p:cNvSpPr/>
          <p:nvPr/>
        </p:nvSpPr>
        <p:spPr>
          <a:xfrm flipH="1">
            <a:off x="2743200" y="41427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2" name="Rounded Rectangle 151"/>
          <p:cNvSpPr/>
          <p:nvPr/>
        </p:nvSpPr>
        <p:spPr>
          <a:xfrm flipH="1">
            <a:off x="4876800" y="23103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3" name="Rounded Rectangle 152"/>
          <p:cNvSpPr/>
          <p:nvPr/>
        </p:nvSpPr>
        <p:spPr>
          <a:xfrm flipH="1">
            <a:off x="4876800" y="26151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4" name="Rounded Rectangle 153"/>
          <p:cNvSpPr/>
          <p:nvPr/>
        </p:nvSpPr>
        <p:spPr>
          <a:xfrm flipH="1">
            <a:off x="4876800" y="29199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5" name="Rounded Rectangle 154"/>
          <p:cNvSpPr/>
          <p:nvPr/>
        </p:nvSpPr>
        <p:spPr>
          <a:xfrm flipH="1">
            <a:off x="4876800" y="35308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6" name="Rounded Rectangle 155"/>
          <p:cNvSpPr/>
          <p:nvPr/>
        </p:nvSpPr>
        <p:spPr>
          <a:xfrm flipH="1">
            <a:off x="4876800" y="38356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7" name="Rounded Rectangle 156"/>
          <p:cNvSpPr/>
          <p:nvPr/>
        </p:nvSpPr>
        <p:spPr>
          <a:xfrm flipH="1">
            <a:off x="4876800" y="41404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1981200"/>
            <a:ext cx="2133600" cy="3352800"/>
            <a:chOff x="1676400" y="1981200"/>
            <a:chExt cx="2133600" cy="3352800"/>
          </a:xfrm>
        </p:grpSpPr>
        <p:sp>
          <p:nvSpPr>
            <p:cNvPr id="162" name="Rounded Rectangle 161"/>
            <p:cNvSpPr/>
            <p:nvPr/>
          </p:nvSpPr>
          <p:spPr>
            <a:xfrm>
              <a:off x="24765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6764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</a:t>
              </a:r>
              <a:r>
                <a:rPr lang="en-US" sz="2600" dirty="0" smtClean="0">
                  <a:solidFill>
                    <a:srgbClr val="C00000"/>
                  </a:solidFill>
                  <a:latin typeface="+mj-lt"/>
                </a:rPr>
                <a:t>ncorrectable by ECC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0" y="1981200"/>
            <a:ext cx="2133600" cy="3352800"/>
            <a:chOff x="3810000" y="1981200"/>
            <a:chExt cx="2133600" cy="3352800"/>
          </a:xfrm>
        </p:grpSpPr>
        <p:sp>
          <p:nvSpPr>
            <p:cNvPr id="164" name="TextBox 163"/>
            <p:cNvSpPr txBox="1"/>
            <p:nvPr/>
          </p:nvSpPr>
          <p:spPr>
            <a:xfrm>
              <a:off x="38100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</a:t>
              </a:r>
              <a:r>
                <a:rPr lang="en-US" sz="2600" dirty="0" smtClean="0">
                  <a:solidFill>
                    <a:srgbClr val="C00000"/>
                  </a:solidFill>
                  <a:latin typeface="+mj-lt"/>
                </a:rPr>
                <a:t>ncorrectable by ECC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101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58" name="Punchline"/>
          <p:cNvSpPr txBox="1"/>
          <p:nvPr/>
        </p:nvSpPr>
        <p:spPr>
          <a:xfrm>
            <a:off x="0" y="5481320"/>
            <a:ext cx="9144000" cy="9956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Conventional ECC leads to more uncorrectable errors due to architectural variation</a:t>
            </a:r>
            <a:endParaRPr lang="en-US" sz="3600" i="1" spc="-100" dirty="0" smtClean="0">
              <a:latin typeface="+mj-lt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Challenge of Conventional ECC</a:t>
            </a:r>
            <a:endParaRPr lang="en-US" sz="5400" spc="-60" dirty="0"/>
          </a:p>
        </p:txBody>
      </p:sp>
    </p:spTree>
    <p:extLst>
      <p:ext uri="{BB962C8B-B14F-4D97-AF65-F5344CB8AC3E}">
        <p14:creationId xmlns:p14="http://schemas.microsoft.com/office/powerpoint/2010/main" val="1379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</a:t>
            </a:r>
            <a:r>
              <a:rPr lang="en-US" sz="5400" b="1" u="sng" spc="-60" dirty="0" smtClean="0"/>
              <a:t>AVA</a:t>
            </a:r>
            <a:r>
              <a:rPr lang="en-US" sz="5400" spc="-60" dirty="0" smtClean="0"/>
              <a:t> Data </a:t>
            </a:r>
            <a:r>
              <a:rPr lang="en-US" sz="5400" b="1" spc="-60" dirty="0" smtClean="0"/>
              <a:t>Shuffling</a:t>
            </a:r>
            <a:endParaRPr lang="en-US" sz="5400" b="1" spc="-6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103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6769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1435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6101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0767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433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0099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24765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4600" y="1447800"/>
            <a:ext cx="2667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error</a:t>
            </a:r>
          </a:p>
        </p:txBody>
      </p:sp>
      <p:sp>
        <p:nvSpPr>
          <p:cNvPr id="3" name="Freeform 2"/>
          <p:cNvSpPr/>
          <p:nvPr/>
        </p:nvSpPr>
        <p:spPr>
          <a:xfrm>
            <a:off x="2834640" y="1595120"/>
            <a:ext cx="619760" cy="401320"/>
          </a:xfrm>
          <a:custGeom>
            <a:avLst/>
            <a:gdLst>
              <a:gd name="connsiteX0" fmla="*/ 0 w 619760"/>
              <a:gd name="connsiteY0" fmla="*/ 401320 h 401320"/>
              <a:gd name="connsiteX1" fmla="*/ 294640 w 619760"/>
              <a:gd name="connsiteY1" fmla="*/ 96520 h 401320"/>
              <a:gd name="connsiteX2" fmla="*/ 619760 w 619760"/>
              <a:gd name="connsiteY2" fmla="*/ 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760" h="401320">
                <a:moveTo>
                  <a:pt x="0" y="401320"/>
                </a:moveTo>
                <a:cubicBezTo>
                  <a:pt x="95673" y="282363"/>
                  <a:pt x="191347" y="163407"/>
                  <a:pt x="294640" y="96520"/>
                </a:cubicBezTo>
                <a:cubicBezTo>
                  <a:pt x="397933" y="29633"/>
                  <a:pt x="508846" y="14816"/>
                  <a:pt x="619760" y="0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85920" y="1600200"/>
            <a:ext cx="762000" cy="393564"/>
          </a:xfrm>
          <a:custGeom>
            <a:avLst/>
            <a:gdLst>
              <a:gd name="connsiteX0" fmla="*/ 762000 w 762000"/>
              <a:gd name="connsiteY0" fmla="*/ 393564 h 393564"/>
              <a:gd name="connsiteX1" fmla="*/ 274320 w 762000"/>
              <a:gd name="connsiteY1" fmla="*/ 58284 h 393564"/>
              <a:gd name="connsiteX2" fmla="*/ 0 w 762000"/>
              <a:gd name="connsiteY2" fmla="*/ 2404 h 39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93564">
                <a:moveTo>
                  <a:pt x="762000" y="393564"/>
                </a:moveTo>
                <a:cubicBezTo>
                  <a:pt x="581660" y="258520"/>
                  <a:pt x="401320" y="123477"/>
                  <a:pt x="274320" y="58284"/>
                </a:cubicBezTo>
                <a:cubicBezTo>
                  <a:pt x="147320" y="-6909"/>
                  <a:pt x="73660" y="-2253"/>
                  <a:pt x="0" y="2404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2437130"/>
            <a:ext cx="1447800" cy="1831340"/>
            <a:chOff x="2895600" y="2437130"/>
            <a:chExt cx="1447800" cy="183134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895600" y="2437130"/>
              <a:ext cx="3810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895600" y="2743200"/>
              <a:ext cx="9144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2895600" y="3046730"/>
              <a:ext cx="14478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2895600" y="3652520"/>
              <a:ext cx="381000" cy="635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2895600" y="3962400"/>
              <a:ext cx="9144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895600" y="4268470"/>
              <a:ext cx="14478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10150" y="2440939"/>
            <a:ext cx="1447800" cy="1830070"/>
            <a:chOff x="5010150" y="2440939"/>
            <a:chExt cx="1447800" cy="1830070"/>
          </a:xfrm>
        </p:grpSpPr>
        <p:cxnSp>
          <p:nvCxnSpPr>
            <p:cNvPr id="143" name="Straight Arrow Connector 142"/>
            <p:cNvCxnSpPr/>
            <p:nvPr/>
          </p:nvCxnSpPr>
          <p:spPr>
            <a:xfrm flipV="1">
              <a:off x="5010150" y="2440939"/>
              <a:ext cx="3810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5010150" y="2745739"/>
              <a:ext cx="9144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5010150" y="3050539"/>
              <a:ext cx="14478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5010150" y="3655059"/>
              <a:ext cx="381000" cy="635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5010150" y="3964939"/>
              <a:ext cx="9144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5010150" y="4271009"/>
              <a:ext cx="14478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ounded Rectangle 131"/>
          <p:cNvSpPr/>
          <p:nvPr/>
        </p:nvSpPr>
        <p:spPr>
          <a:xfrm flipH="1">
            <a:off x="4876800" y="200634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36" name="Rounded Rectangle 135"/>
          <p:cNvSpPr/>
          <p:nvPr/>
        </p:nvSpPr>
        <p:spPr>
          <a:xfrm flipH="1">
            <a:off x="4876800" y="322681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08" name="Rounded Rectangle 107"/>
          <p:cNvSpPr/>
          <p:nvPr/>
        </p:nvSpPr>
        <p:spPr>
          <a:xfrm flipH="1">
            <a:off x="2743200" y="200660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1" name="Rounded Rectangle 110"/>
          <p:cNvSpPr/>
          <p:nvPr/>
        </p:nvSpPr>
        <p:spPr>
          <a:xfrm flipH="1">
            <a:off x="2743200" y="23126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2" name="Rounded Rectangle 111"/>
          <p:cNvSpPr/>
          <p:nvPr/>
        </p:nvSpPr>
        <p:spPr>
          <a:xfrm flipH="1">
            <a:off x="2743200" y="26174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3" name="Rounded Rectangle 112"/>
          <p:cNvSpPr/>
          <p:nvPr/>
        </p:nvSpPr>
        <p:spPr>
          <a:xfrm flipH="1">
            <a:off x="2743200" y="29222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14" name="Rounded Rectangle 113"/>
          <p:cNvSpPr/>
          <p:nvPr/>
        </p:nvSpPr>
        <p:spPr>
          <a:xfrm flipH="1">
            <a:off x="2743200" y="32270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49" name="Rounded Rectangle 148"/>
          <p:cNvSpPr/>
          <p:nvPr/>
        </p:nvSpPr>
        <p:spPr>
          <a:xfrm flipH="1">
            <a:off x="2743200" y="35331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0" name="Rounded Rectangle 149"/>
          <p:cNvSpPr/>
          <p:nvPr/>
        </p:nvSpPr>
        <p:spPr>
          <a:xfrm flipH="1">
            <a:off x="2743200" y="38379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1" name="Rounded Rectangle 150"/>
          <p:cNvSpPr/>
          <p:nvPr/>
        </p:nvSpPr>
        <p:spPr>
          <a:xfrm flipH="1">
            <a:off x="2743200" y="41427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2" name="Rounded Rectangle 151"/>
          <p:cNvSpPr/>
          <p:nvPr/>
        </p:nvSpPr>
        <p:spPr>
          <a:xfrm flipH="1">
            <a:off x="4876800" y="23103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3" name="Rounded Rectangle 152"/>
          <p:cNvSpPr/>
          <p:nvPr/>
        </p:nvSpPr>
        <p:spPr>
          <a:xfrm flipH="1">
            <a:off x="4876800" y="26151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4" name="Rounded Rectangle 153"/>
          <p:cNvSpPr/>
          <p:nvPr/>
        </p:nvSpPr>
        <p:spPr>
          <a:xfrm flipH="1">
            <a:off x="4876800" y="29199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5" name="Rounded Rectangle 154"/>
          <p:cNvSpPr/>
          <p:nvPr/>
        </p:nvSpPr>
        <p:spPr>
          <a:xfrm flipH="1">
            <a:off x="4876800" y="35308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6" name="Rounded Rectangle 155"/>
          <p:cNvSpPr/>
          <p:nvPr/>
        </p:nvSpPr>
        <p:spPr>
          <a:xfrm flipH="1">
            <a:off x="4876800" y="38356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157" name="Rounded Rectangle 156"/>
          <p:cNvSpPr/>
          <p:nvPr/>
        </p:nvSpPr>
        <p:spPr>
          <a:xfrm flipH="1">
            <a:off x="4876800" y="41404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1981200"/>
            <a:ext cx="2133600" cy="3352800"/>
            <a:chOff x="1676400" y="1981200"/>
            <a:chExt cx="2133600" cy="3352800"/>
          </a:xfrm>
        </p:grpSpPr>
        <p:sp>
          <p:nvSpPr>
            <p:cNvPr id="162" name="Rounded Rectangle 161"/>
            <p:cNvSpPr/>
            <p:nvPr/>
          </p:nvSpPr>
          <p:spPr>
            <a:xfrm>
              <a:off x="24765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6764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</a:t>
              </a:r>
              <a:r>
                <a:rPr lang="en-US" sz="2600" dirty="0" smtClean="0">
                  <a:solidFill>
                    <a:srgbClr val="C00000"/>
                  </a:solidFill>
                  <a:latin typeface="+mj-lt"/>
                </a:rPr>
                <a:t>ncorrectable by ECC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0" y="1981200"/>
            <a:ext cx="2133600" cy="3352800"/>
            <a:chOff x="3810000" y="1981200"/>
            <a:chExt cx="2133600" cy="3352800"/>
          </a:xfrm>
        </p:grpSpPr>
        <p:sp>
          <p:nvSpPr>
            <p:cNvPr id="164" name="TextBox 163"/>
            <p:cNvSpPr txBox="1"/>
            <p:nvPr/>
          </p:nvSpPr>
          <p:spPr>
            <a:xfrm>
              <a:off x="38100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</a:t>
              </a:r>
              <a:r>
                <a:rPr lang="en-US" sz="2600" dirty="0" smtClean="0">
                  <a:solidFill>
                    <a:srgbClr val="C00000"/>
                  </a:solidFill>
                  <a:latin typeface="+mj-lt"/>
                </a:rPr>
                <a:t>ncorrectable by ECC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101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66" name="Punchline"/>
          <p:cNvSpPr txBox="1"/>
          <p:nvPr/>
        </p:nvSpPr>
        <p:spPr>
          <a:xfrm>
            <a:off x="1752600" y="5562600"/>
            <a:ext cx="364018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Shuffle data burst</a:t>
            </a:r>
            <a:endParaRPr lang="en-US" sz="3600" b="1" i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7" name="Punchline"/>
          <p:cNvSpPr txBox="1"/>
          <p:nvPr/>
        </p:nvSpPr>
        <p:spPr>
          <a:xfrm>
            <a:off x="4800600" y="5562600"/>
            <a:ext cx="289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spc="-100" dirty="0" smtClean="0">
                <a:latin typeface="+mj-lt"/>
              </a:rPr>
              <a:t>&amp; 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shuffle rows</a:t>
            </a:r>
            <a:endParaRPr lang="en-US" sz="3600" b="1" i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8" name="Punchline"/>
          <p:cNvSpPr txBox="1"/>
          <p:nvPr/>
        </p:nvSpPr>
        <p:spPr>
          <a:xfrm>
            <a:off x="1752600" y="6019800"/>
            <a:ext cx="595666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i="1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Reduce uncorrectable errors</a:t>
            </a:r>
            <a:endParaRPr lang="en-US" sz="3600" b="1" i="1" spc="-1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2243328" y="3201670"/>
            <a:ext cx="5071872" cy="2208530"/>
            <a:chOff x="2167128" y="4114800"/>
            <a:chExt cx="5071872" cy="838200"/>
          </a:xfrm>
        </p:grpSpPr>
        <p:sp>
          <p:nvSpPr>
            <p:cNvPr id="170" name="Rounded Rectangle 169"/>
            <p:cNvSpPr/>
            <p:nvPr/>
          </p:nvSpPr>
          <p:spPr>
            <a:xfrm>
              <a:off x="2362200" y="4114800"/>
              <a:ext cx="4343400" cy="462239"/>
            </a:xfrm>
            <a:prstGeom prst="roundRect">
              <a:avLst>
                <a:gd name="adj" fmla="val 0"/>
              </a:avLst>
            </a:prstGeom>
            <a:noFill/>
            <a:ln w="1905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167128" y="4514571"/>
              <a:ext cx="259080" cy="351668"/>
            </a:xfrm>
            <a:custGeom>
              <a:avLst/>
              <a:gdLst>
                <a:gd name="connsiteX0" fmla="*/ 298378 w 397438"/>
                <a:gd name="connsiteY0" fmla="*/ 0 h 601980"/>
                <a:gd name="connsiteX1" fmla="*/ 1198 w 397438"/>
                <a:gd name="connsiteY1" fmla="*/ 464820 h 601980"/>
                <a:gd name="connsiteX2" fmla="*/ 397438 w 397438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438" h="601980">
                  <a:moveTo>
                    <a:pt x="298378" y="0"/>
                  </a:moveTo>
                  <a:cubicBezTo>
                    <a:pt x="141533" y="182245"/>
                    <a:pt x="-15312" y="364490"/>
                    <a:pt x="1198" y="464820"/>
                  </a:cubicBezTo>
                  <a:cubicBezTo>
                    <a:pt x="17708" y="565150"/>
                    <a:pt x="207573" y="583565"/>
                    <a:pt x="397438" y="60198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75000"/>
                </a:schemeClr>
              </a:solidFill>
              <a:bevel/>
              <a:headEnd type="none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362200" y="4805990"/>
              <a:ext cx="4876800" cy="1470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sz="26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shuffling rows</a:t>
              </a:r>
            </a:p>
          </p:txBody>
        </p:sp>
      </p:grpSp>
      <p:sp>
        <p:nvSpPr>
          <p:cNvPr id="158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rchitectural-</a:t>
            </a:r>
            <a:r>
              <a:rPr lang="en-US" sz="3200" b="1" spc="-100" dirty="0" smtClean="0"/>
              <a:t>V</a:t>
            </a:r>
            <a:r>
              <a:rPr lang="en-US" sz="3200" spc="-100" dirty="0" smtClean="0">
                <a:latin typeface="+mj-lt"/>
              </a:rPr>
              <a:t>ariation-</a:t>
            </a:r>
            <a:r>
              <a:rPr lang="en-US" sz="3200" b="1" spc="-100" dirty="0" smtClean="0"/>
              <a:t>A</a:t>
            </a:r>
            <a:r>
              <a:rPr lang="en-US" sz="3200" spc="-100" dirty="0" smtClean="0">
                <a:latin typeface="+mj-lt"/>
              </a:rPr>
              <a:t>ware</a:t>
            </a:r>
          </a:p>
        </p:txBody>
      </p:sp>
    </p:spTree>
    <p:extLst>
      <p:ext uri="{BB962C8B-B14F-4D97-AF65-F5344CB8AC3E}">
        <p14:creationId xmlns:p14="http://schemas.microsoft.com/office/powerpoint/2010/main" val="27763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58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1667 -1.48148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75 4.0740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5834 -0.0002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1667 -7.4074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75 4.8148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5833 -0.0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1666 1.4814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75 -2.96296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5833 -0.000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2.22222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75 -2.22222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11" grpId="0" animBg="1"/>
      <p:bldP spid="112" grpId="0" animBg="1"/>
      <p:bldP spid="113" grpId="0" animBg="1"/>
      <p:bldP spid="114" grpId="0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3" grpId="0" animBg="1"/>
      <p:bldP spid="154" grpId="0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66" grpId="0"/>
      <p:bldP spid="167" grpId="0"/>
      <p:bldP spid="168" grpId="0"/>
      <p:bldP spid="15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2. </a:t>
            </a:r>
            <a:r>
              <a:rPr lang="en-US" sz="5400" b="1" u="sng" spc="-60" dirty="0" smtClean="0"/>
              <a:t>AVA</a:t>
            </a:r>
            <a:r>
              <a:rPr lang="en-US" sz="5400" spc="-60" dirty="0" smtClean="0"/>
              <a:t> Data </a:t>
            </a:r>
            <a:r>
              <a:rPr lang="en-US" sz="5400" b="1" spc="-60" dirty="0" smtClean="0"/>
              <a:t>Shuffling</a:t>
            </a:r>
            <a:endParaRPr lang="en-US" sz="5400" b="1" spc="-6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218667"/>
              </p:ext>
            </p:extLst>
          </p:nvPr>
        </p:nvGraphicFramePr>
        <p:xfrm>
          <a:off x="533400" y="9906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AVA Shuffling </a:t>
            </a:r>
            <a:r>
              <a:rPr lang="en-US" sz="3600" b="1" i="1" spc="-100" dirty="0" smtClean="0">
                <a:solidFill>
                  <a:schemeClr val="accent5">
                    <a:lumMod val="75000"/>
                  </a:schemeClr>
                </a:solidFill>
              </a:rPr>
              <a:t>reduces uncorrectable errors </a:t>
            </a:r>
            <a:r>
              <a:rPr lang="en-US" sz="3600" spc="-100" dirty="0" smtClean="0">
                <a:latin typeface="+mj-lt"/>
              </a:rPr>
              <a:t>significantly</a:t>
            </a:r>
            <a:endParaRPr lang="en-US" sz="3600" b="1" i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0668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767991"/>
              </p:ext>
            </p:extLst>
          </p:nvPr>
        </p:nvGraphicFramePr>
        <p:xfrm>
          <a:off x="530352" y="987552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4648200"/>
            <a:ext cx="6324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33 DIMMs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4648200"/>
            <a:ext cx="1600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average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00099" y="2933700"/>
            <a:ext cx="3048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Fractions of Errors</a:t>
            </a:r>
          </a:p>
        </p:txBody>
      </p:sp>
    </p:spTree>
    <p:extLst>
      <p:ext uri="{BB962C8B-B14F-4D97-AF65-F5344CB8AC3E}">
        <p14:creationId xmlns:p14="http://schemas.microsoft.com/office/powerpoint/2010/main" val="30772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Latency Reduction</a:t>
            </a:r>
            <a:endParaRPr lang="en-US" sz="5400" b="1" spc="-60" dirty="0"/>
          </a:p>
        </p:txBody>
      </p:sp>
      <p:sp>
        <p:nvSpPr>
          <p:cNvPr id="6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AVA-DRAM reduces latency significantly</a:t>
            </a:r>
            <a:endParaRPr lang="en-US" sz="3600" b="1" i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599" y="1143000"/>
            <a:ext cx="3228815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Read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143000"/>
            <a:ext cx="3228815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Write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87825"/>
              </p:ext>
            </p:extLst>
          </p:nvPr>
        </p:nvGraphicFramePr>
        <p:xfrm>
          <a:off x="456116" y="1371600"/>
          <a:ext cx="426828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221311"/>
              </p:ext>
            </p:extLst>
          </p:nvPr>
        </p:nvGraphicFramePr>
        <p:xfrm>
          <a:off x="4509467" y="1371600"/>
          <a:ext cx="411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800099" y="2781300"/>
            <a:ext cx="2743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Latency Reduction</a:t>
            </a:r>
          </a:p>
        </p:txBody>
      </p:sp>
    </p:spTree>
    <p:extLst>
      <p:ext uri="{BB962C8B-B14F-4D97-AF65-F5344CB8AC3E}">
        <p14:creationId xmlns:p14="http://schemas.microsoft.com/office/powerpoint/2010/main" val="32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Graphic spid="10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System Performance Improvement</a:t>
            </a:r>
            <a:endParaRPr lang="en-US" sz="5400" b="1" spc="-15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239338"/>
              </p:ext>
            </p:extLst>
          </p:nvPr>
        </p:nvGraphicFramePr>
        <p:xfrm>
          <a:off x="838200" y="914400"/>
          <a:ext cx="7848600" cy="42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104899" y="2933700"/>
            <a:ext cx="3657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Performance Improvement</a:t>
            </a:r>
          </a:p>
        </p:txBody>
      </p:sp>
      <p:sp>
        <p:nvSpPr>
          <p:cNvPr id="6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AVA-DRAM improves performance significantly</a:t>
            </a:r>
            <a:endParaRPr lang="en-US" sz="3600" b="1" i="1" spc="-1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0" y="1524000"/>
            <a:ext cx="152400" cy="3200400"/>
            <a:chOff x="3276600" y="1524000"/>
            <a:chExt cx="152400" cy="3200400"/>
          </a:xfrm>
        </p:grpSpPr>
        <p:sp>
          <p:nvSpPr>
            <p:cNvPr id="8" name="Rectangle 7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29200" y="1524000"/>
            <a:ext cx="152400" cy="3200400"/>
            <a:chOff x="3276600" y="1524000"/>
            <a:chExt cx="152400" cy="3200400"/>
          </a:xfrm>
        </p:grpSpPr>
        <p:sp>
          <p:nvSpPr>
            <p:cNvPr id="18" name="Rectangle 17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81800" y="1524000"/>
            <a:ext cx="152400" cy="3200400"/>
            <a:chOff x="3276600" y="1524000"/>
            <a:chExt cx="152400" cy="3200400"/>
          </a:xfrm>
        </p:grpSpPr>
        <p:sp>
          <p:nvSpPr>
            <p:cNvPr id="21" name="Rectangle 20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 smtClean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352800" y="14478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029200" y="14478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858000" y="14478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</p:spTree>
    <p:extLst>
      <p:ext uri="{BB962C8B-B14F-4D97-AF65-F5344CB8AC3E}">
        <p14:creationId xmlns:p14="http://schemas.microsoft.com/office/powerpoint/2010/main" val="477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Cell Array (Mat): High Latency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198" y="1295400"/>
            <a:ext cx="9067802" cy="5067300"/>
            <a:chOff x="-1" y="1295400"/>
            <a:chExt cx="9067802" cy="5067300"/>
          </a:xfrm>
        </p:grpSpPr>
        <p:cxnSp>
          <p:nvCxnSpPr>
            <p:cNvPr id="248" name="Straight Connector 247"/>
            <p:cNvCxnSpPr>
              <a:endCxn id="258" idx="0"/>
            </p:cNvCxnSpPr>
            <p:nvPr/>
          </p:nvCxnSpPr>
          <p:spPr>
            <a:xfrm>
              <a:off x="68961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endCxn id="260" idx="0"/>
            </p:cNvCxnSpPr>
            <p:nvPr/>
          </p:nvCxnSpPr>
          <p:spPr>
            <a:xfrm>
              <a:off x="78105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endCxn id="261" idx="0"/>
            </p:cNvCxnSpPr>
            <p:nvPr/>
          </p:nvCxnSpPr>
          <p:spPr>
            <a:xfrm>
              <a:off x="82677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endCxn id="262" idx="0"/>
            </p:cNvCxnSpPr>
            <p:nvPr/>
          </p:nvCxnSpPr>
          <p:spPr>
            <a:xfrm>
              <a:off x="87249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endCxn id="259" idx="0"/>
            </p:cNvCxnSpPr>
            <p:nvPr/>
          </p:nvCxnSpPr>
          <p:spPr>
            <a:xfrm>
              <a:off x="73533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endCxn id="309" idx="0"/>
            </p:cNvCxnSpPr>
            <p:nvPr/>
          </p:nvCxnSpPr>
          <p:spPr>
            <a:xfrm>
              <a:off x="3848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endCxn id="311" idx="0"/>
            </p:cNvCxnSpPr>
            <p:nvPr/>
          </p:nvCxnSpPr>
          <p:spPr>
            <a:xfrm>
              <a:off x="4762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endCxn id="312" idx="0"/>
            </p:cNvCxnSpPr>
            <p:nvPr/>
          </p:nvCxnSpPr>
          <p:spPr>
            <a:xfrm>
              <a:off x="5219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endCxn id="313" idx="0"/>
            </p:cNvCxnSpPr>
            <p:nvPr/>
          </p:nvCxnSpPr>
          <p:spPr>
            <a:xfrm>
              <a:off x="5676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endCxn id="310" idx="0"/>
            </p:cNvCxnSpPr>
            <p:nvPr/>
          </p:nvCxnSpPr>
          <p:spPr>
            <a:xfrm>
              <a:off x="4305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endCxn id="457" idx="0"/>
            </p:cNvCxnSpPr>
            <p:nvPr/>
          </p:nvCxnSpPr>
          <p:spPr>
            <a:xfrm>
              <a:off x="800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endCxn id="459" idx="0"/>
            </p:cNvCxnSpPr>
            <p:nvPr/>
          </p:nvCxnSpPr>
          <p:spPr>
            <a:xfrm>
              <a:off x="1714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endCxn id="460" idx="0"/>
            </p:cNvCxnSpPr>
            <p:nvPr/>
          </p:nvCxnSpPr>
          <p:spPr>
            <a:xfrm>
              <a:off x="2171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>
              <a:endCxn id="461" idx="0"/>
            </p:cNvCxnSpPr>
            <p:nvPr/>
          </p:nvCxnSpPr>
          <p:spPr>
            <a:xfrm>
              <a:off x="2628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>
              <a:endCxn id="458" idx="0"/>
            </p:cNvCxnSpPr>
            <p:nvPr/>
          </p:nvCxnSpPr>
          <p:spPr>
            <a:xfrm>
              <a:off x="1257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-1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15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151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46" name="Straight Connector 145"/>
                <p:cNvCxnSpPr>
                  <a:endCxn id="15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endCxn id="15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endCxn id="15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endCxn id="16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endCxn id="15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41" name="Straight Connector 140"/>
                <p:cNvCxnSpPr>
                  <a:endCxn id="151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endCxn id="152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>
                  <a:endCxn id="153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>
                  <a:endCxn id="154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55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6095999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207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1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202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97" name="Straight Connector 196"/>
                <p:cNvCxnSpPr>
                  <a:endCxn id="207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>
                  <a:endCxn id="209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endCxn id="210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endCxn id="211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endCxn id="208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92" name="Straight Connector 191"/>
                <p:cNvCxnSpPr>
                  <a:endCxn id="202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endCxn id="203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endCxn id="204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endCxn id="205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endCxn id="206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53" name="DRAM"/>
            <p:cNvSpPr/>
            <p:nvPr/>
          </p:nvSpPr>
          <p:spPr>
            <a:xfrm rot="5400000">
              <a:off x="6134100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4" name="DRAM"/>
            <p:cNvSpPr/>
            <p:nvPr/>
          </p:nvSpPr>
          <p:spPr>
            <a:xfrm rot="5400000">
              <a:off x="6134100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5" name="DRAM"/>
            <p:cNvSpPr/>
            <p:nvPr/>
          </p:nvSpPr>
          <p:spPr>
            <a:xfrm rot="5400000">
              <a:off x="6134100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6" name="DRAM"/>
            <p:cNvSpPr/>
            <p:nvPr/>
          </p:nvSpPr>
          <p:spPr>
            <a:xfrm rot="5400000">
              <a:off x="6134100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3" name="Straight Connector 242"/>
            <p:cNvCxnSpPr>
              <a:endCxn id="253" idx="0"/>
            </p:cNvCxnSpPr>
            <p:nvPr/>
          </p:nvCxnSpPr>
          <p:spPr>
            <a:xfrm flipH="1">
              <a:off x="6553201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endCxn id="254" idx="0"/>
            </p:cNvCxnSpPr>
            <p:nvPr/>
          </p:nvCxnSpPr>
          <p:spPr>
            <a:xfrm flipH="1">
              <a:off x="6553201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endCxn id="255" idx="0"/>
            </p:cNvCxnSpPr>
            <p:nvPr/>
          </p:nvCxnSpPr>
          <p:spPr>
            <a:xfrm flipH="1">
              <a:off x="6553201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endCxn id="256" idx="0"/>
            </p:cNvCxnSpPr>
            <p:nvPr/>
          </p:nvCxnSpPr>
          <p:spPr>
            <a:xfrm flipH="1">
              <a:off x="6553201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67056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1628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6200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0772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5344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67056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1628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6200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0772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44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67056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1628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6200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0772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4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67056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1628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6200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80772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85344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4" name="DRAM"/>
            <p:cNvSpPr/>
            <p:nvPr/>
          </p:nvSpPr>
          <p:spPr>
            <a:xfrm rot="5400000">
              <a:off x="3086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5" name="DRAM"/>
            <p:cNvSpPr/>
            <p:nvPr/>
          </p:nvSpPr>
          <p:spPr>
            <a:xfrm rot="5400000">
              <a:off x="3086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6" name="DRAM"/>
            <p:cNvSpPr/>
            <p:nvPr/>
          </p:nvSpPr>
          <p:spPr>
            <a:xfrm rot="5400000">
              <a:off x="3086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7" name="DRAM"/>
            <p:cNvSpPr/>
            <p:nvPr/>
          </p:nvSpPr>
          <p:spPr>
            <a:xfrm rot="5400000">
              <a:off x="3086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94" name="Straight Connector 293"/>
            <p:cNvCxnSpPr>
              <a:endCxn id="304" idx="0"/>
            </p:cNvCxnSpPr>
            <p:nvPr/>
          </p:nvCxnSpPr>
          <p:spPr>
            <a:xfrm flipH="1">
              <a:off x="3505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endCxn id="305" idx="0"/>
            </p:cNvCxnSpPr>
            <p:nvPr/>
          </p:nvCxnSpPr>
          <p:spPr>
            <a:xfrm flipH="1">
              <a:off x="3505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endCxn id="306" idx="0"/>
            </p:cNvCxnSpPr>
            <p:nvPr/>
          </p:nvCxnSpPr>
          <p:spPr>
            <a:xfrm flipH="1">
              <a:off x="3505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endCxn id="307" idx="0"/>
            </p:cNvCxnSpPr>
            <p:nvPr/>
          </p:nvCxnSpPr>
          <p:spPr>
            <a:xfrm flipH="1">
              <a:off x="3505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3657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4114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4571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5029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486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3657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4114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571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029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5486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3657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114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4571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5486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3657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4114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571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029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5486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1" name="DRAM"/>
            <p:cNvSpPr/>
            <p:nvPr/>
          </p:nvSpPr>
          <p:spPr>
            <a:xfrm rot="5400000">
              <a:off x="38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2" name="DRAM"/>
            <p:cNvSpPr/>
            <p:nvPr/>
          </p:nvSpPr>
          <p:spPr>
            <a:xfrm rot="5400000">
              <a:off x="38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4" name="DRAM"/>
            <p:cNvSpPr/>
            <p:nvPr/>
          </p:nvSpPr>
          <p:spPr>
            <a:xfrm rot="5400000">
              <a:off x="38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5" name="DRAM"/>
            <p:cNvSpPr/>
            <p:nvPr/>
          </p:nvSpPr>
          <p:spPr>
            <a:xfrm rot="5400000">
              <a:off x="38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418" name="Straight Connector 417"/>
            <p:cNvCxnSpPr>
              <a:endCxn id="441" idx="0"/>
            </p:cNvCxnSpPr>
            <p:nvPr/>
          </p:nvCxnSpPr>
          <p:spPr>
            <a:xfrm flipH="1">
              <a:off x="457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endCxn id="442" idx="0"/>
            </p:cNvCxnSpPr>
            <p:nvPr/>
          </p:nvCxnSpPr>
          <p:spPr>
            <a:xfrm flipH="1">
              <a:off x="457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endCxn id="444" idx="0"/>
            </p:cNvCxnSpPr>
            <p:nvPr/>
          </p:nvCxnSpPr>
          <p:spPr>
            <a:xfrm flipH="1">
              <a:off x="457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endCxn id="445" idx="0"/>
            </p:cNvCxnSpPr>
            <p:nvPr/>
          </p:nvCxnSpPr>
          <p:spPr>
            <a:xfrm flipH="1">
              <a:off x="457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609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66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523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981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2438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09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066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523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981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438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09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66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523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981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438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609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66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523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981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438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181100"/>
            <a:ext cx="91440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124199" y="12954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62" name="Down Arrow 461"/>
          <p:cNvSpPr/>
          <p:nvPr/>
        </p:nvSpPr>
        <p:spPr>
          <a:xfrm rot="16200000">
            <a:off x="647700" y="1143000"/>
            <a:ext cx="1828801" cy="281940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3" name="Down Arrow 462"/>
          <p:cNvSpPr/>
          <p:nvPr/>
        </p:nvSpPr>
        <p:spPr>
          <a:xfrm>
            <a:off x="3923028" y="4343400"/>
            <a:ext cx="1828801" cy="2476499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4" name="Down Arrow 463"/>
          <p:cNvSpPr/>
          <p:nvPr/>
        </p:nvSpPr>
        <p:spPr>
          <a:xfrm rot="16200000">
            <a:off x="4692108" y="1339308"/>
            <a:ext cx="228601" cy="242678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7237" y="2740861"/>
            <a:ext cx="2050161" cy="1069139"/>
            <a:chOff x="3817237" y="2740861"/>
            <a:chExt cx="2050161" cy="1069139"/>
          </a:xfrm>
        </p:grpSpPr>
        <p:sp>
          <p:nvSpPr>
            <p:cNvPr id="465" name="Down Arrow 464"/>
            <p:cNvSpPr/>
            <p:nvPr/>
          </p:nvSpPr>
          <p:spPr>
            <a:xfrm>
              <a:off x="3817237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6" name="Down Arrow 465"/>
            <p:cNvSpPr/>
            <p:nvPr/>
          </p:nvSpPr>
          <p:spPr>
            <a:xfrm>
              <a:off x="4267197" y="274086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7" name="Down Arrow 466"/>
            <p:cNvSpPr/>
            <p:nvPr/>
          </p:nvSpPr>
          <p:spPr>
            <a:xfrm>
              <a:off x="4731633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8" name="Down Arrow 467"/>
            <p:cNvSpPr/>
            <p:nvPr/>
          </p:nvSpPr>
          <p:spPr>
            <a:xfrm>
              <a:off x="5176454" y="2748770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9" name="Down Arrow 468"/>
            <p:cNvSpPr/>
            <p:nvPr/>
          </p:nvSpPr>
          <p:spPr>
            <a:xfrm>
              <a:off x="5638797" y="2741098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2" grpId="0" animBg="1"/>
      <p:bldP spid="463" grpId="0" animBg="1"/>
      <p:bldP spid="46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Summary: AVA-DRAM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2202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Observation: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Architectural Variation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DRAM has </a:t>
            </a:r>
            <a:r>
              <a:rPr lang="en-US" sz="2800" spc="-100" dirty="0" smtClean="0">
                <a:solidFill>
                  <a:srgbClr val="C00000"/>
                </a:solidFill>
              </a:rPr>
              <a:t>inherently slow regions 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due to its cell array organization, </a:t>
            </a:r>
            <a:r>
              <a:rPr lang="en-US" sz="2800" spc="-100" dirty="0" smtClean="0">
                <a:solidFill>
                  <a:srgbClr val="C00000"/>
                </a:solidFill>
              </a:rPr>
              <a:t>which leads to high DRAM latency</a:t>
            </a:r>
            <a:endParaRPr lang="en-US" sz="2800" spc="-100" dirty="0">
              <a:solidFill>
                <a:srgbClr val="C00000"/>
              </a:solidFill>
            </a:endParaRP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Our Approach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b="1" spc="-100" dirty="0" smtClean="0">
                <a:solidFill>
                  <a:schemeClr val="accent5">
                    <a:lumMod val="75000"/>
                  </a:schemeClr>
                </a:solidFill>
              </a:rPr>
              <a:t>AVA Profiling</a:t>
            </a:r>
            <a:r>
              <a:rPr lang="en-US" sz="2800" spc="-100" dirty="0" smtClean="0">
                <a:solidFill>
                  <a:srgbClr val="000000"/>
                </a:solidFill>
              </a:rPr>
              <a:t>: </a:t>
            </a:r>
            <a:r>
              <a:rPr lang="en-US" sz="2800" spc="-100" dirty="0" smtClean="0"/>
              <a:t>Profile </a:t>
            </a:r>
            <a:r>
              <a:rPr lang="en-US" sz="2800" b="1" i="1" spc="-100" dirty="0">
                <a:solidFill>
                  <a:schemeClr val="accent5">
                    <a:lumMod val="75000"/>
                  </a:schemeClr>
                </a:solidFill>
              </a:rPr>
              <a:t>only</a:t>
            </a:r>
            <a:r>
              <a:rPr lang="en-US" sz="2800" spc="-100" dirty="0"/>
              <a:t> </a:t>
            </a:r>
            <a:r>
              <a:rPr lang="en-US" sz="2800" b="1" i="1" spc="-100" dirty="0">
                <a:solidFill>
                  <a:schemeClr val="accent2">
                    <a:lumMod val="75000"/>
                  </a:schemeClr>
                </a:solidFill>
              </a:rPr>
              <a:t>inherently slow regions </a:t>
            </a:r>
            <a:r>
              <a:rPr lang="en-US" sz="2800" spc="-100" dirty="0"/>
              <a:t>to determine </a:t>
            </a:r>
            <a:r>
              <a:rPr lang="en-US" sz="2800" spc="-100" dirty="0" smtClean="0"/>
              <a:t>latency </a:t>
            </a:r>
            <a:r>
              <a:rPr lang="en-US" sz="2800" spc="-100" dirty="0" smtClean="0">
                <a:sym typeface="Wingdings" panose="05000000000000000000" pitchFamily="2" charset="2"/>
              </a:rPr>
              <a:t> dynamic &amp; low cost latency optimization</a:t>
            </a:r>
            <a:endParaRPr lang="en-US" sz="2800" spc="-100" dirty="0" smtClean="0"/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b="1" spc="-100" dirty="0" smtClean="0">
                <a:solidFill>
                  <a:schemeClr val="accent5">
                    <a:lumMod val="75000"/>
                  </a:schemeClr>
                </a:solidFill>
              </a:rPr>
              <a:t>AVA Shuffling</a:t>
            </a:r>
            <a:r>
              <a:rPr lang="en-US" sz="2800" spc="-100" dirty="0" smtClean="0"/>
              <a:t>: Distribute data from slow regions to different ECC code words </a:t>
            </a:r>
            <a:r>
              <a:rPr lang="en-US" sz="2800" spc="-100" dirty="0" smtClean="0">
                <a:sym typeface="Wingdings" panose="05000000000000000000" pitchFamily="2" charset="2"/>
              </a:rPr>
              <a:t> avoid uncorrectable errors</a:t>
            </a:r>
            <a:endParaRPr lang="en-US" sz="2800" spc="-100" dirty="0" smtClean="0"/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Analysis: Characterization of 96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 smtClean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endParaRPr lang="en-US" sz="2800" spc="-100" dirty="0" smtClean="0"/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 smtClean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Significant </a:t>
            </a:r>
            <a:r>
              <a:rPr lang="en-US" sz="2800" i="1" spc="-100" dirty="0" smtClean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 smtClean="0">
                <a:solidFill>
                  <a:schemeClr val="tx2"/>
                </a:solidFill>
              </a:rPr>
              <a:t>(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15%</a:t>
            </a:r>
            <a:r>
              <a:rPr lang="en-US" sz="2800" spc="-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 smtClean="0">
                <a:solidFill>
                  <a:srgbClr val="000000"/>
                </a:solidFill>
              </a:rPr>
              <a:t>for memory-intensive workloads)</a:t>
            </a:r>
          </a:p>
        </p:txBody>
      </p:sp>
    </p:spTree>
    <p:extLst>
      <p:ext uri="{BB962C8B-B14F-4D97-AF65-F5344CB8AC3E}">
        <p14:creationId xmlns:p14="http://schemas.microsoft.com/office/powerpoint/2010/main" val="5071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</a:t>
            </a:r>
            <a:r>
              <a:rPr lang="en-US" sz="4400" spc="-100" dirty="0" smtClean="0">
                <a:latin typeface="+mn-lt"/>
              </a:rPr>
              <a:t>Direction</a:t>
            </a:r>
            <a:endParaRPr lang="en-US" sz="4400" spc="-100" dirty="0" smtClean="0">
              <a:latin typeface="+mn-lt"/>
            </a:endParaRPr>
          </a:p>
          <a:p>
            <a:endParaRPr lang="en-US" sz="2000" spc="-1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914400" y="1143000"/>
              <a:ext cx="32766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 Case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  <a:solidFill>
            <a:schemeClr val="bg1">
              <a:lumMod val="75000"/>
            </a:schemeClr>
          </a:solidFill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2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Prior </a:t>
            </a:r>
            <a:r>
              <a:rPr lang="en-US" sz="5400" spc="-150" dirty="0" smtClean="0"/>
              <a:t>Work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Low latency DRAM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/>
              <a:t>Having short </a:t>
            </a:r>
            <a:r>
              <a:rPr lang="en-US" sz="2800" dirty="0" err="1" smtClean="0"/>
              <a:t>bitline</a:t>
            </a:r>
            <a:endParaRPr lang="en-US" sz="2800" dirty="0" smtClean="0"/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/>
              <a:t>Heterogeneous </a:t>
            </a:r>
            <a:r>
              <a:rPr lang="en-US" sz="2800" dirty="0" err="1" smtClean="0"/>
              <a:t>bitline</a:t>
            </a:r>
            <a:endParaRPr lang="en-US" sz="2800" dirty="0" smtClean="0"/>
          </a:p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Cached DRAM</a:t>
            </a:r>
          </a:p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DRAM with higher parallelism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/>
              <a:t>Subarray level parallelism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kern="0" dirty="0"/>
              <a:t>Parallelizing refreshes with accesses</a:t>
            </a:r>
            <a:endParaRPr lang="en-US" sz="2800" dirty="0" smtClean="0"/>
          </a:p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Memory scheduling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/>
              <a:t>Memory scheduling for more parallelism</a:t>
            </a:r>
          </a:p>
          <a:p>
            <a:pPr marL="800100" lvl="1" indent="-3429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/>
              <a:t>Application-Aware Memory Scheduling</a:t>
            </a:r>
            <a:endParaRPr lang="en-US" sz="2800" dirty="0" smtClean="0"/>
          </a:p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Caching, Paging, and Prefetching</a:t>
            </a:r>
            <a:endParaRPr lang="en-US" sz="2800" dirty="0" smtClean="0"/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endParaRPr lang="en-US" sz="2800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9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Prior Work: Low Latency DRAM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3200" spc="-100" dirty="0"/>
              <a:t>Having shorter </a:t>
            </a:r>
            <a:r>
              <a:rPr lang="en-US" sz="3200" spc="-100" dirty="0" err="1" smtClean="0"/>
              <a:t>bitlines</a:t>
            </a:r>
            <a:r>
              <a:rPr lang="en-US" sz="3200" spc="-100" dirty="0" smtClean="0"/>
              <a:t>: FCRAM</a:t>
            </a:r>
            <a:r>
              <a:rPr lang="en-US" sz="3200" spc="-100" dirty="0"/>
              <a:t>, </a:t>
            </a:r>
            <a:r>
              <a:rPr lang="en-US" sz="3200" spc="-100" dirty="0" smtClean="0"/>
              <a:t>RL-DRAM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Lower 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latency compared to conventional 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DRAM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C00000"/>
                </a:solidFill>
              </a:rPr>
              <a:t>Large </a:t>
            </a:r>
            <a:r>
              <a:rPr lang="en-US" sz="2800" spc="-100" dirty="0">
                <a:solidFill>
                  <a:srgbClr val="C00000"/>
                </a:solidFill>
              </a:rPr>
              <a:t>area for more </a:t>
            </a:r>
            <a:r>
              <a:rPr lang="en-US" sz="2800" spc="-100" dirty="0" smtClean="0">
                <a:solidFill>
                  <a:srgbClr val="C00000"/>
                </a:solidFill>
              </a:rPr>
              <a:t>sense </a:t>
            </a:r>
            <a:r>
              <a:rPr lang="en-US" sz="2800" spc="-100" dirty="0" smtClean="0">
                <a:solidFill>
                  <a:srgbClr val="C00000"/>
                </a:solidFill>
              </a:rPr>
              <a:t>amplifiers (~55% additional area)</a:t>
            </a:r>
            <a:endParaRPr lang="en-US" sz="2800" spc="-100" dirty="0" smtClean="0">
              <a:solidFill>
                <a:srgbClr val="C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spc="-100" dirty="0">
              <a:solidFill>
                <a:srgbClr val="C00000"/>
              </a:solidFill>
            </a:endParaRPr>
          </a:p>
          <a:p>
            <a:pPr marL="342900" indent="-342900"/>
            <a:r>
              <a:rPr lang="en-US" sz="3200" kern="0" spc="-100" dirty="0"/>
              <a:t>Having shorter </a:t>
            </a:r>
            <a:r>
              <a:rPr lang="en-US" sz="3200" kern="0" spc="-100" dirty="0" err="1"/>
              <a:t>bitline</a:t>
            </a:r>
            <a:r>
              <a:rPr lang="en-US" sz="3200" kern="0" spc="-100" dirty="0"/>
              <a:t> </a:t>
            </a:r>
            <a:r>
              <a:rPr lang="en-US" sz="3200" kern="0" spc="-100" dirty="0" smtClean="0"/>
              <a:t>regions: </a:t>
            </a:r>
            <a:r>
              <a:rPr lang="en-US" sz="2400" kern="0" spc="-100" dirty="0" smtClean="0"/>
              <a:t>[Son </a:t>
            </a:r>
            <a:r>
              <a:rPr lang="en-US" sz="2400" kern="0" spc="-100" dirty="0"/>
              <a:t>et al., ISCA </a:t>
            </a:r>
            <a:r>
              <a:rPr lang="en-US" sz="2400" kern="0" spc="-100" dirty="0" smtClean="0"/>
              <a:t>13]</a:t>
            </a:r>
          </a:p>
          <a:p>
            <a:pPr lvl="1"/>
            <a:r>
              <a:rPr lang="en-US" sz="2800" kern="0" spc="-100" dirty="0" smtClean="0">
                <a:solidFill>
                  <a:schemeClr val="accent5">
                    <a:lumMod val="75000"/>
                  </a:schemeClr>
                </a:solidFill>
              </a:rPr>
              <a:t>Lower </a:t>
            </a:r>
            <a:r>
              <a:rPr lang="en-US" sz="2800" kern="0" spc="-100" dirty="0">
                <a:solidFill>
                  <a:schemeClr val="accent5">
                    <a:lumMod val="75000"/>
                  </a:schemeClr>
                </a:solidFill>
              </a:rPr>
              <a:t>latency for </a:t>
            </a:r>
            <a:r>
              <a:rPr lang="en-US" sz="2800" kern="0" spc="-100" dirty="0" smtClean="0">
                <a:solidFill>
                  <a:schemeClr val="accent5">
                    <a:lumMod val="75000"/>
                  </a:schemeClr>
                </a:solidFill>
              </a:rPr>
              <a:t>data </a:t>
            </a:r>
            <a:r>
              <a:rPr lang="en-US" sz="2800" kern="0" spc="-100" dirty="0">
                <a:solidFill>
                  <a:schemeClr val="accent5">
                    <a:lumMod val="75000"/>
                  </a:schemeClr>
                </a:solidFill>
              </a:rPr>
              <a:t>in shorter </a:t>
            </a:r>
            <a:r>
              <a:rPr lang="en-US" sz="2800" kern="0" spc="-100" dirty="0" err="1">
                <a:solidFill>
                  <a:schemeClr val="accent5">
                    <a:lumMod val="75000"/>
                  </a:schemeClr>
                </a:solidFill>
              </a:rPr>
              <a:t>bitline</a:t>
            </a:r>
            <a:r>
              <a:rPr lang="en-US" sz="2800" kern="0" spc="-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kern="0" spc="-100" dirty="0" smtClean="0">
                <a:solidFill>
                  <a:schemeClr val="accent5">
                    <a:lumMod val="75000"/>
                  </a:schemeClr>
                </a:solidFill>
              </a:rPr>
              <a:t>regions</a:t>
            </a:r>
          </a:p>
          <a:p>
            <a:pPr lvl="1"/>
            <a:r>
              <a:rPr lang="en-US" sz="2800" kern="0" spc="-100" dirty="0" smtClean="0">
                <a:solidFill>
                  <a:srgbClr val="C00000"/>
                </a:solidFill>
              </a:rPr>
              <a:t>Less </a:t>
            </a:r>
            <a:r>
              <a:rPr lang="en-US" sz="2800" kern="0" spc="-100" dirty="0">
                <a:solidFill>
                  <a:srgbClr val="C00000"/>
                </a:solidFill>
              </a:rPr>
              <a:t>efficiency due to </a:t>
            </a:r>
            <a:r>
              <a:rPr lang="en-US" sz="2800" kern="0" spc="-100" dirty="0" smtClean="0">
                <a:solidFill>
                  <a:srgbClr val="C00000"/>
                </a:solidFill>
              </a:rPr>
              <a:t>statically-partitioned </a:t>
            </a:r>
            <a:r>
              <a:rPr lang="en-US" sz="2800" kern="0" spc="-100" dirty="0">
                <a:solidFill>
                  <a:srgbClr val="C00000"/>
                </a:solidFill>
              </a:rPr>
              <a:t>lower latency regions  </a:t>
            </a:r>
            <a:endParaRPr lang="en-US" sz="2800" kern="0" spc="-100" dirty="0" smtClean="0">
              <a:solidFill>
                <a:srgbClr val="C00000"/>
              </a:solidFill>
            </a:endParaRPr>
          </a:p>
          <a:p>
            <a:pPr lvl="1"/>
            <a:r>
              <a:rPr lang="en-US" sz="2800" kern="0" spc="-100" dirty="0">
                <a:solidFill>
                  <a:srgbClr val="C00000"/>
                </a:solidFill>
              </a:rPr>
              <a:t>N</a:t>
            </a:r>
            <a:r>
              <a:rPr lang="en-US" sz="2800" kern="0" spc="-100" dirty="0" smtClean="0">
                <a:solidFill>
                  <a:srgbClr val="C00000"/>
                </a:solidFill>
              </a:rPr>
              <a:t>ot </a:t>
            </a:r>
            <a:r>
              <a:rPr lang="en-US" sz="2800" kern="0" spc="-100" dirty="0">
                <a:solidFill>
                  <a:srgbClr val="C00000"/>
                </a:solidFill>
              </a:rPr>
              <a:t>easy to migrate between fast and slow </a:t>
            </a:r>
            <a:r>
              <a:rPr lang="en-US" sz="2800" kern="0" spc="-100" dirty="0" smtClean="0">
                <a:solidFill>
                  <a:srgbClr val="C00000"/>
                </a:solidFill>
              </a:rPr>
              <a:t>regions</a:t>
            </a:r>
            <a:endParaRPr lang="en-US" sz="2800" spc="-100" dirty="0">
              <a:solidFill>
                <a:srgbClr val="C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Prior Work: Cached DRAM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3200" spc="-100" dirty="0" smtClean="0"/>
              <a:t>Implementing low-latency SRAM cache in DRAM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Lower latency for accessing recently-accessed requests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C00000"/>
                </a:solidFill>
              </a:rPr>
              <a:t>Large area for SRAM </a:t>
            </a:r>
            <a:r>
              <a:rPr lang="en-US" sz="2800" spc="-100" dirty="0" smtClean="0">
                <a:solidFill>
                  <a:srgbClr val="C00000"/>
                </a:solidFill>
              </a:rPr>
              <a:t>cache (~145% for integrating 6% capacity as SRAM cell)</a:t>
            </a:r>
            <a:endParaRPr lang="en-US" sz="2800" spc="-100" dirty="0" smtClean="0">
              <a:solidFill>
                <a:srgbClr val="C00000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>
                <a:solidFill>
                  <a:srgbClr val="C00000"/>
                </a:solidFill>
              </a:rPr>
              <a:t>Complex control for SRAM cache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spc="-1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Prior Work: More Parallelism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spcBef>
                <a:spcPts val="600"/>
              </a:spcBef>
            </a:pPr>
            <a:r>
              <a:rPr lang="en-US" sz="3200" dirty="0" smtClean="0"/>
              <a:t>Subarray-Level Parallelism: </a:t>
            </a:r>
            <a:r>
              <a:rPr lang="en-US" sz="2400" dirty="0" smtClean="0"/>
              <a:t>[Kim+, ISCA 2012]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Enables independent accesses to different subarrays (a row of mats)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Does not reduce latency of a single access</a:t>
            </a: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lnSpc>
                <a:spcPts val="3000"/>
              </a:lnSpc>
            </a:pPr>
            <a:r>
              <a:rPr lang="en-US" sz="3200" kern="0" dirty="0" smtClean="0"/>
              <a:t>Parallelizing refreshes with accesses: </a:t>
            </a:r>
            <a:r>
              <a:rPr lang="en-US" sz="2400" kern="0" dirty="0" smtClean="0"/>
              <a:t>[Chang+, HPCA 14]</a:t>
            </a:r>
            <a:endParaRPr lang="en-US" kern="0" dirty="0" smtClean="0"/>
          </a:p>
          <a:p>
            <a:pPr lvl="1">
              <a:lnSpc>
                <a:spcPts val="3000"/>
              </a:lnSpc>
            </a:pPr>
            <a:r>
              <a:rPr lang="en-US" sz="2800" kern="0" dirty="0" smtClean="0">
                <a:solidFill>
                  <a:schemeClr val="accent5">
                    <a:lumMod val="75000"/>
                  </a:schemeClr>
                </a:solidFill>
              </a:rPr>
              <a:t>Mitigates latency penalty of DRAM refresh operations</a:t>
            </a:r>
          </a:p>
          <a:p>
            <a:pPr lvl="1">
              <a:lnSpc>
                <a:spcPts val="3000"/>
              </a:lnSpc>
            </a:pPr>
            <a:r>
              <a:rPr lang="en-US" sz="2800" kern="0" dirty="0" smtClean="0">
                <a:solidFill>
                  <a:srgbClr val="C00000"/>
                </a:solidFill>
              </a:rPr>
              <a:t>Does not reduce latency of a single access</a:t>
            </a:r>
            <a:endParaRPr lang="en-US" sz="2800" dirty="0">
              <a:solidFill>
                <a:srgbClr val="C00000"/>
              </a:solidFill>
            </a:endParaRP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ts val="3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Direction</a:t>
            </a:r>
          </a:p>
          <a:p>
            <a:endParaRPr lang="en-US" sz="2000" spc="-1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1143000"/>
            <a:ext cx="7772400" cy="914400"/>
            <a:chOff x="914400" y="1143000"/>
            <a:chExt cx="7772400" cy="914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914400" y="1143000"/>
              <a:ext cx="32766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1. TL-DRAM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14400" y="11430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Reducing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by Modifying </a:t>
              </a:r>
              <a:r>
                <a:rPr lang="en-US" sz="2400" spc="-100" dirty="0" err="1" smtClean="0"/>
                <a:t>Bitline</a:t>
              </a:r>
              <a:r>
                <a:rPr lang="en-US" sz="2400" spc="-100" dirty="0" smtClean="0"/>
                <a:t> Architecture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057400"/>
            <a:ext cx="7772400" cy="914400"/>
            <a:chOff x="914400" y="2057400"/>
            <a:chExt cx="7772400" cy="91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914400" y="2057400"/>
              <a:ext cx="3200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2. AL-DRAM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914400" y="20574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spc="-100" dirty="0" smtClean="0"/>
                <a:t>Optimizing DRAM Latency 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spc="-100" dirty="0" smtClean="0"/>
                <a:t>for the Common Case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971800"/>
            <a:ext cx="7772400" cy="914400"/>
            <a:chOff x="914400" y="2971800"/>
            <a:chExt cx="7772400" cy="914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14400" y="2971800"/>
              <a:ext cx="3200400" cy="914400"/>
            </a:xfrm>
            <a:prstGeom prst="rect">
              <a:avLst/>
            </a:prstGeom>
          </p:spPr>
          <p:txBody>
            <a:bodyPr vert="horz" lIns="9144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spc="-100" dirty="0" smtClean="0">
                  <a:latin typeface="+mn-lt"/>
                </a:rPr>
                <a:t>3. AVA-DRAM</a:t>
              </a:r>
            </a:p>
            <a:p>
              <a:endParaRPr lang="en-US" sz="2000" spc="-100" dirty="0">
                <a:latin typeface="+mn-lt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914400" y="2971800"/>
              <a:ext cx="7772400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200400">
                <a:lnSpc>
                  <a:spcPts val="700"/>
                </a:lnSpc>
              </a:pPr>
              <a:r>
                <a:rPr lang="en-US" sz="2400" dirty="0"/>
                <a:t>Lowering DRAM Latency</a:t>
              </a:r>
            </a:p>
            <a:p>
              <a:pPr marL="3200400">
                <a:lnSpc>
                  <a:spcPts val="2500"/>
                </a:lnSpc>
              </a:pPr>
              <a:r>
                <a:rPr lang="en-US" sz="2400" dirty="0"/>
                <a:t>by Exploiting Architectural </a:t>
              </a:r>
              <a:r>
                <a:rPr lang="en-US" sz="2400" dirty="0" smtClean="0"/>
                <a:t>Variation</a:t>
              </a:r>
              <a:endParaRPr lang="en-US" sz="2400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914400" y="3886200"/>
            <a:ext cx="7772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Prior Work</a:t>
            </a:r>
          </a:p>
          <a:p>
            <a:endParaRPr lang="en-US" sz="2000" spc="-100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4800600"/>
            <a:ext cx="7772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00" dirty="0" smtClean="0">
                <a:latin typeface="+mn-lt"/>
              </a:rPr>
              <a:t>Future Research </a:t>
            </a:r>
            <a:r>
              <a:rPr lang="en-US" sz="4400" spc="-100" dirty="0" smtClean="0">
                <a:latin typeface="+mn-lt"/>
              </a:rPr>
              <a:t>Direction</a:t>
            </a:r>
            <a:endParaRPr lang="en-US" sz="4400" spc="-100" dirty="0" smtClean="0">
              <a:latin typeface="+mn-lt"/>
            </a:endParaRPr>
          </a:p>
          <a:p>
            <a:endParaRPr lang="en-US" sz="2000" spc="-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4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Future </a:t>
            </a:r>
            <a:r>
              <a:rPr lang="en-US" sz="5400" spc="-150" dirty="0" smtClean="0"/>
              <a:t>Research Direction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500"/>
              </a:lnSpc>
              <a:spcBef>
                <a:spcPts val="600"/>
              </a:spcBef>
            </a:pPr>
            <a:r>
              <a:rPr lang="en-US" sz="3200" spc="-100" dirty="0" smtClean="0"/>
              <a:t>Reducing Latency in 3D-stacked DRAM</a:t>
            </a:r>
          </a:p>
          <a:p>
            <a:pPr marL="914400" lvl="1" indent="-457200">
              <a:lnSpc>
                <a:spcPts val="3500"/>
              </a:lnSpc>
              <a:spcBef>
                <a:spcPts val="600"/>
              </a:spcBef>
            </a:pPr>
            <a:r>
              <a:rPr lang="en-US" sz="2800" spc="-100" dirty="0" smtClean="0"/>
              <a:t>Power delivered from the bottom layer up to to the top layer                                   </a:t>
            </a:r>
            <a:r>
              <a:rPr lang="en-US" sz="2800" spc="-100" dirty="0" smtClean="0">
                <a:sym typeface="Wingdings" panose="05000000000000000000" pitchFamily="2" charset="2"/>
              </a:rPr>
              <a:t> new source of variation in latency</a:t>
            </a:r>
          </a:p>
          <a:p>
            <a:pPr marL="914400" lvl="1" indent="-457200">
              <a:lnSpc>
                <a:spcPts val="3500"/>
              </a:lnSpc>
              <a:spcBef>
                <a:spcPts val="600"/>
              </a:spcBef>
            </a:pPr>
            <a:r>
              <a:rPr lang="en-US" sz="2800" spc="-100" dirty="0" smtClean="0">
                <a:sym typeface="Wingdings" panose="05000000000000000000" pitchFamily="2" charset="2"/>
              </a:rPr>
              <a:t>Evaluate &amp; exploit 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power network related variation</a:t>
            </a:r>
          </a:p>
          <a:p>
            <a:pPr marL="914400" lvl="1" indent="-457200">
              <a:lnSpc>
                <a:spcPts val="3500"/>
              </a:lnSpc>
              <a:spcBef>
                <a:spcPts val="600"/>
              </a:spcBef>
            </a:pPr>
            <a:endParaRPr lang="en-US" spc="-100" dirty="0"/>
          </a:p>
          <a:p>
            <a:pPr marL="342900" indent="-342900">
              <a:lnSpc>
                <a:spcPts val="3500"/>
              </a:lnSpc>
            </a:pPr>
            <a:r>
              <a:rPr lang="en-US" sz="3200" kern="0" spc="-100" dirty="0" smtClean="0"/>
              <a:t>Exploiting Variation in Retention Time</a:t>
            </a:r>
            <a:endParaRPr lang="en-US" sz="2400" kern="0" spc="-100" dirty="0" smtClean="0"/>
          </a:p>
          <a:p>
            <a:pPr marL="914400" lvl="1" indent="-457200">
              <a:lnSpc>
                <a:spcPts val="3500"/>
              </a:lnSpc>
            </a:pPr>
            <a:r>
              <a:rPr lang="en-US" sz="2800" kern="0" spc="-100" dirty="0" smtClean="0"/>
              <a:t>Cells have different retention time based on their contents (i.e., 0 vs. 1), but </a:t>
            </a:r>
            <a:r>
              <a:rPr lang="en-US" sz="2800" kern="0" spc="-100" dirty="0" smtClean="0">
                <a:solidFill>
                  <a:srgbClr val="C00000"/>
                </a:solidFill>
              </a:rPr>
              <a:t>use the same refresh interval</a:t>
            </a:r>
          </a:p>
          <a:p>
            <a:pPr marL="914400" lvl="1" indent="-457200">
              <a:lnSpc>
                <a:spcPts val="3500"/>
              </a:lnSpc>
            </a:pPr>
            <a:r>
              <a:rPr lang="en-US" sz="2800" kern="0" spc="-100" dirty="0" smtClean="0"/>
              <a:t>Evaluate the relationship between the content in a cell and retention time &amp; exploit </a:t>
            </a:r>
            <a:r>
              <a:rPr lang="en-US" sz="2800" kern="0" spc="-100" dirty="0" smtClean="0">
                <a:solidFill>
                  <a:schemeClr val="accent5">
                    <a:lumMod val="75000"/>
                  </a:schemeClr>
                </a:solidFill>
              </a:rPr>
              <a:t>the variation in retention time</a:t>
            </a:r>
            <a:endParaRPr lang="en-US" sz="2800" spc="-100" dirty="0" smtClean="0"/>
          </a:p>
          <a:p>
            <a:pPr marL="914400" lvl="1" indent="-457200">
              <a:lnSpc>
                <a:spcPts val="3500"/>
              </a:lnSpc>
              <a:spcBef>
                <a:spcPts val="600"/>
              </a:spcBef>
            </a:pPr>
            <a:endParaRPr lang="en-US" i="1" spc="-100" dirty="0" smtClean="0"/>
          </a:p>
        </p:txBody>
      </p:sp>
    </p:spTree>
    <p:extLst>
      <p:ext uri="{BB962C8B-B14F-4D97-AF65-F5344CB8AC3E}">
        <p14:creationId xmlns:p14="http://schemas.microsoft.com/office/powerpoint/2010/main" val="39078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Future </a:t>
            </a:r>
            <a:r>
              <a:rPr lang="en-US" sz="5400" spc="-150" dirty="0" smtClean="0"/>
              <a:t>Research Direction</a:t>
            </a:r>
            <a:endParaRPr lang="en-US" sz="5400" b="1" spc="-15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en-US" sz="3200" spc="-100" dirty="0" smtClean="0"/>
              <a:t>System Design for Heterogeneous-Latency DRAM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/>
              <a:t>Design a system that 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allocates frequently-used or more critical data to fast regions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r>
              <a:rPr lang="en-US" sz="2800" spc="-100" dirty="0" smtClean="0"/>
              <a:t>Design a system that </a:t>
            </a:r>
            <a:r>
              <a:rPr lang="en-US" sz="2800" spc="-100" dirty="0" smtClean="0">
                <a:solidFill>
                  <a:schemeClr val="accent5">
                    <a:lumMod val="75000"/>
                  </a:schemeClr>
                </a:solidFill>
              </a:rPr>
              <a:t>optimizes DRAM operating conditions </a:t>
            </a:r>
            <a:r>
              <a:rPr lang="en-US" sz="2800" spc="-100" dirty="0" smtClean="0"/>
              <a:t>for better performance (e.g., reducing DRAM temperature by spreading accesses out to different regions)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i="1" spc="-100" dirty="0" smtClean="0">
              <a:solidFill>
                <a:schemeClr val="accent5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</a:pPr>
            <a:endParaRPr lang="en-US" sz="2800" i="1" spc="-1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858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DRAM cell array is the dominant source of high latency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dirty="0"/>
          </a:p>
          <a:p>
            <a:pPr marL="457200" lvl="1" indent="-45720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DRAM latency can be reduced </a:t>
            </a:r>
            <a:r>
              <a:rPr lang="en-US" i="1" dirty="0" smtClean="0"/>
              <a:t>                                            by </a:t>
            </a:r>
            <a:r>
              <a:rPr lang="en-US" i="1" dirty="0"/>
              <a:t>enabling and exploiting latency </a:t>
            </a:r>
            <a:r>
              <a:rPr lang="en-US" i="1" dirty="0" smtClean="0"/>
              <a:t>heterogeneity</a:t>
            </a:r>
          </a:p>
          <a:p>
            <a:pPr marL="457200" lvl="1" indent="-457200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i="1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/>
              <a:t>Our Three Approaches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TL-DRAM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 smtClean="0"/>
              <a:t>Enabling latency heterogeneity                                         by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changing DRAM architecture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AL-DRAM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 smtClean="0"/>
              <a:t>Exploiting latency heterogeneity                                     from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process variation </a:t>
            </a:r>
            <a:r>
              <a:rPr lang="en-US" sz="2800" dirty="0" smtClean="0"/>
              <a:t>and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temperature dependency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AVA-DRAM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 smtClean="0"/>
              <a:t>Exploiting latency heterogeneity                                     from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architectural variation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Evaluation &amp; Result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Our mechanisms enable significant latency reduction    at low cost and thus improve system performance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Cell Array: High Latency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198" y="1295400"/>
            <a:ext cx="9067802" cy="5067300"/>
            <a:chOff x="-1" y="1295400"/>
            <a:chExt cx="9067802" cy="5067300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68961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8105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82677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87249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73533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3848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762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5219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5676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4305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800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1714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2171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2628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1257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-1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15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151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46" name="Straight Connector 145"/>
                <p:cNvCxnSpPr>
                  <a:endCxn id="15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endCxn id="15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endCxn id="15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endCxn id="16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endCxn id="15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41" name="Straight Connector 140"/>
                <p:cNvCxnSpPr>
                  <a:endCxn id="151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endCxn id="152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>
                  <a:endCxn id="153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>
                  <a:endCxn id="154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55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6095999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207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1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202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97" name="Straight Connector 196"/>
                <p:cNvCxnSpPr>
                  <a:endCxn id="207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>
                  <a:endCxn id="209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endCxn id="210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endCxn id="211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endCxn id="208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92" name="Straight Connector 191"/>
                <p:cNvCxnSpPr>
                  <a:endCxn id="202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endCxn id="203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endCxn id="204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endCxn id="205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endCxn id="206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53" name="DRAM"/>
            <p:cNvSpPr/>
            <p:nvPr/>
          </p:nvSpPr>
          <p:spPr>
            <a:xfrm rot="5400000">
              <a:off x="6134100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4" name="DRAM"/>
            <p:cNvSpPr/>
            <p:nvPr/>
          </p:nvSpPr>
          <p:spPr>
            <a:xfrm rot="5400000">
              <a:off x="6134100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5" name="DRAM"/>
            <p:cNvSpPr/>
            <p:nvPr/>
          </p:nvSpPr>
          <p:spPr>
            <a:xfrm rot="5400000">
              <a:off x="6134100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6" name="DRAM"/>
            <p:cNvSpPr/>
            <p:nvPr/>
          </p:nvSpPr>
          <p:spPr>
            <a:xfrm rot="5400000">
              <a:off x="6134100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3" name="Straight Connector 242"/>
            <p:cNvCxnSpPr>
              <a:endCxn id="253" idx="0"/>
            </p:cNvCxnSpPr>
            <p:nvPr/>
          </p:nvCxnSpPr>
          <p:spPr>
            <a:xfrm flipH="1">
              <a:off x="6553201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endCxn id="254" idx="0"/>
            </p:cNvCxnSpPr>
            <p:nvPr/>
          </p:nvCxnSpPr>
          <p:spPr>
            <a:xfrm flipH="1">
              <a:off x="6553201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endCxn id="255" idx="0"/>
            </p:cNvCxnSpPr>
            <p:nvPr/>
          </p:nvCxnSpPr>
          <p:spPr>
            <a:xfrm flipH="1">
              <a:off x="6553201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endCxn id="256" idx="0"/>
            </p:cNvCxnSpPr>
            <p:nvPr/>
          </p:nvCxnSpPr>
          <p:spPr>
            <a:xfrm flipH="1">
              <a:off x="6553201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67056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1628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6200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0772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5344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67056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1628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6200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0772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44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67056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1628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6200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0772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4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67056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1628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6200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80772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85344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4" name="DRAM"/>
            <p:cNvSpPr/>
            <p:nvPr/>
          </p:nvSpPr>
          <p:spPr>
            <a:xfrm rot="5400000">
              <a:off x="3086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5" name="DRAM"/>
            <p:cNvSpPr/>
            <p:nvPr/>
          </p:nvSpPr>
          <p:spPr>
            <a:xfrm rot="5400000">
              <a:off x="3086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6" name="DRAM"/>
            <p:cNvSpPr/>
            <p:nvPr/>
          </p:nvSpPr>
          <p:spPr>
            <a:xfrm rot="5400000">
              <a:off x="3086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7" name="DRAM"/>
            <p:cNvSpPr/>
            <p:nvPr/>
          </p:nvSpPr>
          <p:spPr>
            <a:xfrm rot="5400000">
              <a:off x="3086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94" name="Straight Connector 293"/>
            <p:cNvCxnSpPr>
              <a:endCxn id="304" idx="0"/>
            </p:cNvCxnSpPr>
            <p:nvPr/>
          </p:nvCxnSpPr>
          <p:spPr>
            <a:xfrm flipH="1">
              <a:off x="3505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endCxn id="305" idx="0"/>
            </p:cNvCxnSpPr>
            <p:nvPr/>
          </p:nvCxnSpPr>
          <p:spPr>
            <a:xfrm flipH="1">
              <a:off x="3505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endCxn id="306" idx="0"/>
            </p:cNvCxnSpPr>
            <p:nvPr/>
          </p:nvCxnSpPr>
          <p:spPr>
            <a:xfrm flipH="1">
              <a:off x="3505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endCxn id="307" idx="0"/>
            </p:cNvCxnSpPr>
            <p:nvPr/>
          </p:nvCxnSpPr>
          <p:spPr>
            <a:xfrm flipH="1">
              <a:off x="3505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3657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4114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4571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5029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486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3657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4114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571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029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5486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3657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114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4571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5486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3657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4114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571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029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5486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1" name="DRAM"/>
            <p:cNvSpPr/>
            <p:nvPr/>
          </p:nvSpPr>
          <p:spPr>
            <a:xfrm rot="5400000">
              <a:off x="38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2" name="DRAM"/>
            <p:cNvSpPr/>
            <p:nvPr/>
          </p:nvSpPr>
          <p:spPr>
            <a:xfrm rot="5400000">
              <a:off x="38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4" name="DRAM"/>
            <p:cNvSpPr/>
            <p:nvPr/>
          </p:nvSpPr>
          <p:spPr>
            <a:xfrm rot="5400000">
              <a:off x="38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5" name="DRAM"/>
            <p:cNvSpPr/>
            <p:nvPr/>
          </p:nvSpPr>
          <p:spPr>
            <a:xfrm rot="5400000">
              <a:off x="38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418" name="Straight Connector 417"/>
            <p:cNvCxnSpPr>
              <a:endCxn id="441" idx="0"/>
            </p:cNvCxnSpPr>
            <p:nvPr/>
          </p:nvCxnSpPr>
          <p:spPr>
            <a:xfrm flipH="1">
              <a:off x="457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endCxn id="442" idx="0"/>
            </p:cNvCxnSpPr>
            <p:nvPr/>
          </p:nvCxnSpPr>
          <p:spPr>
            <a:xfrm flipH="1">
              <a:off x="457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endCxn id="444" idx="0"/>
            </p:cNvCxnSpPr>
            <p:nvPr/>
          </p:nvCxnSpPr>
          <p:spPr>
            <a:xfrm flipH="1">
              <a:off x="457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endCxn id="445" idx="0"/>
            </p:cNvCxnSpPr>
            <p:nvPr/>
          </p:nvCxnSpPr>
          <p:spPr>
            <a:xfrm flipH="1">
              <a:off x="457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609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66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523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981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2438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09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066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523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981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438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09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66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523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981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438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609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66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523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981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438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143000"/>
            <a:ext cx="91440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266" name="Rectangle 265"/>
          <p:cNvSpPr/>
          <p:nvPr/>
        </p:nvSpPr>
        <p:spPr>
          <a:xfrm>
            <a:off x="0" y="1219200"/>
            <a:ext cx="9144000" cy="521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124199" y="12954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62" name="Down Arrow 461"/>
          <p:cNvSpPr/>
          <p:nvPr/>
        </p:nvSpPr>
        <p:spPr>
          <a:xfrm rot="16200000">
            <a:off x="647700" y="1143000"/>
            <a:ext cx="1828801" cy="281940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3" name="Down Arrow 462"/>
          <p:cNvSpPr/>
          <p:nvPr/>
        </p:nvSpPr>
        <p:spPr>
          <a:xfrm>
            <a:off x="3923028" y="4343400"/>
            <a:ext cx="1828801" cy="2476499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4" name="Down Arrow 463"/>
          <p:cNvSpPr/>
          <p:nvPr/>
        </p:nvSpPr>
        <p:spPr>
          <a:xfrm rot="16200000">
            <a:off x="4692108" y="1339308"/>
            <a:ext cx="228601" cy="242678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7237" y="2740861"/>
            <a:ext cx="2050161" cy="1069139"/>
            <a:chOff x="3817237" y="2740861"/>
            <a:chExt cx="2050161" cy="1069139"/>
          </a:xfrm>
        </p:grpSpPr>
        <p:sp>
          <p:nvSpPr>
            <p:cNvPr id="465" name="Down Arrow 464"/>
            <p:cNvSpPr/>
            <p:nvPr/>
          </p:nvSpPr>
          <p:spPr>
            <a:xfrm>
              <a:off x="3817237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6" name="Down Arrow 465"/>
            <p:cNvSpPr/>
            <p:nvPr/>
          </p:nvSpPr>
          <p:spPr>
            <a:xfrm>
              <a:off x="4267197" y="274086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7" name="Down Arrow 466"/>
            <p:cNvSpPr/>
            <p:nvPr/>
          </p:nvSpPr>
          <p:spPr>
            <a:xfrm>
              <a:off x="4731633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8" name="Down Arrow 467"/>
            <p:cNvSpPr/>
            <p:nvPr/>
          </p:nvSpPr>
          <p:spPr>
            <a:xfrm>
              <a:off x="5176454" y="2748770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9" name="Down Arrow 468"/>
            <p:cNvSpPr/>
            <p:nvPr/>
          </p:nvSpPr>
          <p:spPr>
            <a:xfrm>
              <a:off x="5638797" y="2741098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152402" y="3810000"/>
            <a:ext cx="3200396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spc="-50" dirty="0" smtClean="0">
                <a:latin typeface="+mj-lt"/>
              </a:rPr>
              <a:t>Outside mat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6096002" y="1143000"/>
            <a:ext cx="31623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spc="-50" dirty="0" smtClean="0">
                <a:latin typeface="+mj-lt"/>
              </a:rPr>
              <a:t>Inside mat</a:t>
            </a:r>
          </a:p>
        </p:txBody>
      </p:sp>
      <p:sp>
        <p:nvSpPr>
          <p:cNvPr id="292" name="Content Placeholder 2"/>
          <p:cNvSpPr>
            <a:spLocks noGrp="1"/>
          </p:cNvSpPr>
          <p:nvPr>
            <p:ph idx="1"/>
          </p:nvPr>
        </p:nvSpPr>
        <p:spPr>
          <a:xfrm>
            <a:off x="6096000" y="1676401"/>
            <a:ext cx="3161030" cy="3886198"/>
          </a:xfrm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Narrow poly wire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Large resistance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Large capacitance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Slow</a:t>
            </a:r>
          </a:p>
          <a:p>
            <a:pPr marL="690563" lvl="1" indent="-344488">
              <a:lnSpc>
                <a:spcPct val="100000"/>
              </a:lnSpc>
              <a:spcBef>
                <a:spcPts val="0"/>
              </a:spcBef>
            </a:pPr>
            <a:endParaRPr lang="en-US" sz="1050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Small cell 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Difficult to detect data in </a:t>
            </a:r>
            <a:r>
              <a:rPr lang="en-US" sz="2800" i="1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small</a:t>
            </a: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 cell 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Slow</a:t>
            </a:r>
          </a:p>
        </p:txBody>
      </p:sp>
      <p:sp>
        <p:nvSpPr>
          <p:cNvPr id="293" name="Content Placeholder 2"/>
          <p:cNvSpPr txBox="1">
            <a:spLocks/>
          </p:cNvSpPr>
          <p:nvPr/>
        </p:nvSpPr>
        <p:spPr>
          <a:xfrm>
            <a:off x="145165" y="4343401"/>
            <a:ext cx="3207633" cy="171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 smtClean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</a:rPr>
              <a:t>Thick metal wire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Small resistance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Small capacitance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 smtClean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 smtClean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5751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8" grpId="0"/>
      <p:bldP spid="290" grpId="0"/>
      <p:bldP spid="29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Contributions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0668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700"/>
              </a:lnSpc>
              <a:spcBef>
                <a:spcPts val="600"/>
              </a:spcBef>
            </a:pPr>
            <a:r>
              <a:rPr lang="en-US" sz="3200" spc="-50" dirty="0" smtClean="0"/>
              <a:t>Identified three major sources of high DRAM latency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</a:rPr>
              <a:t>Long narrow wires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</a:rPr>
              <a:t>Uniform latencies despite different operating conditions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r>
              <a:rPr lang="en-US" sz="2800" spc="-50" dirty="0" smtClean="0">
                <a:solidFill>
                  <a:schemeClr val="accent2">
                    <a:lumMod val="75000"/>
                  </a:schemeClr>
                </a:solidFill>
              </a:rPr>
              <a:t>Uniform latencies despite architectural variation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endParaRPr lang="en-US" spc="-50" dirty="0" smtClean="0"/>
          </a:p>
          <a:p>
            <a:pPr marL="457200" indent="-457200">
              <a:lnSpc>
                <a:spcPts val="2700"/>
              </a:lnSpc>
              <a:spcBef>
                <a:spcPts val="600"/>
              </a:spcBef>
            </a:pPr>
            <a:r>
              <a:rPr lang="en-US" sz="3200" spc="-50" dirty="0" smtClean="0"/>
              <a:t>Evaluated the impact of varying DRAM latencies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r>
              <a:rPr lang="en-US" sz="2800" b="1" spc="-50" dirty="0" smtClean="0"/>
              <a:t>Simulation</a:t>
            </a:r>
            <a:r>
              <a:rPr lang="en-US" sz="2800" spc="-50" dirty="0" smtClean="0"/>
              <a:t> with detailed DRAM model</a:t>
            </a:r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r>
              <a:rPr lang="en-US" sz="2800" b="1" spc="-50" dirty="0" smtClean="0"/>
              <a:t>Profiled real DRAM </a:t>
            </a:r>
            <a:r>
              <a:rPr lang="en-US" sz="2800" spc="-50" dirty="0" smtClean="0"/>
              <a:t>(96 – 115 DIMMs) with FPGA-based DRAM test infrastructure</a:t>
            </a:r>
          </a:p>
          <a:p>
            <a:pPr marL="457200" indent="-457200">
              <a:lnSpc>
                <a:spcPts val="2700"/>
              </a:lnSpc>
              <a:spcBef>
                <a:spcPts val="600"/>
              </a:spcBef>
            </a:pPr>
            <a:endParaRPr lang="en-US" sz="3200" spc="-50" dirty="0"/>
          </a:p>
          <a:p>
            <a:pPr marL="457200" indent="-457200">
              <a:lnSpc>
                <a:spcPts val="2700"/>
              </a:lnSpc>
              <a:spcBef>
                <a:spcPts val="600"/>
              </a:spcBef>
            </a:pPr>
            <a:r>
              <a:rPr lang="en-US" sz="3200" spc="-50" dirty="0" smtClean="0"/>
              <a:t>Developed mechanisms to lower DRAM latency, leading to significant performance improvement  </a:t>
            </a:r>
            <a:endParaRPr lang="en-US" sz="2800" spc="-50" dirty="0" smtClean="0"/>
          </a:p>
          <a:p>
            <a:pPr marL="914400" lvl="1" indent="-457200">
              <a:lnSpc>
                <a:spcPts val="2700"/>
              </a:lnSpc>
              <a:spcBef>
                <a:spcPts val="600"/>
              </a:spcBef>
            </a:pPr>
            <a:endParaRPr lang="en-US" sz="2800" spc="-50" dirty="0" smtClean="0"/>
          </a:p>
        </p:txBody>
      </p:sp>
    </p:spTree>
    <p:extLst>
      <p:ext uri="{BB962C8B-B14F-4D97-AF65-F5344CB8AC3E}">
        <p14:creationId xmlns:p14="http://schemas.microsoft.com/office/powerpoint/2010/main" val="22604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685800"/>
            <a:ext cx="9448800" cy="2743200"/>
          </a:xfrm>
        </p:spPr>
        <p:txBody>
          <a:bodyPr anchor="ctr">
            <a:noAutofit/>
          </a:bodyPr>
          <a:lstStyle/>
          <a:p>
            <a:pPr algn="ctr"/>
            <a:r>
              <a:rPr lang="en-US" sz="5000" b="1" spc="-70" dirty="0" smtClean="0"/>
              <a:t>Reducing DRAM Latency at Low Cost  by Exploiting Heterogeneity</a:t>
            </a:r>
            <a:endParaRPr lang="en-US" sz="5000" b="1" i="1" spc="-70" dirty="0"/>
          </a:p>
        </p:txBody>
      </p:sp>
      <p:sp>
        <p:nvSpPr>
          <p:cNvPr id="6" name="Rectangle 5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828800"/>
          </a:xfrm>
        </p:spPr>
        <p:txBody>
          <a:bodyPr anchor="ctr">
            <a:noAutofit/>
          </a:bodyPr>
          <a:lstStyle/>
          <a:p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Lee</a:t>
            </a:r>
          </a:p>
          <a:p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Carnegie Mellon University</a:t>
            </a:r>
          </a:p>
        </p:txBody>
      </p:sp>
    </p:spTree>
    <p:extLst>
      <p:ext uri="{BB962C8B-B14F-4D97-AF65-F5344CB8AC3E}">
        <p14:creationId xmlns:p14="http://schemas.microsoft.com/office/powerpoint/2010/main" val="27799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/>
          </p:cNvSpPr>
          <p:nvPr/>
        </p:nvSpPr>
        <p:spPr>
          <a:xfrm>
            <a:off x="-76200" y="1600200"/>
            <a:ext cx="9296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0" spc="-50" dirty="0" smtClean="0">
                <a:latin typeface="+mn-lt"/>
              </a:rPr>
              <a:t>DRAM cell array (mat) is </a:t>
            </a:r>
          </a:p>
          <a:p>
            <a:pPr algn="ctr"/>
            <a:r>
              <a:rPr lang="en-US" sz="5400" b="0" spc="-50" dirty="0" smtClean="0">
                <a:latin typeface="+mn-lt"/>
              </a:rPr>
              <a:t>the dominant </a:t>
            </a:r>
            <a:r>
              <a:rPr lang="en-US" sz="5400" b="0" spc="-5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latency bottleneck </a:t>
            </a:r>
            <a:r>
              <a:rPr lang="en-US" sz="5400" b="0" spc="-50" dirty="0" smtClean="0">
                <a:latin typeface="+mn-lt"/>
              </a:rPr>
              <a:t>due to </a:t>
            </a:r>
            <a:r>
              <a:rPr lang="en-US" sz="5400" b="0" spc="-5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three reasons</a:t>
            </a:r>
          </a:p>
        </p:txBody>
      </p:sp>
    </p:spTree>
    <p:extLst>
      <p:ext uri="{BB962C8B-B14F-4D97-AF65-F5344CB8AC3E}">
        <p14:creationId xmlns:p14="http://schemas.microsoft.com/office/powerpoint/2010/main" val="21477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lnSpc>
            <a:spcPts val="2000"/>
          </a:lnSpc>
          <a:defRPr sz="2400" spc="-8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32651</TotalTime>
  <Words>7998</Words>
  <Application>Microsoft Office PowerPoint</Application>
  <PresentationFormat>On-screen Show (4:3)</PresentationFormat>
  <Paragraphs>1339</Paragraphs>
  <Slides>81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Office Theme</vt:lpstr>
      <vt:lpstr>Reducing DRAM Latency at Low Cost  by Exploiting Heterogeneity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Reducing DRAM Latency at Low Cost  by Exploiting Heterogeneity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yoongu</dc:creator>
  <cp:lastModifiedBy>Donghyuk Lee</cp:lastModifiedBy>
  <cp:revision>2392</cp:revision>
  <cp:lastPrinted>2015-10-02T09:54:58Z</cp:lastPrinted>
  <dcterms:created xsi:type="dcterms:W3CDTF">2014-06-05T00:32:34Z</dcterms:created>
  <dcterms:modified xsi:type="dcterms:W3CDTF">2015-12-14T03:18:01Z</dcterms:modified>
</cp:coreProperties>
</file>