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1.xml" ContentType="application/vnd.openxmlformats-officedocument.drawingml.chartshapes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6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notesMasterIdLst>
    <p:notesMasterId r:id="rId43"/>
  </p:notesMasterIdLst>
  <p:handoutMasterIdLst>
    <p:handoutMasterId r:id="rId44"/>
  </p:handoutMasterIdLst>
  <p:sldIdLst>
    <p:sldId id="256" r:id="rId2"/>
    <p:sldId id="263" r:id="rId3"/>
    <p:sldId id="530" r:id="rId4"/>
    <p:sldId id="488" r:id="rId5"/>
    <p:sldId id="489" r:id="rId6"/>
    <p:sldId id="490" r:id="rId7"/>
    <p:sldId id="538" r:id="rId8"/>
    <p:sldId id="491" r:id="rId9"/>
    <p:sldId id="492" r:id="rId10"/>
    <p:sldId id="493" r:id="rId11"/>
    <p:sldId id="494" r:id="rId12"/>
    <p:sldId id="495" r:id="rId13"/>
    <p:sldId id="496" r:id="rId14"/>
    <p:sldId id="497" r:id="rId15"/>
    <p:sldId id="498" r:id="rId16"/>
    <p:sldId id="499" r:id="rId17"/>
    <p:sldId id="500" r:id="rId18"/>
    <p:sldId id="501" r:id="rId19"/>
    <p:sldId id="502" r:id="rId20"/>
    <p:sldId id="503" r:id="rId21"/>
    <p:sldId id="504" r:id="rId22"/>
    <p:sldId id="505" r:id="rId23"/>
    <p:sldId id="506" r:id="rId24"/>
    <p:sldId id="507" r:id="rId25"/>
    <p:sldId id="508" r:id="rId26"/>
    <p:sldId id="509" r:id="rId27"/>
    <p:sldId id="510" r:id="rId28"/>
    <p:sldId id="511" r:id="rId29"/>
    <p:sldId id="512" r:id="rId30"/>
    <p:sldId id="513" r:id="rId31"/>
    <p:sldId id="528" r:id="rId32"/>
    <p:sldId id="527" r:id="rId33"/>
    <p:sldId id="294" r:id="rId34"/>
    <p:sldId id="529" r:id="rId35"/>
    <p:sldId id="531" r:id="rId36"/>
    <p:sldId id="532" r:id="rId37"/>
    <p:sldId id="533" r:id="rId38"/>
    <p:sldId id="534" r:id="rId39"/>
    <p:sldId id="535" r:id="rId40"/>
    <p:sldId id="536" r:id="rId41"/>
    <p:sldId id="537" r:id="rId42"/>
  </p:sldIdLst>
  <p:sldSz cx="12192000" cy="6858000"/>
  <p:notesSz cx="9601200" cy="7315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4040"/>
    <a:srgbClr val="696969"/>
    <a:srgbClr val="A6A6A6"/>
    <a:srgbClr val="B31B1B"/>
    <a:srgbClr val="F9FAF8"/>
    <a:srgbClr val="951717"/>
    <a:srgbClr val="5F5F5F"/>
    <a:srgbClr val="464646"/>
    <a:srgbClr val="891515"/>
    <a:srgbClr val="8214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93" autoAdjust="0"/>
    <p:restoredTop sz="91748" autoAdjust="0"/>
  </p:normalViewPr>
  <p:slideViewPr>
    <p:cSldViewPr>
      <p:cViewPr varScale="1">
        <p:scale>
          <a:sx n="103" d="100"/>
          <a:sy n="103" d="100"/>
        </p:scale>
        <p:origin x="75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4" d="100"/>
          <a:sy n="84" d="100"/>
        </p:scale>
        <p:origin x="3792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1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342684387538512"/>
          <c:y val="9.0321712710664609E-2"/>
          <c:w val="0.72521446911465659"/>
          <c:h val="0.6090886542576471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P/E Cycles</c:v>
                </c:pt>
              </c:strCache>
            </c:strRef>
          </c:tx>
          <c:spPr>
            <a:solidFill>
              <a:schemeClr val="dk1">
                <a:tint val="885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5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A451-42EB-83C7-F0F1403FC214}"/>
              </c:ext>
            </c:extLst>
          </c:dPt>
          <c:dPt>
            <c:idx val="3"/>
            <c:invertIfNegative val="0"/>
            <c:bubble3D val="0"/>
            <c:spPr>
              <a:solidFill>
                <a:schemeClr val="tx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A451-42EB-83C7-F0F1403FC21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3-day</c:v>
                </c:pt>
                <c:pt idx="1">
                  <c:v>3-week</c:v>
                </c:pt>
                <c:pt idx="2">
                  <c:v>3-month</c:v>
                </c:pt>
                <c:pt idx="3">
                  <c:v>3-year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150000</c:v>
                </c:pt>
                <c:pt idx="1">
                  <c:v>20000</c:v>
                </c:pt>
                <c:pt idx="2">
                  <c:v>8000</c:v>
                </c:pt>
                <c:pt idx="3">
                  <c:v>3000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A451-42EB-83C7-F0F1403FC21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0"/>
        <c:axId val="581753552"/>
        <c:axId val="581759040"/>
      </c:barChart>
      <c:catAx>
        <c:axId val="581753552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Retention Time</a:t>
                </a:r>
                <a:endParaRPr lang="en-US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c:rich>
          </c:tx>
          <c:layout>
            <c:manualLayout>
              <c:xMode val="edge"/>
              <c:yMode val="edge"/>
              <c:x val="3.5431214936938724E-2"/>
              <c:y val="7.2548645751741761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400" b="1" i="0" u="none" strike="noStrik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/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581759040"/>
        <c:crosses val="autoZero"/>
        <c:auto val="1"/>
        <c:lblAlgn val="ctr"/>
        <c:lblOffset val="0"/>
        <c:noMultiLvlLbl val="0"/>
      </c:catAx>
      <c:valAx>
        <c:axId val="581759040"/>
        <c:scaling>
          <c:orientation val="minMax"/>
          <c:max val="170000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 b="1" baseline="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Endurance (P/E Cycles)</a:t>
                </a:r>
                <a:endParaRPr lang="en-US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c:rich>
          </c:tx>
          <c:layout>
            <c:manualLayout>
              <c:xMode val="edge"/>
              <c:yMode val="edge"/>
              <c:x val="0.36647123343281385"/>
              <c:y val="0.8485786462556055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2400" b="1" i="0" u="none" strike="noStrik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[&lt;500]#,##0;[&lt;500000]#,##0,&quot;K&quot;;#,##0,,&quot;M&quot;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581753552"/>
        <c:crosses val="autoZero"/>
        <c:crossBetween val="between"/>
        <c:majorUnit val="5000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400" b="0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951210564806614"/>
          <c:y val="4.7760506677911201E-2"/>
          <c:w val="0.80944279998260193"/>
          <c:h val="0.6898333857470135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3-day refresh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16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2400" b="1" i="0" u="none" strike="noStrike" kern="1200" baseline="0">
                      <a:solidFill>
                        <a:srgbClr val="C00000"/>
                      </a:solidFill>
                      <a:latin typeface="Adobe Garamond Pro Bold" panose="02020702060506020403" pitchFamily="18" charset="0"/>
                      <a:ea typeface="+mn-ea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E5DC-44C1-8780-E06E00925FC2}"/>
                </c:ext>
                <c:ext xmlns:c15="http://schemas.microsoft.com/office/drawing/2012/chart" uri="{CE6537A1-D6FC-4f65-9D91-7224C49458BB}"/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rgbClr val="C00000"/>
                    </a:solidFill>
                    <a:latin typeface="Garamond" panose="02020404030301010803" pitchFamily="18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Sheet1!$A$2:$A$18</c:f>
              <c:strCache>
                <c:ptCount val="17"/>
                <c:pt idx="0">
                  <c:v>iozone</c:v>
                </c:pt>
                <c:pt idx="1">
                  <c:v>postmark</c:v>
                </c:pt>
                <c:pt idx="2">
                  <c:v>financial</c:v>
                </c:pt>
                <c:pt idx="3">
                  <c:v>proj</c:v>
                </c:pt>
                <c:pt idx="4">
                  <c:v>prxy</c:v>
                </c:pt>
                <c:pt idx="5">
                  <c:v>prn</c:v>
                </c:pt>
                <c:pt idx="6">
                  <c:v>hm</c:v>
                </c:pt>
                <c:pt idx="7">
                  <c:v>web-vm</c:v>
                </c:pt>
                <c:pt idx="8">
                  <c:v>src</c:v>
                </c:pt>
                <c:pt idx="9">
                  <c:v>stg</c:v>
                </c:pt>
                <c:pt idx="10">
                  <c:v>usr</c:v>
                </c:pt>
                <c:pt idx="11">
                  <c:v>web</c:v>
                </c:pt>
                <c:pt idx="12">
                  <c:v>rsrch</c:v>
                </c:pt>
                <c:pt idx="13">
                  <c:v>ts</c:v>
                </c:pt>
                <c:pt idx="14">
                  <c:v>wdev</c:v>
                </c:pt>
                <c:pt idx="15">
                  <c:v>homes</c:v>
                </c:pt>
                <c:pt idx="16">
                  <c:v>GMean</c:v>
                </c:pt>
              </c:strCache>
            </c:strRef>
          </c:cat>
          <c:val>
            <c:numRef>
              <c:f>Sheet1!$B$2:$B$18</c:f>
              <c:numCache>
                <c:formatCode>General</c:formatCode>
                <c:ptCount val="17"/>
                <c:pt idx="0">
                  <c:v>1.3367322711259099E-2</c:v>
                </c:pt>
                <c:pt idx="1">
                  <c:v>2.8721435002957402E-2</c:v>
                </c:pt>
                <c:pt idx="2">
                  <c:v>0.48359198171753498</c:v>
                </c:pt>
                <c:pt idx="3">
                  <c:v>0.65361194548984702</c:v>
                </c:pt>
                <c:pt idx="4">
                  <c:v>0.76749908083824603</c:v>
                </c:pt>
                <c:pt idx="5">
                  <c:v>0.84381627986677299</c:v>
                </c:pt>
                <c:pt idx="6">
                  <c:v>0.910256248185492</c:v>
                </c:pt>
                <c:pt idx="7">
                  <c:v>0.91325148015653701</c:v>
                </c:pt>
                <c:pt idx="8">
                  <c:v>0.93367295432980602</c:v>
                </c:pt>
                <c:pt idx="9">
                  <c:v>0.93378707257263804</c:v>
                </c:pt>
                <c:pt idx="10">
                  <c:v>0.94295056714005998</c:v>
                </c:pt>
                <c:pt idx="11">
                  <c:v>0.94660595045642104</c:v>
                </c:pt>
                <c:pt idx="12">
                  <c:v>0.95023214036000203</c:v>
                </c:pt>
                <c:pt idx="13">
                  <c:v>0.95405904046450196</c:v>
                </c:pt>
                <c:pt idx="14">
                  <c:v>0.96606260076458295</c:v>
                </c:pt>
                <c:pt idx="15">
                  <c:v>0.97176845390716005</c:v>
                </c:pt>
                <c:pt idx="16">
                  <c:v>0.53365760789002104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5DC-44C1-8780-E06E00925FC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9"/>
        <c:overlap val="-64"/>
        <c:axId val="581746888"/>
        <c:axId val="581747280"/>
      </c:barChart>
      <c:catAx>
        <c:axId val="5817468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581747280"/>
        <c:crosses val="autoZero"/>
        <c:auto val="1"/>
        <c:lblAlgn val="ctr"/>
        <c:lblOffset val="100"/>
        <c:noMultiLvlLbl val="0"/>
      </c:catAx>
      <c:valAx>
        <c:axId val="581747280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 b="1"/>
                  <a:t>% of Extended Endurance </a:t>
                </a:r>
                <a:br>
                  <a:rPr lang="en-US" b="1"/>
                </a:br>
                <a:r>
                  <a:rPr lang="en-US" b="1"/>
                  <a:t>Consumed by Refresh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4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5817468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400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Baseline</c:v>
                </c:pt>
              </c:strCache>
            </c:strRef>
          </c:tx>
          <c:spPr>
            <a:pattFill prst="wdUpDiag">
              <a:fgClr>
                <a:schemeClr val="bg1">
                  <a:lumMod val="95000"/>
                </a:schemeClr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Sheet1!$A$22</c:f>
              <c:strCache>
                <c:ptCount val="1"/>
                <c:pt idx="0">
                  <c:v>15% Capacity Over-provisioning</c:v>
                </c:pt>
              </c:strCache>
            </c:strRef>
          </c:cat>
          <c:val>
            <c:numRef>
              <c:f>Sheet1!$B$22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FBD-4ECE-B317-19BC8CD633B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WARM</c:v>
                </c:pt>
              </c:strCache>
            </c:strRef>
          </c:tx>
          <c:spPr>
            <a:solidFill>
              <a:srgbClr val="DADADA"/>
            </a:solidFill>
            <a:ln>
              <a:solidFill>
                <a:schemeClr val="tx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5"/>
              </a:solidFill>
              <a:ln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9FBD-4ECE-B317-19BC8CD633B3}"/>
              </c:ext>
            </c:extLst>
          </c:dPt>
          <c:cat>
            <c:strRef>
              <c:f>Sheet1!$A$22</c:f>
              <c:strCache>
                <c:ptCount val="1"/>
                <c:pt idx="0">
                  <c:v>15% Capacity Over-provisioning</c:v>
                </c:pt>
              </c:strCache>
            </c:strRef>
          </c:cat>
          <c:val>
            <c:numRef>
              <c:f>Sheet1!$C$22</c:f>
              <c:numCache>
                <c:formatCode>General</c:formatCode>
                <c:ptCount val="1"/>
                <c:pt idx="0">
                  <c:v>3.2390403264125611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9FBD-4ECE-B317-19BC8CD633B3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FCR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Sheet1!$A$22</c:f>
              <c:strCache>
                <c:ptCount val="1"/>
                <c:pt idx="0">
                  <c:v>15% Capacity Over-provisioning</c:v>
                </c:pt>
              </c:strCache>
            </c:strRef>
          </c:cat>
          <c:val>
            <c:numRef>
              <c:f>Sheet1!$D$22</c:f>
              <c:numCache>
                <c:formatCode>General</c:formatCode>
                <c:ptCount val="1"/>
                <c:pt idx="0">
                  <c:v>8.0148965650542863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9FBD-4ECE-B317-19BC8CD633B3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WARM+FCR</c:v>
                </c:pt>
              </c:strCache>
            </c:strRef>
          </c:tx>
          <c:spPr>
            <a:solidFill>
              <a:schemeClr val="accent6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Sheet1!$A$22</c:f>
              <c:strCache>
                <c:ptCount val="1"/>
                <c:pt idx="0">
                  <c:v>15% Capacity Over-provisioning</c:v>
                </c:pt>
              </c:strCache>
            </c:strRef>
          </c:cat>
          <c:val>
            <c:numRef>
              <c:f>Sheet1!$E$22</c:f>
              <c:numCache>
                <c:formatCode>General</c:formatCode>
                <c:ptCount val="1"/>
                <c:pt idx="0">
                  <c:v>10.447810326068081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9FBD-4ECE-B317-19BC8CD633B3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ARFCR</c:v>
                </c:pt>
              </c:strCache>
            </c:strRef>
          </c:tx>
          <c:spPr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Sheet1!$A$22</c:f>
              <c:strCache>
                <c:ptCount val="1"/>
                <c:pt idx="0">
                  <c:v>15% Capacity Over-provisioning</c:v>
                </c:pt>
              </c:strCache>
            </c:strRef>
          </c:cat>
          <c:val>
            <c:numRef>
              <c:f>Sheet1!$F$22</c:f>
              <c:numCache>
                <c:formatCode>General</c:formatCode>
                <c:ptCount val="1"/>
                <c:pt idx="0">
                  <c:v>10.684934206270663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9FBD-4ECE-B317-19BC8CD633B3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WARM+ARFCR</c:v>
                </c:pt>
              </c:strCache>
            </c:strRef>
          </c:tx>
          <c:spPr>
            <a:solidFill>
              <a:schemeClr val="accent4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Sheet1!$A$22</c:f>
              <c:strCache>
                <c:ptCount val="1"/>
                <c:pt idx="0">
                  <c:v>15% Capacity Over-provisioning</c:v>
                </c:pt>
              </c:strCache>
            </c:strRef>
          </c:cat>
          <c:val>
            <c:numRef>
              <c:f>Sheet1!$G$22</c:f>
              <c:numCache>
                <c:formatCode>General</c:formatCode>
                <c:ptCount val="1"/>
                <c:pt idx="0">
                  <c:v>12.881662718126179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9FBD-4ECE-B317-19BC8CD633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9"/>
        <c:overlap val="-27"/>
        <c:axId val="581751984"/>
        <c:axId val="581753944"/>
      </c:barChart>
      <c:catAx>
        <c:axId val="58175198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581753944"/>
        <c:crosses val="autoZero"/>
        <c:auto val="1"/>
        <c:lblAlgn val="ctr"/>
        <c:lblOffset val="0"/>
        <c:noMultiLvlLbl val="0"/>
      </c:catAx>
      <c:valAx>
        <c:axId val="581753944"/>
        <c:scaling>
          <c:orientation val="minMax"/>
          <c:max val="16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 b="1" dirty="0" smtClean="0"/>
                  <a:t>Norm </a:t>
                </a:r>
                <a:r>
                  <a:rPr lang="en-US" b="1" dirty="0"/>
                  <a:t>Lifetime Improvement</a:t>
                </a:r>
              </a:p>
            </c:rich>
          </c:tx>
          <c:layout>
            <c:manualLayout>
              <c:xMode val="edge"/>
              <c:yMode val="edge"/>
              <c:x val="9.6329560367454069E-3"/>
              <c:y val="0.1044456302632099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400" b="1" i="0" u="none" strike="noStrik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5817519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400" b="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113788805264831"/>
          <c:y val="9.0321712710664609E-2"/>
          <c:w val="0.85389057200546026"/>
          <c:h val="0.6364499807139147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Cold pool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Sheet1!$A$2:$A$18</c:f>
              <c:strCache>
                <c:ptCount val="17"/>
                <c:pt idx="0">
                  <c:v>iozone</c:v>
                </c:pt>
                <c:pt idx="1">
                  <c:v>postmark</c:v>
                </c:pt>
                <c:pt idx="2">
                  <c:v>financial</c:v>
                </c:pt>
                <c:pt idx="3">
                  <c:v>homes</c:v>
                </c:pt>
                <c:pt idx="4">
                  <c:v>web-vm</c:v>
                </c:pt>
                <c:pt idx="5">
                  <c:v>hm</c:v>
                </c:pt>
                <c:pt idx="6">
                  <c:v>prn</c:v>
                </c:pt>
                <c:pt idx="7">
                  <c:v>proj</c:v>
                </c:pt>
                <c:pt idx="8">
                  <c:v>prxy</c:v>
                </c:pt>
                <c:pt idx="9">
                  <c:v>rsrch</c:v>
                </c:pt>
                <c:pt idx="10">
                  <c:v>src</c:v>
                </c:pt>
                <c:pt idx="11">
                  <c:v>stg</c:v>
                </c:pt>
                <c:pt idx="12">
                  <c:v>ts</c:v>
                </c:pt>
                <c:pt idx="13">
                  <c:v>usr</c:v>
                </c:pt>
                <c:pt idx="14">
                  <c:v>wdev</c:v>
                </c:pt>
                <c:pt idx="15">
                  <c:v>web</c:v>
                </c:pt>
                <c:pt idx="16">
                  <c:v>GMean</c:v>
                </c:pt>
              </c:strCache>
            </c:strRef>
          </c:cat>
          <c:val>
            <c:numRef>
              <c:f>Sheet1!$B$2:$B$18</c:f>
              <c:numCache>
                <c:formatCode>General</c:formatCode>
                <c:ptCount val="17"/>
                <c:pt idx="0">
                  <c:v>0.89999993335284989</c:v>
                </c:pt>
                <c:pt idx="1">
                  <c:v>0.98</c:v>
                </c:pt>
                <c:pt idx="2">
                  <c:v>0.30712366413948539</c:v>
                </c:pt>
                <c:pt idx="3">
                  <c:v>0.15239080621210338</c:v>
                </c:pt>
                <c:pt idx="4">
                  <c:v>0.13395808650010724</c:v>
                </c:pt>
                <c:pt idx="5">
                  <c:v>0.38487789275972151</c:v>
                </c:pt>
                <c:pt idx="6">
                  <c:v>0.89999982262780076</c:v>
                </c:pt>
                <c:pt idx="7">
                  <c:v>0.24830860225399834</c:v>
                </c:pt>
                <c:pt idx="8">
                  <c:v>0.12780604924654362</c:v>
                </c:pt>
                <c:pt idx="9">
                  <c:v>6.3735397986868031E-2</c:v>
                </c:pt>
                <c:pt idx="10">
                  <c:v>0.10053361194048127</c:v>
                </c:pt>
                <c:pt idx="11">
                  <c:v>7.8073562072132133E-2</c:v>
                </c:pt>
                <c:pt idx="12">
                  <c:v>9.0212837568017942E-2</c:v>
                </c:pt>
                <c:pt idx="13">
                  <c:v>0.18183087581942875</c:v>
                </c:pt>
                <c:pt idx="14">
                  <c:v>6.9638780442022777E-2</c:v>
                </c:pt>
                <c:pt idx="15">
                  <c:v>0.15076849091726044</c:v>
                </c:pt>
                <c:pt idx="16">
                  <c:v>0.19721706332372602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7DD-4F43-A025-6E16EF237A9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Hot pool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Sheet1!$A$2:$A$18</c:f>
              <c:strCache>
                <c:ptCount val="17"/>
                <c:pt idx="0">
                  <c:v>iozone</c:v>
                </c:pt>
                <c:pt idx="1">
                  <c:v>postmark</c:v>
                </c:pt>
                <c:pt idx="2">
                  <c:v>financial</c:v>
                </c:pt>
                <c:pt idx="3">
                  <c:v>homes</c:v>
                </c:pt>
                <c:pt idx="4">
                  <c:v>web-vm</c:v>
                </c:pt>
                <c:pt idx="5">
                  <c:v>hm</c:v>
                </c:pt>
                <c:pt idx="6">
                  <c:v>prn</c:v>
                </c:pt>
                <c:pt idx="7">
                  <c:v>proj</c:v>
                </c:pt>
                <c:pt idx="8">
                  <c:v>prxy</c:v>
                </c:pt>
                <c:pt idx="9">
                  <c:v>rsrch</c:v>
                </c:pt>
                <c:pt idx="10">
                  <c:v>src</c:v>
                </c:pt>
                <c:pt idx="11">
                  <c:v>stg</c:v>
                </c:pt>
                <c:pt idx="12">
                  <c:v>ts</c:v>
                </c:pt>
                <c:pt idx="13">
                  <c:v>usr</c:v>
                </c:pt>
                <c:pt idx="14">
                  <c:v>wdev</c:v>
                </c:pt>
                <c:pt idx="15">
                  <c:v>web</c:v>
                </c:pt>
                <c:pt idx="16">
                  <c:v>GMean</c:v>
                </c:pt>
              </c:strCache>
            </c:strRef>
          </c:cat>
          <c:val>
            <c:numRef>
              <c:f>Sheet1!$C$2:$C$18</c:f>
              <c:numCache>
                <c:formatCode>0.00E+00</c:formatCode>
                <c:ptCount val="17"/>
                <c:pt idx="0">
                  <c:v>4.4536465896280806</c:v>
                </c:pt>
                <c:pt idx="1">
                  <c:v>0.10136049419552884</c:v>
                </c:pt>
                <c:pt idx="2">
                  <c:v>4.9999999273595908</c:v>
                </c:pt>
                <c:pt idx="3">
                  <c:v>4.9999999273595908</c:v>
                </c:pt>
                <c:pt idx="4">
                  <c:v>4.9999999273595908</c:v>
                </c:pt>
                <c:pt idx="5">
                  <c:v>4.9999999273595908</c:v>
                </c:pt>
                <c:pt idx="6">
                  <c:v>4.9999999273595908</c:v>
                </c:pt>
                <c:pt idx="7">
                  <c:v>4.9999999623111382</c:v>
                </c:pt>
                <c:pt idx="8">
                  <c:v>4.9999999273595908</c:v>
                </c:pt>
                <c:pt idx="9">
                  <c:v>2.8920153476892612</c:v>
                </c:pt>
                <c:pt idx="10">
                  <c:v>4.9999999273595908</c:v>
                </c:pt>
                <c:pt idx="11">
                  <c:v>4.9999999273595908</c:v>
                </c:pt>
                <c:pt idx="12">
                  <c:v>4.9999999273595908</c:v>
                </c:pt>
                <c:pt idx="13">
                  <c:v>2.8920153476892612</c:v>
                </c:pt>
                <c:pt idx="14">
                  <c:v>2.8920153476892612</c:v>
                </c:pt>
                <c:pt idx="15">
                  <c:v>2.8920153476892612</c:v>
                </c:pt>
                <c:pt idx="16">
                  <c:v>3.3928755236628003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7DD-4F43-A025-6E16EF237A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81761000"/>
        <c:axId val="581766488"/>
      </c:barChart>
      <c:catAx>
        <c:axId val="5817610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/>
            </a:solidFill>
            <a:round/>
          </a:ln>
          <a:effectLst/>
        </c:spPr>
        <c:txPr>
          <a:bodyPr rot="-2340000" spcFirstLastPara="1" vertOverflow="ellipsis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581766488"/>
        <c:crosses val="autoZero"/>
        <c:auto val="1"/>
        <c:lblAlgn val="ctr"/>
        <c:lblOffset val="0"/>
        <c:noMultiLvlLbl val="0"/>
      </c:catAx>
      <c:valAx>
        <c:axId val="581766488"/>
        <c:scaling>
          <c:orientation val="minMax"/>
          <c:max val="6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5817610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13073418067045445"/>
          <c:y val="0"/>
          <c:w val="0.85624998820948062"/>
          <c:h val="0.10748816188100295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400" b="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  <c:userShapes r:id="rId4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746493277569448"/>
          <c:y val="4.7760506677911201E-2"/>
          <c:w val="0.8387441485337036"/>
          <c:h val="0.6898333857470135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FCR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16"/>
              <c:layout>
                <c:manualLayout>
                  <c:x val="1.055966209081294E-2"/>
                  <c:y val="-9.966574555126527E-2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2400" b="1" i="0" u="none" strike="noStrike" kern="1200" baseline="0">
                      <a:solidFill>
                        <a:schemeClr val="tx1"/>
                      </a:solidFill>
                      <a:latin typeface="Adobe Garamond Pro Bold" panose="02020702060506020403" pitchFamily="18" charset="0"/>
                      <a:ea typeface="+mn-ea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FE19-470B-853E-2C67BB0D7FA9}"/>
                </c:ext>
                <c:ext xmlns:c15="http://schemas.microsoft.com/office/drawing/2012/chart" uri="{CE6537A1-D6FC-4f65-9D91-7224C49458BB}"/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Garamond" panose="02020404030301010803" pitchFamily="18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38100" cap="flat" cmpd="sng" algn="ctr">
                      <a:solidFill>
                        <a:schemeClr val="tx1"/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Sheet1!$A$2:$A$18</c:f>
              <c:strCache>
                <c:ptCount val="17"/>
                <c:pt idx="0">
                  <c:v>iozone</c:v>
                </c:pt>
                <c:pt idx="1">
                  <c:v>postmark</c:v>
                </c:pt>
                <c:pt idx="2">
                  <c:v>financial</c:v>
                </c:pt>
                <c:pt idx="3">
                  <c:v>proj</c:v>
                </c:pt>
                <c:pt idx="4">
                  <c:v>prxy</c:v>
                </c:pt>
                <c:pt idx="5">
                  <c:v>prn</c:v>
                </c:pt>
                <c:pt idx="6">
                  <c:v>hm</c:v>
                </c:pt>
                <c:pt idx="7">
                  <c:v>web-vm</c:v>
                </c:pt>
                <c:pt idx="8">
                  <c:v>src</c:v>
                </c:pt>
                <c:pt idx="9">
                  <c:v>stg</c:v>
                </c:pt>
                <c:pt idx="10">
                  <c:v>usr</c:v>
                </c:pt>
                <c:pt idx="11">
                  <c:v>web</c:v>
                </c:pt>
                <c:pt idx="12">
                  <c:v>rsrch</c:v>
                </c:pt>
                <c:pt idx="13">
                  <c:v>ts</c:v>
                </c:pt>
                <c:pt idx="14">
                  <c:v>wdev</c:v>
                </c:pt>
                <c:pt idx="15">
                  <c:v>homes</c:v>
                </c:pt>
                <c:pt idx="16">
                  <c:v>GMean</c:v>
                </c:pt>
              </c:strCache>
            </c:strRef>
          </c:cat>
          <c:val>
            <c:numRef>
              <c:f>Sheet1!$B$2:$B$18</c:f>
              <c:numCache>
                <c:formatCode>General</c:formatCode>
                <c:ptCount val="17"/>
                <c:pt idx="0">
                  <c:v>1.3367322711259099E-2</c:v>
                </c:pt>
                <c:pt idx="1">
                  <c:v>2.8721435002957402E-2</c:v>
                </c:pt>
                <c:pt idx="2">
                  <c:v>0.48359198171753498</c:v>
                </c:pt>
                <c:pt idx="3">
                  <c:v>0.65361194548984702</c:v>
                </c:pt>
                <c:pt idx="4">
                  <c:v>0.76749908083824603</c:v>
                </c:pt>
                <c:pt idx="5">
                  <c:v>0.84381627986677299</c:v>
                </c:pt>
                <c:pt idx="6">
                  <c:v>0.910256248185492</c:v>
                </c:pt>
                <c:pt idx="7">
                  <c:v>0.91325148015653701</c:v>
                </c:pt>
                <c:pt idx="8">
                  <c:v>0.93367295432980602</c:v>
                </c:pt>
                <c:pt idx="9">
                  <c:v>0.93378707257263804</c:v>
                </c:pt>
                <c:pt idx="10">
                  <c:v>0.94295056714005998</c:v>
                </c:pt>
                <c:pt idx="11">
                  <c:v>0.94660595045642104</c:v>
                </c:pt>
                <c:pt idx="12">
                  <c:v>0.95023214036000203</c:v>
                </c:pt>
                <c:pt idx="13">
                  <c:v>0.95405904046450196</c:v>
                </c:pt>
                <c:pt idx="14">
                  <c:v>0.96606260076458295</c:v>
                </c:pt>
                <c:pt idx="15">
                  <c:v>0.97176845390716005</c:v>
                </c:pt>
                <c:pt idx="16">
                  <c:v>0.53365760789002104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E19-470B-853E-2C67BB0D7FA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WARM+FCR</c:v>
                </c:pt>
              </c:strCache>
            </c:strRef>
          </c:tx>
          <c:spPr>
            <a:solidFill>
              <a:schemeClr val="accent6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16"/>
              <c:layout>
                <c:manualLayout>
                  <c:x val="1.8327665483208473E-2"/>
                  <c:y val="-7.77878989668411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FE19-470B-853E-2C67BB0D7FA9}"/>
                </c:ext>
                <c:ext xmlns:c15="http://schemas.microsoft.com/office/drawing/2012/chart" uri="{CE6537A1-D6FC-4f65-9D91-7224C49458BB}"/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rgbClr val="00B050"/>
                    </a:solidFill>
                    <a:latin typeface="Adobe Garamond Pro Bold" panose="02020702060506020403" pitchFamily="18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38100" cap="flat" cmpd="sng" algn="ctr">
                      <a:solidFill>
                        <a:srgbClr val="00B050"/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Sheet1!$A$2:$A$18</c:f>
              <c:strCache>
                <c:ptCount val="17"/>
                <c:pt idx="0">
                  <c:v>iozone</c:v>
                </c:pt>
                <c:pt idx="1">
                  <c:v>postmark</c:v>
                </c:pt>
                <c:pt idx="2">
                  <c:v>financial</c:v>
                </c:pt>
                <c:pt idx="3">
                  <c:v>proj</c:v>
                </c:pt>
                <c:pt idx="4">
                  <c:v>prxy</c:v>
                </c:pt>
                <c:pt idx="5">
                  <c:v>prn</c:v>
                </c:pt>
                <c:pt idx="6">
                  <c:v>hm</c:v>
                </c:pt>
                <c:pt idx="7">
                  <c:v>web-vm</c:v>
                </c:pt>
                <c:pt idx="8">
                  <c:v>src</c:v>
                </c:pt>
                <c:pt idx="9">
                  <c:v>stg</c:v>
                </c:pt>
                <c:pt idx="10">
                  <c:v>usr</c:v>
                </c:pt>
                <c:pt idx="11">
                  <c:v>web</c:v>
                </c:pt>
                <c:pt idx="12">
                  <c:v>rsrch</c:v>
                </c:pt>
                <c:pt idx="13">
                  <c:v>ts</c:v>
                </c:pt>
                <c:pt idx="14">
                  <c:v>wdev</c:v>
                </c:pt>
                <c:pt idx="15">
                  <c:v>homes</c:v>
                </c:pt>
                <c:pt idx="16">
                  <c:v>GMean</c:v>
                </c:pt>
              </c:strCache>
            </c:strRef>
          </c:cat>
          <c:val>
            <c:numRef>
              <c:f>Sheet1!$C$2:$C$18</c:f>
              <c:numCache>
                <c:formatCode>General</c:formatCode>
                <c:ptCount val="17"/>
                <c:pt idx="0">
                  <c:v>8.4217867379573208E-3</c:v>
                </c:pt>
                <c:pt idx="1">
                  <c:v>1.94843815280124E-2</c:v>
                </c:pt>
                <c:pt idx="2">
                  <c:v>0.36989922687377302</c:v>
                </c:pt>
                <c:pt idx="3">
                  <c:v>0.539955436655288</c:v>
                </c:pt>
                <c:pt idx="4">
                  <c:v>0.67255327197237402</c:v>
                </c:pt>
                <c:pt idx="5">
                  <c:v>0.76878664670442798</c:v>
                </c:pt>
                <c:pt idx="6">
                  <c:v>0.86292702434347102</c:v>
                </c:pt>
                <c:pt idx="7">
                  <c:v>0.86735843274087998</c:v>
                </c:pt>
                <c:pt idx="8">
                  <c:v>0.90028668042413196</c:v>
                </c:pt>
                <c:pt idx="9">
                  <c:v>0.90033264694679305</c:v>
                </c:pt>
                <c:pt idx="10">
                  <c:v>0.91457701080065101</c:v>
                </c:pt>
                <c:pt idx="11">
                  <c:v>0.92037432211342896</c:v>
                </c:pt>
                <c:pt idx="12">
                  <c:v>0.925878573605597</c:v>
                </c:pt>
                <c:pt idx="13">
                  <c:v>0.93132267953653103</c:v>
                </c:pt>
                <c:pt idx="14">
                  <c:v>0.94992595178205097</c:v>
                </c:pt>
                <c:pt idx="15">
                  <c:v>0.95623027639185398</c:v>
                </c:pt>
                <c:pt idx="16">
                  <c:v>0.47527451630272555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FE19-470B-853E-2C67BB0D7FA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3"/>
        <c:axId val="581770016"/>
        <c:axId val="581769624"/>
      </c:barChart>
      <c:catAx>
        <c:axId val="5817700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581769624"/>
        <c:crosses val="autoZero"/>
        <c:auto val="1"/>
        <c:lblAlgn val="ctr"/>
        <c:lblOffset val="100"/>
        <c:noMultiLvlLbl val="0"/>
      </c:catAx>
      <c:valAx>
        <c:axId val="581769624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 b="1"/>
                  <a:t>% of Refresh Writes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400" b="1" i="0" u="none" strike="noStrik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5817700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14031313139706056"/>
          <c:y val="3.1601333955279233E-2"/>
          <c:w val="0.26251901986380533"/>
          <c:h val="0.1045324658247173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884629265091864"/>
          <c:y val="9.0321712710664609E-2"/>
          <c:w val="0.83618216863517059"/>
          <c:h val="0.57575521396345264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Normalized average response time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Sheet1!$A$2:$A$18</c:f>
              <c:strCache>
                <c:ptCount val="17"/>
                <c:pt idx="0">
                  <c:v>iozone</c:v>
                </c:pt>
                <c:pt idx="1">
                  <c:v>postmark</c:v>
                </c:pt>
                <c:pt idx="2">
                  <c:v>financial</c:v>
                </c:pt>
                <c:pt idx="3">
                  <c:v>homes</c:v>
                </c:pt>
                <c:pt idx="4">
                  <c:v>web-vm</c:v>
                </c:pt>
                <c:pt idx="5">
                  <c:v>hm</c:v>
                </c:pt>
                <c:pt idx="6">
                  <c:v>prn</c:v>
                </c:pt>
                <c:pt idx="7">
                  <c:v>proj</c:v>
                </c:pt>
                <c:pt idx="8">
                  <c:v>prxy</c:v>
                </c:pt>
                <c:pt idx="9">
                  <c:v>rsrch</c:v>
                </c:pt>
                <c:pt idx="10">
                  <c:v>src</c:v>
                </c:pt>
                <c:pt idx="11">
                  <c:v>stg</c:v>
                </c:pt>
                <c:pt idx="12">
                  <c:v>ts</c:v>
                </c:pt>
                <c:pt idx="13">
                  <c:v>usr</c:v>
                </c:pt>
                <c:pt idx="14">
                  <c:v>wdev</c:v>
                </c:pt>
                <c:pt idx="15">
                  <c:v>web</c:v>
                </c:pt>
                <c:pt idx="16">
                  <c:v>GMean</c:v>
                </c:pt>
              </c:strCache>
            </c:strRef>
          </c:cat>
          <c:val>
            <c:numRef>
              <c:f>Sheet1!$B$2:$B$18</c:f>
              <c:numCache>
                <c:formatCode>General</c:formatCode>
                <c:ptCount val="17"/>
                <c:pt idx="0">
                  <c:v>0.99879494477155673</c:v>
                </c:pt>
                <c:pt idx="1">
                  <c:v>1.0211606461083811</c:v>
                </c:pt>
                <c:pt idx="2">
                  <c:v>1.0022683893275472</c:v>
                </c:pt>
                <c:pt idx="3">
                  <c:v>1.0578265633061767</c:v>
                </c:pt>
                <c:pt idx="4">
                  <c:v>1.012587925535799</c:v>
                </c:pt>
                <c:pt idx="5">
                  <c:v>1.0401880750952173</c:v>
                </c:pt>
                <c:pt idx="6">
                  <c:v>1.0268158534258576</c:v>
                </c:pt>
                <c:pt idx="7">
                  <c:v>1.0363672489826679</c:v>
                </c:pt>
                <c:pt idx="8">
                  <c:v>0.99390625528312015</c:v>
                </c:pt>
                <c:pt idx="9">
                  <c:v>1.0009351009155887</c:v>
                </c:pt>
                <c:pt idx="10">
                  <c:v>1.000781876660753</c:v>
                </c:pt>
                <c:pt idx="11">
                  <c:v>1.0016875499624918</c:v>
                </c:pt>
                <c:pt idx="12">
                  <c:v>1.0001762308061666</c:v>
                </c:pt>
                <c:pt idx="13">
                  <c:v>1.0011776805057728</c:v>
                </c:pt>
                <c:pt idx="14">
                  <c:v>1.0011190596958126</c:v>
                </c:pt>
                <c:pt idx="15">
                  <c:v>1.0070823999678074</c:v>
                </c:pt>
                <c:pt idx="16">
                  <c:v>1.0125234207143567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418-4081-995A-2AB81B8FC6A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81769232"/>
        <c:axId val="581768840"/>
      </c:barChart>
      <c:catAx>
        <c:axId val="5817692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/>
            </a:solidFill>
            <a:round/>
          </a:ln>
          <a:effectLst/>
        </c:spPr>
        <c:txPr>
          <a:bodyPr rot="-3000000" spcFirstLastPara="1" vertOverflow="ellipsis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581768840"/>
        <c:crosses val="autoZero"/>
        <c:auto val="1"/>
        <c:lblAlgn val="ctr"/>
        <c:lblOffset val="0"/>
        <c:noMultiLvlLbl val="0"/>
      </c:catAx>
      <c:valAx>
        <c:axId val="581768840"/>
        <c:scaling>
          <c:orientation val="minMax"/>
          <c:max val="1.06"/>
          <c:min val="0.98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 b="1"/>
                  <a:t>Normalized </a:t>
                </a:r>
                <a:br>
                  <a:rPr lang="en-US" b="1"/>
                </a:br>
                <a:r>
                  <a:rPr lang="en-US" b="1"/>
                  <a:t>Avg. Resp. Time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400" b="1" i="0" u="none" strike="noStrik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5817692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400" b="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0.02855</cdr:y>
    </cdr:from>
    <cdr:to>
      <cdr:x>0.05132</cdr:x>
      <cdr:y>0.62999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0" y="130785"/>
          <a:ext cx="625642" cy="27552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vert270" wrap="none" rtlCol="0"/>
        <a:lstStyle xmlns:a="http://schemas.openxmlformats.org/drawingml/2006/main"/>
        <a:p xmlns:a="http://schemas.openxmlformats.org/drawingml/2006/main">
          <a:pPr algn="ctr"/>
          <a:r>
            <a:rPr lang="en-US" sz="2400" b="1" dirty="0" smtClean="0">
              <a:latin typeface="Arial" panose="020B0604020202020204" pitchFamily="34" charset="0"/>
              <a:cs typeface="Arial" panose="020B0604020202020204" pitchFamily="34" charset="0"/>
            </a:rPr>
            <a:t>Endurance</a:t>
          </a:r>
          <a:endParaRPr lang="en-US" sz="2400" b="1" dirty="0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937" cy="3664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438180" y="0"/>
            <a:ext cx="4160937" cy="3664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084CA2-105F-41CF-95FA-79E2DEDCE6D5}" type="datetimeFigureOut">
              <a:rPr lang="en-US" smtClean="0"/>
              <a:t>8/16/16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948715"/>
            <a:ext cx="4160937" cy="3664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438180" y="6948715"/>
            <a:ext cx="4160937" cy="3664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32E61D-2080-44C1-8D97-F4B80BAE85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8588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937" cy="365276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438180" y="0"/>
            <a:ext cx="4160937" cy="365276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fld id="{A38D9882-8E9E-4CF6-8AEF-BEC3B7A09D95}" type="datetimeFigureOut">
              <a:rPr lang="en-US"/>
              <a:pPr>
                <a:defRPr/>
              </a:pPr>
              <a:t>8/16/16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2200" y="549275"/>
            <a:ext cx="4876800" cy="2743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60538" y="3474963"/>
            <a:ext cx="7680127" cy="3291114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948715"/>
            <a:ext cx="4160937" cy="36527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438180" y="6948715"/>
            <a:ext cx="4160937" cy="365276"/>
          </a:xfrm>
          <a:prstGeom prst="rect">
            <a:avLst/>
          </a:prstGeom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C0529AF4-9733-4245-A38E-6E2258071B1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26667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529AF4-9733-4245-A38E-6E2258071B12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9222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Evaluated</a:t>
            </a:r>
            <a:r>
              <a:rPr lang="en-US" baseline="0" dirty="0" smtClean="0"/>
              <a:t> 16 real workload traces to find %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529AF4-9733-4245-A38E-6E2258071B12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78701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Dynamically</a:t>
            </a:r>
            <a:r>
              <a:rPr lang="en-US" baseline="0" dirty="0" smtClean="0"/>
              <a:t> partitions write-hot and write-cold data into separate queues, allowing WARM to quickly adapt to workload behavior.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529AF4-9733-4245-A38E-6E2258071B12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50746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 dirty="0" smtClean="0"/>
              <a:t>Guarantees data</a:t>
            </a:r>
            <a:r>
              <a:rPr lang="en-US" baseline="0" dirty="0" smtClean="0"/>
              <a:t> in the hot block pool is hot enough to skip refresh</a:t>
            </a:r>
          </a:p>
          <a:p>
            <a:pPr marL="228600" indent="-228600">
              <a:buAutoNum type="arabicPeriod"/>
            </a:pPr>
            <a:r>
              <a:rPr lang="en-US" dirty="0" smtClean="0"/>
              <a:t>Cold pool lifetime</a:t>
            </a:r>
            <a:r>
              <a:rPr lang="en-US" baseline="0" dirty="0" smtClean="0"/>
              <a:t> usually limits overall lifetime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Ping ponging hurts flash lifetime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529AF4-9733-4245-A38E-6E2258071B12}" type="slidenum">
              <a:rPr lang="en-US" altLang="en-US" smtClean="0"/>
              <a:pPr/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95007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Two counters track the number of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writes to the hot and cold pools. A third counter tracks the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number of hot virtual queue write hits (6 in Figure 4). The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fourth counter tracks the number of pages moved from the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hot virtual queue into the cooldown window (5 in Figure 4).</a:t>
            </a: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We allocate a contiguous series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 block IDs to the hot pool, reducing the tracking overhead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four registers totaling 32B: the starting ID of the series, the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current size of the pool, a pointer to the most recently written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block (i.e., the block at the tail of the hot virtual queue), and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pointer to the oldest block yet to be erased (i.e., the block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at the head of the hot virtual queue).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529AF4-9733-4245-A38E-6E2258071B12}" type="slidenum">
              <a:rPr lang="en-US" altLang="en-US" smtClean="0"/>
              <a:pPr/>
              <a:t>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02586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Talk</a:t>
            </a:r>
            <a:r>
              <a:rPr lang="en-US" baseline="0" dirty="0" smtClean="0"/>
              <a:t> about partition -&gt; garbage collection efficiency is lower in some cases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529AF4-9733-4245-A38E-6E2258071B12}" type="slidenum">
              <a:rPr lang="en-US" altLang="en-US" smtClean="0"/>
              <a:pPr/>
              <a:t>27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20933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184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29184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E705EE7D-6F0E-4362-A52E-2D6A2ED5042F}" type="slidenum">
              <a:rPr lang="en-US" altLang="en-US" sz="1200">
                <a:solidFill>
                  <a:srgbClr val="000000"/>
                </a:solidFill>
                <a:latin typeface="Calibri" panose="020F0502020204030204" pitchFamily="34" charset="0"/>
              </a:rPr>
              <a:pPr eaLnBrk="1" hangingPunct="1"/>
              <a:t>35</a:t>
            </a:fld>
            <a:endParaRPr lang="en-US" altLang="en-US" sz="12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66690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"/>
            <a:ext cx="12191999" cy="6857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3200" y="762000"/>
            <a:ext cx="11785600" cy="3048001"/>
          </a:xfrm>
        </p:spPr>
        <p:txBody>
          <a:bodyPr/>
          <a:lstStyle>
            <a:lvl1pPr algn="ctr">
              <a:defRPr sz="4400" spc="-12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3200" y="3886200"/>
            <a:ext cx="11785600" cy="2209800"/>
          </a:xfrm>
        </p:spPr>
        <p:txBody>
          <a:bodyPr anchor="ctr" anchorCtr="0"/>
          <a:lstStyle>
            <a:lvl1pPr marL="0" indent="0" algn="ctr">
              <a:buNone/>
              <a:defRPr>
                <a:solidFill>
                  <a:srgbClr val="D4D4D4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rgbClr val="D4D4D4"/>
                </a:solidFill>
              </a:defRPr>
            </a:lvl1pPr>
          </a:lstStyle>
          <a:p>
            <a:r>
              <a:rPr lang="en-US" altLang="en-US" dirty="0" smtClean="0"/>
              <a:t>Page </a:t>
            </a:r>
            <a:fld id="{C0114C80-A684-4FC2-9290-3D6457BFA549}" type="slidenum">
              <a:rPr lang="en-US" altLang="en-US" smtClean="0"/>
              <a:pPr/>
              <a:t>‹#›</a:t>
            </a:fld>
            <a:r>
              <a:rPr lang="en-US" altLang="en-US" dirty="0" smtClean="0"/>
              <a:t> of 32</a:t>
            </a:r>
            <a:endParaRPr lang="en-US" alt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8480" y="229673"/>
            <a:ext cx="1421695" cy="286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015813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Write-hotness Aware Retention Management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Page </a:t>
            </a:r>
            <a:fld id="{D0BF8F6E-232C-4479-8873-848D6BC8E6C3}" type="slidenum">
              <a:rPr lang="en-US" altLang="en-US"/>
              <a:pPr/>
              <a:t>‹#›</a:t>
            </a:fld>
            <a:r>
              <a:rPr lang="en-US" altLang="en-US" dirty="0"/>
              <a:t> </a:t>
            </a:r>
            <a:r>
              <a:rPr lang="en-US" altLang="en-US" dirty="0" smtClean="0"/>
              <a:t>of 32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23910304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44000" y="838201"/>
            <a:ext cx="2743200" cy="51054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3200" y="838200"/>
            <a:ext cx="8839200" cy="51054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Write-hotness Aware Retention Management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Page </a:t>
            </a:r>
            <a:fld id="{8C84A859-EC2B-4CC2-841B-A4A94D4856AA}" type="slidenum">
              <a:rPr lang="en-US" altLang="en-US"/>
              <a:pPr/>
              <a:t>‹#›</a:t>
            </a:fld>
            <a:r>
              <a:rPr lang="en-US" altLang="en-US" dirty="0"/>
              <a:t> </a:t>
            </a:r>
            <a:r>
              <a:rPr lang="en-US" altLang="en-US" dirty="0" smtClean="0"/>
              <a:t>of 32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48802264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404040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2895600" y="6096000"/>
            <a:ext cx="92964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Write-hotness Aware Retention Management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Page </a:t>
            </a:r>
            <a:fld id="{56E643E9-8232-44D4-8A76-E691A7C80D3B}" type="slidenum">
              <a:rPr lang="en-US" altLang="en-US"/>
              <a:pPr/>
              <a:t>‹#›</a:t>
            </a:fld>
            <a:r>
              <a:rPr lang="en-US" altLang="en-US" dirty="0"/>
              <a:t> </a:t>
            </a:r>
            <a:r>
              <a:rPr lang="en-US" altLang="en-US" dirty="0" smtClean="0"/>
              <a:t>of 32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873696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638176"/>
            <a:ext cx="530352" cy="54197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30353" y="5534025"/>
            <a:ext cx="11127771" cy="5286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1661648" y="638176"/>
            <a:ext cx="530352" cy="54197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1</a:t>
            </a:r>
          </a:p>
        </p:txBody>
      </p:sp>
      <p:sp>
        <p:nvSpPr>
          <p:cNvPr id="7" name="Rectangle 6"/>
          <p:cNvSpPr/>
          <p:nvPr/>
        </p:nvSpPr>
        <p:spPr>
          <a:xfrm rot="5400000">
            <a:off x="-1889601" y="3061653"/>
            <a:ext cx="4892675" cy="4572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 rot="5400000">
            <a:off x="9189720" y="3062447"/>
            <a:ext cx="4891087" cy="4572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79597" y="5487989"/>
            <a:ext cx="11029282" cy="4571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3" y="685800"/>
            <a:ext cx="10363200" cy="4800600"/>
          </a:xfrm>
        </p:spPr>
        <p:txBody>
          <a:bodyPr anchorCtr="1"/>
          <a:lstStyle>
            <a:lvl1pPr algn="ctr">
              <a:defRPr sz="4800" b="0" cap="none" spc="-200" baseline="0">
                <a:solidFill>
                  <a:srgbClr val="951717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1333" y="4572000"/>
            <a:ext cx="10363200" cy="82550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Write-hotness Aware Retention Management</a:t>
            </a: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Page </a:t>
            </a:r>
            <a:fld id="{1252D094-1F6F-4D58-85D9-7DD94883DE43}" type="slidenum">
              <a:rPr lang="en-US" altLang="en-US"/>
              <a:pPr/>
              <a:t>‹#›</a:t>
            </a:fld>
            <a:r>
              <a:rPr lang="en-US" altLang="en-US" dirty="0"/>
              <a:t> </a:t>
            </a:r>
            <a:r>
              <a:rPr lang="en-US" altLang="en-US" dirty="0" smtClean="0"/>
              <a:t>of 32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0682087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3200" y="838200"/>
            <a:ext cx="57912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838200"/>
            <a:ext cx="57912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Write-hotness Aware Retention Management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Page </a:t>
            </a:r>
            <a:fld id="{D2B8100E-AEB3-45CD-B31C-E5D9AB46F8E2}" type="slidenum">
              <a:rPr lang="en-US" altLang="en-US"/>
              <a:pPr/>
              <a:t>‹#›</a:t>
            </a:fld>
            <a:r>
              <a:rPr lang="en-US" altLang="en-US" dirty="0"/>
              <a:t> </a:t>
            </a:r>
            <a:r>
              <a:rPr lang="en-US" altLang="en-US" dirty="0" smtClean="0"/>
              <a:t>of 32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326044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3200" y="838200"/>
            <a:ext cx="5793317" cy="6858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3200" y="1524000"/>
            <a:ext cx="5793317" cy="44196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838200"/>
            <a:ext cx="5795433" cy="6858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524000"/>
            <a:ext cx="5795433" cy="44196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Write-hotness Aware Retention Management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Page </a:t>
            </a:r>
            <a:fld id="{B98A4ED6-624C-4BEA-BCDE-327289EF7D9F}" type="slidenum">
              <a:rPr lang="en-US" altLang="en-US"/>
              <a:pPr/>
              <a:t>‹#›</a:t>
            </a:fld>
            <a:r>
              <a:rPr lang="en-US" altLang="en-US" dirty="0"/>
              <a:t> </a:t>
            </a:r>
            <a:r>
              <a:rPr lang="en-US" altLang="en-US" dirty="0" smtClean="0"/>
              <a:t>of 32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8781271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Write-hotness Aware Retention Management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Page </a:t>
            </a:r>
            <a:fld id="{AB72A377-ED4A-4672-A396-DD11146850F5}" type="slidenum">
              <a:rPr lang="en-US" altLang="en-US"/>
              <a:pPr/>
              <a:t>‹#›</a:t>
            </a:fld>
            <a:r>
              <a:rPr lang="en-US" altLang="en-US" dirty="0"/>
              <a:t> </a:t>
            </a:r>
            <a:r>
              <a:rPr lang="en-US" altLang="en-US" dirty="0" smtClean="0"/>
              <a:t>of 32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6982365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Write-hotness Aware Retention Management</a:t>
            </a: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Page </a:t>
            </a:r>
            <a:fld id="{A4A31649-8929-48A0-9489-E8D4C8D91F05}" type="slidenum">
              <a:rPr lang="en-US" altLang="en-US"/>
              <a:pPr/>
              <a:t>‹#›</a:t>
            </a:fld>
            <a:r>
              <a:rPr lang="en-US" altLang="en-US" dirty="0"/>
              <a:t> </a:t>
            </a:r>
            <a:r>
              <a:rPr lang="en-US" altLang="en-US" dirty="0" smtClean="0"/>
              <a:t>of 32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3761397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01" y="838200"/>
            <a:ext cx="4417484" cy="11430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838200"/>
            <a:ext cx="7222067" cy="510540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3201" y="1981200"/>
            <a:ext cx="4417484" cy="39624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Write-hotness Aware Retention Management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Page </a:t>
            </a:r>
            <a:fld id="{3E8FA7CC-2CE5-41D8-B4C4-AD442D4B12B0}" type="slidenum">
              <a:rPr lang="en-US" altLang="en-US"/>
              <a:pPr/>
              <a:t>‹#›</a:t>
            </a:fld>
            <a:r>
              <a:rPr lang="en-US" altLang="en-US" dirty="0"/>
              <a:t> </a:t>
            </a:r>
            <a:r>
              <a:rPr lang="en-US" altLang="en-US" dirty="0" smtClean="0"/>
              <a:t>of 32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90346563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5720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762000"/>
            <a:ext cx="7315200" cy="3810001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1387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Write-hotness Aware Retention Management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Page </a:t>
            </a:r>
            <a:fld id="{FC7E1FD5-A6B1-43EF-B5D9-E1445DE766F6}" type="slidenum">
              <a:rPr lang="en-US" altLang="en-US"/>
              <a:pPr/>
              <a:t>‹#›</a:t>
            </a:fld>
            <a:r>
              <a:rPr lang="en-US" altLang="en-US" dirty="0"/>
              <a:t> </a:t>
            </a:r>
            <a:r>
              <a:rPr lang="en-US" altLang="en-US" dirty="0" smtClean="0"/>
              <a:t>of 32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27078741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685800"/>
            <a:ext cx="12192000" cy="5410200"/>
          </a:xfrm>
          <a:prstGeom prst="rect">
            <a:avLst/>
          </a:prstGeom>
          <a:solidFill>
            <a:srgbClr val="F9FA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027" name="Picture 14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" y="6064250"/>
            <a:ext cx="12191996" cy="793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0" y="0"/>
            <a:ext cx="12192000" cy="109538"/>
          </a:xfrm>
          <a:prstGeom prst="rect">
            <a:avLst/>
          </a:prstGeom>
          <a:solidFill>
            <a:srgbClr val="B31B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639764"/>
            <a:ext cx="12192000" cy="4603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64592"/>
            <a:ext cx="10591800" cy="457200"/>
          </a:xfrm>
          <a:prstGeom prst="rect">
            <a:avLst/>
          </a:prstGeom>
        </p:spPr>
        <p:txBody>
          <a:bodyPr vert="horz" lIns="45720" tIns="0" rIns="4572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3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03200" y="838200"/>
            <a:ext cx="1178560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62400" y="6096000"/>
            <a:ext cx="8229600" cy="228600"/>
          </a:xfrm>
          <a:prstGeom prst="rect">
            <a:avLst/>
          </a:prstGeom>
        </p:spPr>
        <p:txBody>
          <a:bodyPr vert="horz" lIns="45720" tIns="0" rIns="45720" bIns="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b="0" cap="none" spc="0" baseline="0">
                <a:solidFill>
                  <a:srgbClr val="ECC2C4"/>
                </a:solidFill>
                <a:latin typeface="Whitney-Semibold SC" panose="02000603040000020004" pitchFamily="2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smtClean="0"/>
              <a:t>Write-hotness Aware Retention Management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6622026"/>
            <a:ext cx="1828800" cy="228600"/>
          </a:xfrm>
          <a:prstGeom prst="rect">
            <a:avLst/>
          </a:prstGeom>
        </p:spPr>
        <p:txBody>
          <a:bodyPr vert="horz" wrap="square" lIns="45720" tIns="0" rIns="45720" bIns="0" numCol="1" anchor="ctr" anchorCtr="0" compatLnSpc="1">
            <a:prstTxWarp prst="textNoShape">
              <a:avLst/>
            </a:prstTxWarp>
          </a:bodyPr>
          <a:lstStyle>
            <a:lvl1pPr algn="r">
              <a:defRPr sz="1100" b="0">
                <a:solidFill>
                  <a:srgbClr val="ECC2C4"/>
                </a:solidFill>
                <a:latin typeface="Whitney-Medium" panose="02000603040000020004" pitchFamily="2" charset="0"/>
                <a:ea typeface="Whitney-Medium" panose="02000603040000020004" pitchFamily="2" charset="0"/>
                <a:cs typeface="Arial" panose="020B0604020202020204" pitchFamily="34" charset="0"/>
              </a:defRPr>
            </a:lvl1pPr>
          </a:lstStyle>
          <a:p>
            <a:r>
              <a:rPr lang="en-US" altLang="en-US" dirty="0" smtClean="0"/>
              <a:t>Page </a:t>
            </a:r>
            <a:fld id="{BBF05047-ADC6-47BF-A318-424F854A849A}" type="slidenum">
              <a:rPr lang="en-US" altLang="en-US" smtClean="0"/>
              <a:pPr/>
              <a:t>‹#›</a:t>
            </a:fld>
            <a:r>
              <a:rPr lang="en-US" altLang="en-US" dirty="0" smtClean="0"/>
              <a:t> of 32</a:t>
            </a:r>
            <a:endParaRPr lang="en-US" altLang="en-US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8480" y="229673"/>
            <a:ext cx="1421695" cy="28678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55" r:id="rId1"/>
    <p:sldLayoutId id="2147483946" r:id="rId2"/>
    <p:sldLayoutId id="2147483956" r:id="rId3"/>
    <p:sldLayoutId id="2147483947" r:id="rId4"/>
    <p:sldLayoutId id="2147483948" r:id="rId5"/>
    <p:sldLayoutId id="2147483949" r:id="rId6"/>
    <p:sldLayoutId id="2147483950" r:id="rId7"/>
    <p:sldLayoutId id="2147483951" r:id="rId8"/>
    <p:sldLayoutId id="2147483952" r:id="rId9"/>
    <p:sldLayoutId id="2147483953" r:id="rId10"/>
    <p:sldLayoutId id="2147483954" r:id="rId11"/>
  </p:sldLayoutIdLst>
  <p:transition>
    <p:fade/>
  </p:transition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 kern="1200" cap="none" spc="-100" baseline="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Whitney-Bold" pitchFamily="2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Whitney-Bold" pitchFamily="2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Whitney-Bold" pitchFamily="2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Whitney-Bold" pitchFamily="2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Whitney-Bold" pitchFamily="2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Whitney-Bold" pitchFamily="2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Whitney-Bold" pitchFamily="2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Whitney-Bold" pitchFamily="2" charset="0"/>
        </a:defRPr>
      </a:lvl9pPr>
    </p:titleStyle>
    <p:bodyStyle>
      <a:lvl1pPr marL="273050" indent="-273050" algn="l" rtl="0" eaLnBrk="1" fontAlgn="base" hangingPunct="1">
        <a:spcBef>
          <a:spcPts val="600"/>
        </a:spcBef>
        <a:spcAft>
          <a:spcPct val="0"/>
        </a:spcAft>
        <a:buFont typeface="Wingdings" panose="05000000000000000000" pitchFamily="2" charset="2"/>
        <a:buChar char="§"/>
        <a:defRPr sz="2800" b="1" kern="1200" baseline="0">
          <a:solidFill>
            <a:srgbClr val="404040"/>
          </a:solidFill>
          <a:latin typeface="Adobe Garamond Pro" panose="02020502060506020403" pitchFamily="18" charset="0"/>
          <a:ea typeface="+mn-ea"/>
          <a:cs typeface="+mn-cs"/>
        </a:defRPr>
      </a:lvl1pPr>
      <a:lvl2pPr marL="639763" indent="-228600" algn="l" rtl="0" eaLnBrk="1" fontAlgn="base" hangingPunct="1">
        <a:spcBef>
          <a:spcPts val="4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rgbClr val="696969"/>
          </a:solidFill>
          <a:latin typeface="Adobe Garamond Pro" panose="02020502060506020403" pitchFamily="18" charset="0"/>
          <a:ea typeface="+mn-ea"/>
          <a:cs typeface="+mn-cs"/>
        </a:defRPr>
      </a:lvl2pPr>
      <a:lvl3pPr marL="1143000" indent="-228600" algn="l" rtl="0" eaLnBrk="1" fontAlgn="base" hangingPunct="1">
        <a:spcBef>
          <a:spcPts val="300"/>
        </a:spcBef>
        <a:spcAft>
          <a:spcPct val="0"/>
        </a:spcAft>
        <a:buFont typeface="Palatino Linotype" panose="02040502050505030304" pitchFamily="18" charset="0"/>
        <a:buChar char="»"/>
        <a:defRPr sz="2000" kern="1200">
          <a:solidFill>
            <a:srgbClr val="696969"/>
          </a:solidFill>
          <a:latin typeface="Adobe Garamond Pro" panose="02020502060506020403" pitchFamily="18" charset="0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800" kern="1200">
          <a:solidFill>
            <a:srgbClr val="696969"/>
          </a:solidFill>
          <a:latin typeface="Adobe Garamond Pro" panose="02020502060506020403" pitchFamily="18" charset="0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Ø"/>
        <a:defRPr sz="1800" kern="1200">
          <a:solidFill>
            <a:srgbClr val="696969"/>
          </a:solidFill>
          <a:latin typeface="Adobe Garamond Pro" panose="02020502060506020403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s://users.ece.cmu.edu/~saugatag/papers/15msst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ce.cmu.edu/~safari/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ce.cmu.edu/~safari/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hyperlink" Target="http://users.ece.cmu.edu/~omutlu/pub/read-disturb-errors_fms15-poster.pdf" TargetMode="External"/><Relationship Id="rId3" Type="http://schemas.openxmlformats.org/officeDocument/2006/relationships/hyperlink" Target="http://users.ece.cmu.edu/~saugatag/talks/16fms.pdf" TargetMode="External"/><Relationship Id="rId7" Type="http://schemas.openxmlformats.org/officeDocument/2006/relationships/hyperlink" Target="http://www.cs.cmu.edu/~yixinluo/index_files/write-hotness-aware-retention-management_fms15-poster.pdf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sers.ece.cmu.edu/~omutlu/pub/flash-memory-errors_mutlu_fms14-talk.pdf" TargetMode="External"/><Relationship Id="rId5" Type="http://schemas.openxmlformats.org/officeDocument/2006/relationships/hyperlink" Target="http://www.cs.cmu.edu/~yixinluo/index_files/data-retention_fms15.pdf" TargetMode="External"/><Relationship Id="rId4" Type="http://schemas.openxmlformats.org/officeDocument/2006/relationships/hyperlink" Target="http://users.ece.cmu.edu/~omutlu/pub/read-disturb-errors_mutlu_fms15-talk.pdf" TargetMode="External"/><Relationship Id="rId9" Type="http://schemas.openxmlformats.org/officeDocument/2006/relationships/hyperlink" Target="http://www.cs.cmu.edu/~yixinluo/index_files/data-retention_fms15-poster.pdf" TargetMode="Externa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://users.ece.cmu.edu/~omutlu/pub/flash-memory-data-retention_hpca15.pdf" TargetMode="External"/><Relationship Id="rId2" Type="http://schemas.openxmlformats.org/officeDocument/2006/relationships/hyperlink" Target="http://users.ece.cmu.edu/~omutlu/pub/flash-correct-and-refresh_iccd12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ieeexplore.ieee.org/xpl/login.jsp?tp=&amp;arnumber=5771258&amp;url=http://ieeexplore.ieee.org/xpls/abs_all.jsp?arnumber=5771258" TargetMode="External"/><Relationship Id="rId4" Type="http://schemas.openxmlformats.org/officeDocument/2006/relationships/hyperlink" Target="http://users.ece.cmu.edu/~omutlu/pub/warm-flash-write-hotness-aware-retention-management_msst15.pdf" TargetMode="Externa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://users.ece.cmu.edu/~omutlu/pub/flash-error-analysis-and-management_itj13.pdf" TargetMode="External"/><Relationship Id="rId2" Type="http://schemas.openxmlformats.org/officeDocument/2006/relationships/hyperlink" Target="http://users.ece.cmu.edu/~omutlu/pub/flash-error-patterns_date12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users.ece.cmu.edu/~omutlu/pub/flash-memory-voltage-characterization_date13.pdf" TargetMode="Externa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http://users.ece.cmu.edu/~omutlu/pub/neighbor-assisted-error-correction-in-flash_sigmetrics14.pdf" TargetMode="External"/><Relationship Id="rId2" Type="http://schemas.openxmlformats.org/officeDocument/2006/relationships/hyperlink" Target="http://users.ece.cmu.edu/~omutlu/pub/flash-programming-interference_iccd13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users.ece.cmu.edu/~omutlu/pub/flash-read-disturb-errors_dsn15.pdf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https://users.ece.cmu.edu/~omutlu/pub/ThyNVM-transparent-crash-consistency-for-persistent-memory_micro15.pdf" TargetMode="External"/><Relationship Id="rId2" Type="http://schemas.openxmlformats.org/officeDocument/2006/relationships/hyperlink" Target="http://users.ece.cmu.edu/~omutlu/pub/flash-memory-failures-in-the-field-at-facebook_sigmetrics15.pdf" TargetMode="Externa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hyperlink" Target="http://users.ece.cmu.edu/~omutlu/talks.htm" TargetMode="External"/><Relationship Id="rId2" Type="http://schemas.openxmlformats.org/officeDocument/2006/relationships/hyperlink" Target="http://users.ece.cmu.edu/~omutlu/projects.htm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203199" y="762001"/>
            <a:ext cx="11785600" cy="2293374"/>
          </a:xfrm>
        </p:spPr>
        <p:txBody>
          <a:bodyPr/>
          <a:lstStyle/>
          <a:p>
            <a:r>
              <a:rPr lang="en-US" sz="4000" dirty="0" smtClean="0"/>
              <a:t>Write-hotness Aware Retention Management:</a:t>
            </a:r>
            <a:br>
              <a:rPr lang="en-US" sz="4000" dirty="0" smtClean="0"/>
            </a:br>
            <a:r>
              <a:rPr lang="en-US" sz="4000" dirty="0" smtClean="0"/>
              <a:t>Efficient Hot/Cold Data Partitioning for SSDs</a:t>
            </a:r>
            <a:endParaRPr lang="en-US" sz="40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3657600"/>
            <a:ext cx="12192000" cy="2209800"/>
          </a:xfrm>
        </p:spPr>
        <p:txBody>
          <a:bodyPr/>
          <a:lstStyle/>
          <a:p>
            <a:r>
              <a:rPr lang="en-US" sz="3200" dirty="0" smtClean="0">
                <a:solidFill>
                  <a:schemeClr val="bg1"/>
                </a:solidFill>
              </a:rPr>
              <a:t>Saugata Ghose</a:t>
            </a:r>
          </a:p>
          <a:p>
            <a:r>
              <a:rPr lang="en-US" b="0" dirty="0">
                <a:solidFill>
                  <a:schemeClr val="bg1"/>
                </a:solidFill>
              </a:rPr>
              <a:t>ghose@cmu.edu </a:t>
            </a:r>
            <a:r>
              <a:rPr lang="en-US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▪</a:t>
            </a:r>
            <a:r>
              <a:rPr lang="en-US" b="0" dirty="0"/>
              <a:t> </a:t>
            </a:r>
            <a:r>
              <a:rPr lang="en-US" b="0" dirty="0">
                <a:solidFill>
                  <a:schemeClr val="bg1"/>
                </a:solidFill>
              </a:rPr>
              <a:t>http://ece.cmu.edu/~saugatag/</a:t>
            </a:r>
            <a:endParaRPr lang="en-US" sz="3200" b="0" dirty="0">
              <a:solidFill>
                <a:schemeClr val="bg1"/>
              </a:solidFill>
            </a:endParaRPr>
          </a:p>
          <a:p>
            <a:endParaRPr lang="en-US" sz="1600" dirty="0" smtClean="0">
              <a:solidFill>
                <a:schemeClr val="bg1"/>
              </a:solidFill>
            </a:endParaRPr>
          </a:p>
          <a:p>
            <a:r>
              <a:rPr lang="en-US" b="0" i="1" dirty="0" smtClean="0">
                <a:solidFill>
                  <a:schemeClr val="bg1"/>
                </a:solidFill>
              </a:rPr>
              <a:t>joint work with Yixin Luo, Yu Cai, Jongmoo Choi, Onur Mutlu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sz="2800" b="0" dirty="0" smtClean="0">
                <a:latin typeface="Adobe Garamond Pro" panose="02020502060506020403" pitchFamily="18" charset="0"/>
              </a:rPr>
              <a:t>			August 10, 2016</a:t>
            </a:r>
          </a:p>
          <a:p>
            <a:r>
              <a:rPr lang="en-US" b="0" dirty="0" smtClean="0"/>
              <a:t>			Santa Clara, CA</a:t>
            </a:r>
            <a:endParaRPr lang="en-US" sz="2800" b="0" dirty="0" smtClean="0">
              <a:latin typeface="Adobe Garamond Pro" panose="02020502060506020403" pitchFamily="18" charset="0"/>
            </a:endParaRPr>
          </a:p>
          <a:p>
            <a:endParaRPr lang="en-US" sz="14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dirty="0" smtClean="0"/>
              <a:t>Page 1 of 32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89598" y="5029200"/>
            <a:ext cx="2406401" cy="1393104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Idea: Write-hotness Aware Management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Write-hotness Aware Retention Management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 dirty="0" smtClean="0"/>
              <a:t>Page </a:t>
            </a:r>
            <a:fld id="{56E643E9-8232-44D4-8A76-E691A7C80D3B}" type="slidenum">
              <a:rPr lang="en-US" altLang="en-US" smtClean="0"/>
              <a:pPr/>
              <a:t>9</a:t>
            </a:fld>
            <a:r>
              <a:rPr lang="en-US" altLang="en-US" dirty="0" smtClean="0"/>
              <a:t> of 32</a:t>
            </a:r>
            <a:endParaRPr lang="en-US" altLang="en-US" dirty="0"/>
          </a:p>
        </p:txBody>
      </p:sp>
      <p:sp>
        <p:nvSpPr>
          <p:cNvPr id="7" name="Rectangle 6"/>
          <p:cNvSpPr/>
          <p:nvPr/>
        </p:nvSpPr>
        <p:spPr>
          <a:xfrm>
            <a:off x="152400" y="838200"/>
            <a:ext cx="10257693" cy="36385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t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Flash Memory</a:t>
            </a:r>
            <a:endParaRPr lang="en-US" sz="3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334106" y="1486630"/>
            <a:ext cx="9894279" cy="2800352"/>
            <a:chOff x="1195753" y="1480770"/>
            <a:chExt cx="9894279" cy="2800352"/>
          </a:xfrm>
          <a:solidFill>
            <a:schemeClr val="bg1"/>
          </a:solidFill>
        </p:grpSpPr>
        <p:sp>
          <p:nvSpPr>
            <p:cNvPr id="9" name="Rectangle 8"/>
            <p:cNvSpPr/>
            <p:nvPr/>
          </p:nvSpPr>
          <p:spPr>
            <a:xfrm>
              <a:off x="1195753" y="1879355"/>
              <a:ext cx="1946031" cy="39858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Page 1</a:t>
              </a:r>
              <a:endPara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95754" y="1480770"/>
              <a:ext cx="1946031" cy="39858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Page 0</a:t>
              </a:r>
              <a:endPara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195754" y="2277940"/>
              <a:ext cx="1946031" cy="39858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Page 2</a:t>
              </a:r>
              <a:endPara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195753" y="3882536"/>
              <a:ext cx="1946031" cy="39858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Page 255</a:t>
              </a:r>
              <a:endPara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195753" y="2667000"/>
              <a:ext cx="1946031" cy="1202332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US" sz="2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……</a:t>
              </a:r>
              <a:endPara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3141784" y="1879355"/>
              <a:ext cx="1946031" cy="39858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Page 257</a:t>
              </a:r>
              <a:endPara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141785" y="1480770"/>
              <a:ext cx="1946031" cy="39858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Page 256</a:t>
              </a:r>
              <a:endPara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3141785" y="2277940"/>
              <a:ext cx="1946031" cy="39858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Page 258</a:t>
              </a:r>
              <a:endPara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141784" y="3882536"/>
              <a:ext cx="1946031" cy="39858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Page 511</a:t>
              </a:r>
              <a:endPara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3141784" y="2667000"/>
              <a:ext cx="1946031" cy="1202332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US" sz="2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……</a:t>
              </a:r>
              <a:endPara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5087815" y="1480770"/>
              <a:ext cx="4056185" cy="2800352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r>
                <a:rPr lang="en-US" sz="2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……</a:t>
              </a:r>
              <a:endPara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9144000" y="1879355"/>
              <a:ext cx="1946031" cy="39858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Page M+1</a:t>
              </a:r>
              <a:endPara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9144001" y="1480770"/>
              <a:ext cx="1946031" cy="39858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Page M</a:t>
              </a:r>
              <a:endPara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9144001" y="2277940"/>
              <a:ext cx="1946031" cy="39858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Page M+2</a:t>
              </a:r>
              <a:endPara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9144000" y="3882536"/>
              <a:ext cx="1946031" cy="39858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Page M+255</a:t>
              </a:r>
              <a:endPara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9144000" y="2667000"/>
              <a:ext cx="1946031" cy="1202332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US" sz="2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……</a:t>
              </a:r>
              <a:endPara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cxnSp>
        <p:nvCxnSpPr>
          <p:cNvPr id="25" name="Straight Connector 24"/>
          <p:cNvCxnSpPr/>
          <p:nvPr/>
        </p:nvCxnSpPr>
        <p:spPr>
          <a:xfrm>
            <a:off x="679940" y="4476750"/>
            <a:ext cx="0" cy="80589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679940" y="5282648"/>
            <a:ext cx="1383323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2063263" y="4724400"/>
            <a:ext cx="1889760" cy="1116496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Flash Controller</a:t>
            </a:r>
            <a:endParaRPr lang="en-US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8" name="Straight Connector 27"/>
          <p:cNvCxnSpPr/>
          <p:nvPr/>
        </p:nvCxnSpPr>
        <p:spPr>
          <a:xfrm>
            <a:off x="3953023" y="5282648"/>
            <a:ext cx="658501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334105" y="1486629"/>
            <a:ext cx="1946031" cy="39858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Hot Page 1</a:t>
            </a:r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2280131" y="1489054"/>
            <a:ext cx="1946031" cy="39858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Cold Page 2</a:t>
            </a:r>
            <a:endParaRPr lang="en-US" sz="2400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34094" y="1889435"/>
            <a:ext cx="1946031" cy="39858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Hot Page 1</a:t>
            </a:r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2280092" y="1891564"/>
            <a:ext cx="1946031" cy="39858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Cold Page 3</a:t>
            </a:r>
            <a:endParaRPr lang="en-US" sz="2400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34081" y="2286737"/>
            <a:ext cx="1946031" cy="39858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Hot Page 4</a:t>
            </a:r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2280098" y="2286796"/>
            <a:ext cx="1946031" cy="39858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Cold Page 5</a:t>
            </a:r>
            <a:endParaRPr lang="en-US" sz="2400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226155" y="1486862"/>
            <a:ext cx="1946031" cy="39858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Hot Page 4</a:t>
            </a:r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4226142" y="1876624"/>
            <a:ext cx="1946031" cy="39858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Hot Page 1</a:t>
            </a:r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34080" y="2683436"/>
            <a:ext cx="1946031" cy="39858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Hot Page 4</a:t>
            </a:r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34080" y="3080738"/>
            <a:ext cx="1946031" cy="39858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Hot Page 1</a:t>
            </a:r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34073" y="3477112"/>
            <a:ext cx="1946031" cy="39858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Hot Page 4</a:t>
            </a:r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334073" y="3888395"/>
            <a:ext cx="1946031" cy="39858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Hot Page 1</a:t>
            </a:r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3" name="Picture 2" descr="http://www.computerclipart.com/computer_clipart_images/netbook_or_notebook_computer_cartoon_character_waving_0521-1004-3015-4036_SM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38035" y="4286980"/>
            <a:ext cx="1544881" cy="1620504"/>
          </a:xfrm>
          <a:prstGeom prst="rect">
            <a:avLst/>
          </a:prstGeom>
          <a:noFill/>
          <a:ln w="28575">
            <a:solidFill>
              <a:schemeClr val="accent5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4" name="Rectangle 43"/>
          <p:cNvSpPr/>
          <p:nvPr/>
        </p:nvSpPr>
        <p:spPr>
          <a:xfrm>
            <a:off x="0" y="4572000"/>
            <a:ext cx="12192000" cy="12954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Adobe Garamond Pro Bold" panose="02020702060506020403" pitchFamily="18" charset="0"/>
              </a:rPr>
              <a:t>Can relax retention time for</a:t>
            </a:r>
            <a:br>
              <a:rPr lang="en-US" sz="3200" dirty="0">
                <a:solidFill>
                  <a:schemeClr val="bg1"/>
                </a:solidFill>
                <a:latin typeface="Adobe Garamond Pro Bold" panose="02020702060506020403" pitchFamily="18" charset="0"/>
              </a:rPr>
            </a:br>
            <a:r>
              <a:rPr lang="en-US" sz="3200" dirty="0">
                <a:solidFill>
                  <a:schemeClr val="bg1"/>
                </a:solidFill>
                <a:latin typeface="Adobe Garamond Pro Bold" panose="02020702060506020403" pitchFamily="18" charset="0"/>
              </a:rPr>
              <a:t>blocks with </a:t>
            </a:r>
            <a:r>
              <a:rPr lang="en-US" sz="3200" i="1" dirty="0">
                <a:solidFill>
                  <a:schemeClr val="bg1"/>
                </a:solidFill>
                <a:latin typeface="Adobe Garamond Pro Bold" panose="02020702060506020403" pitchFamily="18" charset="0"/>
              </a:rPr>
              <a:t>only</a:t>
            </a:r>
            <a:r>
              <a:rPr lang="en-US" sz="3200" dirty="0">
                <a:solidFill>
                  <a:schemeClr val="bg1"/>
                </a:solidFill>
                <a:latin typeface="Adobe Garamond Pro Bold" panose="02020702060506020403" pitchFamily="18" charset="0"/>
              </a:rPr>
              <a:t> write-hot pages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2971800" y="6366379"/>
            <a:ext cx="9220200" cy="184666"/>
          </a:xfrm>
          <a:prstGeom prst="rect">
            <a:avLst/>
          </a:prstGeom>
          <a:noFill/>
        </p:spPr>
        <p:txBody>
          <a:bodyPr wrap="square" lIns="45720" tIns="0" rIns="45720" bIns="0" anchor="ctr" anchorCtr="0">
            <a:spAutoFit/>
          </a:bodyPr>
          <a:lstStyle/>
          <a:p>
            <a:pPr algn="r">
              <a:defRPr/>
            </a:pP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latin typeface="Whitney-Semibold" pitchFamily="2" charset="0"/>
              </a:rPr>
              <a:t>Executive Summary • Motivation &amp; Observations • </a:t>
            </a:r>
            <a:r>
              <a:rPr lang="en-US" sz="1200" dirty="0" smtClean="0">
                <a:solidFill>
                  <a:schemeClr val="bg1"/>
                </a:solidFill>
                <a:latin typeface="Whitney-Semibold" pitchFamily="2" charset="0"/>
              </a:rPr>
              <a:t>WARM 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latin typeface="Whitney-Semibold" pitchFamily="2" charset="0"/>
              </a:rPr>
              <a:t>• Partitioning Algorithm 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Whitney-Semibold" pitchFamily="2" charset="0"/>
              </a:rPr>
              <a:t>• 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latin typeface="Whitney-Semibold" pitchFamily="2" charset="0"/>
              </a:rPr>
              <a:t>Flash Management 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Whitney-Semibold" pitchFamily="2" charset="0"/>
              </a:rPr>
              <a:t>• 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latin typeface="Whitney-Semibold" pitchFamily="2" charset="0"/>
              </a:rPr>
              <a:t>Evaluation • Conclusion</a:t>
            </a:r>
            <a:endParaRPr lang="en-US" sz="1200" dirty="0">
              <a:solidFill>
                <a:schemeClr val="bg1">
                  <a:lumMod val="50000"/>
                </a:schemeClr>
              </a:solidFill>
              <a:latin typeface="Whitney-Semibol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710056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29" grpId="1" animBg="1"/>
      <p:bldP spid="30" grpId="0" animBg="1"/>
      <p:bldP spid="31" grpId="0" animBg="1"/>
      <p:bldP spid="31" grpId="1" animBg="1"/>
      <p:bldP spid="32" grpId="0" animBg="1"/>
      <p:bldP spid="33" grpId="0" animBg="1"/>
      <p:bldP spid="33" grpId="1" animBg="1"/>
      <p:bldP spid="34" grpId="0" animBg="1"/>
      <p:bldP spid="35" grpId="0" animBg="1"/>
      <p:bldP spid="36" grpId="0" animBg="1"/>
      <p:bldP spid="37" grpId="0" animBg="1"/>
      <p:bldP spid="37" grpId="1" animBg="1"/>
      <p:bldP spid="38" grpId="0" animBg="1"/>
      <p:bldP spid="38" grpId="1" animBg="1"/>
      <p:bldP spid="39" grpId="0" animBg="1"/>
      <p:bldP spid="39" grpId="1" animBg="1"/>
      <p:bldP spid="40" grpId="0" animBg="1"/>
      <p:bldP spid="40" grpId="1" animBg="1"/>
      <p:bldP spid="4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WARM: Write-hotness Aware Retention Management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Design Goal: </a:t>
            </a:r>
            <a:r>
              <a:rPr lang="en-US" dirty="0" smtClean="0"/>
              <a:t>Relax </a:t>
            </a:r>
            <a:r>
              <a:rPr lang="en-US" dirty="0"/>
              <a:t>retention time w/o </a:t>
            </a:r>
            <a:r>
              <a:rPr lang="en-US" dirty="0" smtClean="0"/>
              <a:t>refresh for blocks that only hold </a:t>
            </a:r>
            <a:r>
              <a:rPr lang="en-US" dirty="0" smtClean="0">
                <a:solidFill>
                  <a:srgbClr val="C00000"/>
                </a:solidFill>
                <a:latin typeface="Adobe Garamond Pro Bold" panose="02020702060506020403" pitchFamily="18" charset="0"/>
              </a:rPr>
              <a:t>write-hot data</a:t>
            </a:r>
            <a:endParaRPr lang="en-US" dirty="0">
              <a:latin typeface="Adobe Garamond Pro Bold" panose="02020702060506020403" pitchFamily="18" charset="0"/>
            </a:endParaRPr>
          </a:p>
          <a:p>
            <a:pPr>
              <a:spcBef>
                <a:spcPts val="1800"/>
              </a:spcBef>
            </a:pPr>
            <a:r>
              <a:rPr lang="en-US" dirty="0" smtClean="0"/>
              <a:t>Write-hot/write-cold </a:t>
            </a:r>
            <a:r>
              <a:rPr lang="en-US" dirty="0"/>
              <a:t>data partitioning algorithm</a:t>
            </a:r>
          </a:p>
          <a:p>
            <a:pPr>
              <a:spcBef>
                <a:spcPts val="1800"/>
              </a:spcBef>
            </a:pPr>
            <a:r>
              <a:rPr lang="en-US" dirty="0"/>
              <a:t>Write-hotness aware flash policies</a:t>
            </a:r>
          </a:p>
          <a:p>
            <a:pPr lvl="1"/>
            <a:r>
              <a:rPr lang="en-US" dirty="0"/>
              <a:t>Partition write-hot and write-cold data into separate blocks</a:t>
            </a:r>
          </a:p>
          <a:p>
            <a:pPr lvl="1"/>
            <a:r>
              <a:rPr lang="en-US" dirty="0"/>
              <a:t>Skip refreshes for write-hot blocks</a:t>
            </a:r>
          </a:p>
          <a:p>
            <a:pPr lvl="1"/>
            <a:r>
              <a:rPr lang="en-US" dirty="0"/>
              <a:t>More efficient garbage collection and </a:t>
            </a:r>
            <a:r>
              <a:rPr lang="en-US" dirty="0" smtClean="0"/>
              <a:t>wear-leveling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Write-hotness Aware Retention Management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 dirty="0" smtClean="0"/>
              <a:t>Page </a:t>
            </a:r>
            <a:fld id="{AB72A377-ED4A-4672-A396-DD11146850F5}" type="slidenum">
              <a:rPr lang="en-US" altLang="en-US" smtClean="0"/>
              <a:pPr/>
              <a:t>10</a:t>
            </a:fld>
            <a:r>
              <a:rPr lang="en-US" altLang="en-US" dirty="0" smtClean="0"/>
              <a:t> of 32</a:t>
            </a:r>
            <a:endParaRPr lang="en-US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971800" y="6366379"/>
            <a:ext cx="9220200" cy="184666"/>
          </a:xfrm>
          <a:prstGeom prst="rect">
            <a:avLst/>
          </a:prstGeom>
          <a:noFill/>
        </p:spPr>
        <p:txBody>
          <a:bodyPr wrap="square" lIns="45720" tIns="0" rIns="45720" bIns="0" anchor="ctr" anchorCtr="0">
            <a:spAutoFit/>
          </a:bodyPr>
          <a:lstStyle/>
          <a:p>
            <a:pPr algn="r">
              <a:defRPr/>
            </a:pP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latin typeface="Whitney-Semibold" pitchFamily="2" charset="0"/>
              </a:rPr>
              <a:t>Executive Summary • Motivation &amp; Observations • </a:t>
            </a:r>
            <a:r>
              <a:rPr lang="en-US" sz="1200" dirty="0" smtClean="0">
                <a:solidFill>
                  <a:schemeClr val="bg1"/>
                </a:solidFill>
                <a:latin typeface="Whitney-Semibold" pitchFamily="2" charset="0"/>
              </a:rPr>
              <a:t>WARM 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latin typeface="Whitney-Semibold" pitchFamily="2" charset="0"/>
              </a:rPr>
              <a:t>• Partitioning Algorithm 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Whitney-Semibold" pitchFamily="2" charset="0"/>
              </a:rPr>
              <a:t>• 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latin typeface="Whitney-Semibold" pitchFamily="2" charset="0"/>
              </a:rPr>
              <a:t>Flash Management 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Whitney-Semibold" pitchFamily="2" charset="0"/>
              </a:rPr>
              <a:t>• 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latin typeface="Whitney-Semibold" pitchFamily="2" charset="0"/>
              </a:rPr>
              <a:t>Evaluation • Conclusion</a:t>
            </a:r>
            <a:endParaRPr lang="en-US" sz="1200" dirty="0">
              <a:solidFill>
                <a:schemeClr val="bg1">
                  <a:lumMod val="50000"/>
                </a:schemeClr>
              </a:solidFill>
              <a:latin typeface="Whitney-Semibol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208045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Write-hot/Write-cold </a:t>
            </a:r>
            <a:r>
              <a:rPr lang="en-US" dirty="0"/>
              <a:t>Data Partitioning Algorithm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Write-hotness Aware Retention Management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 dirty="0" smtClean="0"/>
              <a:t>Page </a:t>
            </a:r>
            <a:fld id="{56E643E9-8232-44D4-8A76-E691A7C80D3B}" type="slidenum">
              <a:rPr lang="en-US" altLang="en-US" smtClean="0"/>
              <a:pPr/>
              <a:t>11</a:t>
            </a:fld>
            <a:r>
              <a:rPr lang="en-US" altLang="en-US" dirty="0" smtClean="0"/>
              <a:t> of 32</a:t>
            </a:r>
            <a:endParaRPr lang="en-US" altLang="en-US" dirty="0"/>
          </a:p>
        </p:txBody>
      </p:sp>
      <p:sp>
        <p:nvSpPr>
          <p:cNvPr id="6" name="Rectangle 5"/>
          <p:cNvSpPr/>
          <p:nvPr/>
        </p:nvSpPr>
        <p:spPr>
          <a:xfrm>
            <a:off x="7437308" y="2365103"/>
            <a:ext cx="386366" cy="3863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973429" y="2365103"/>
            <a:ext cx="386366" cy="3863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99316" y="2365103"/>
            <a:ext cx="386366" cy="3863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919806" y="1769197"/>
            <a:ext cx="29458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5"/>
                </a:solidFill>
              </a:rPr>
              <a:t>Cold Virtual Queue</a:t>
            </a:r>
            <a:endParaRPr lang="en-US" sz="2400" b="1" dirty="0">
              <a:solidFill>
                <a:schemeClr val="accent5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463148" y="2327456"/>
            <a:ext cx="13914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Cold Data</a:t>
            </a:r>
          </a:p>
        </p:txBody>
      </p:sp>
      <p:cxnSp>
        <p:nvCxnSpPr>
          <p:cNvPr id="11" name="Straight Arrow Connector 10"/>
          <p:cNvCxnSpPr>
            <a:stCxn id="10" idx="3"/>
            <a:endCxn id="6" idx="1"/>
          </p:cNvCxnSpPr>
          <p:nvPr/>
        </p:nvCxnSpPr>
        <p:spPr>
          <a:xfrm flipV="1">
            <a:off x="6854619" y="2558286"/>
            <a:ext cx="582689" cy="3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9025203" y="2360131"/>
            <a:ext cx="386366" cy="3863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555002" y="2360131"/>
            <a:ext cx="386366" cy="3863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0418788" y="2140291"/>
            <a:ext cx="75212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……</a:t>
            </a:r>
          </a:p>
        </p:txBody>
      </p:sp>
      <p:sp>
        <p:nvSpPr>
          <p:cNvPr id="15" name="Rectangle 14"/>
          <p:cNvSpPr/>
          <p:nvPr/>
        </p:nvSpPr>
        <p:spPr>
          <a:xfrm>
            <a:off x="6851538" y="2105358"/>
            <a:ext cx="5934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①</a:t>
            </a:r>
            <a:endParaRPr lang="en-US" sz="2400" dirty="0"/>
          </a:p>
        </p:txBody>
      </p:sp>
      <p:sp>
        <p:nvSpPr>
          <p:cNvPr id="16" name="Rectangle 15"/>
          <p:cNvSpPr/>
          <p:nvPr/>
        </p:nvSpPr>
        <p:spPr>
          <a:xfrm>
            <a:off x="10085065" y="2357879"/>
            <a:ext cx="386366" cy="3863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7391305" y="2083653"/>
            <a:ext cx="5254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TAIL</a:t>
            </a:r>
            <a:endParaRPr lang="en-US" sz="1600" i="1" dirty="0"/>
          </a:p>
        </p:txBody>
      </p:sp>
      <p:sp>
        <p:nvSpPr>
          <p:cNvPr id="18" name="Rectangle 17"/>
          <p:cNvSpPr/>
          <p:nvPr/>
        </p:nvSpPr>
        <p:spPr>
          <a:xfrm>
            <a:off x="11110463" y="2357879"/>
            <a:ext cx="386366" cy="3863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10964000" y="2085301"/>
            <a:ext cx="724069" cy="338554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600" i="1" dirty="0" smtClean="0"/>
              <a:t>HEAD</a:t>
            </a:r>
            <a:endParaRPr lang="en-US" sz="1600" i="1" dirty="0"/>
          </a:p>
        </p:txBody>
      </p:sp>
      <p:sp>
        <p:nvSpPr>
          <p:cNvPr id="20" name="TextBox 19"/>
          <p:cNvSpPr txBox="1"/>
          <p:nvPr/>
        </p:nvSpPr>
        <p:spPr>
          <a:xfrm>
            <a:off x="0" y="5089506"/>
            <a:ext cx="12192000" cy="5232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  <a:latin typeface="Adobe Garamond Pro" panose="02020502060506020403" pitchFamily="18" charset="0"/>
              </a:rPr>
              <a:t>1. Initially, all data is cold and is stored in </a:t>
            </a:r>
            <a:r>
              <a:rPr lang="en-US" sz="2800" i="1" dirty="0" smtClean="0">
                <a:solidFill>
                  <a:schemeClr val="accent5">
                    <a:lumMod val="50000"/>
                  </a:schemeClr>
                </a:solidFill>
                <a:latin typeface="Adobe Garamond Pro" panose="02020502060506020403" pitchFamily="18" charset="0"/>
              </a:rPr>
              <a:t>cold virtual queue</a:t>
            </a: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  <a:latin typeface="Adobe Garamond Pro" panose="02020502060506020403" pitchFamily="18" charset="0"/>
              </a:rPr>
              <a:t>.</a:t>
            </a:r>
            <a:endParaRPr lang="en-US" sz="2800" dirty="0">
              <a:solidFill>
                <a:schemeClr val="accent5">
                  <a:lumMod val="50000"/>
                </a:schemeClr>
              </a:solidFill>
              <a:latin typeface="Adobe Garamond Pro" panose="02020502060506020403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971800" y="6366379"/>
            <a:ext cx="9220200" cy="184666"/>
          </a:xfrm>
          <a:prstGeom prst="rect">
            <a:avLst/>
          </a:prstGeom>
          <a:noFill/>
        </p:spPr>
        <p:txBody>
          <a:bodyPr wrap="square" lIns="45720" tIns="0" rIns="45720" bIns="0" anchor="ctr" anchorCtr="0">
            <a:spAutoFit/>
          </a:bodyPr>
          <a:lstStyle/>
          <a:p>
            <a:pPr algn="r">
              <a:defRPr/>
            </a:pP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latin typeface="Whitney-Semibold" pitchFamily="2" charset="0"/>
              </a:rPr>
              <a:t>Executive Summary • Motivation &amp; Observations • WARM • </a:t>
            </a:r>
            <a:r>
              <a:rPr lang="en-US" sz="1200" dirty="0" smtClean="0">
                <a:solidFill>
                  <a:schemeClr val="bg1"/>
                </a:solidFill>
                <a:latin typeface="Whitney-Semibold" pitchFamily="2" charset="0"/>
              </a:rPr>
              <a:t>Partitioning Algorithm 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Whitney-Semibold" pitchFamily="2" charset="0"/>
              </a:rPr>
              <a:t>• 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latin typeface="Whitney-Semibold" pitchFamily="2" charset="0"/>
              </a:rPr>
              <a:t>Flash Management 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Whitney-Semibold" pitchFamily="2" charset="0"/>
              </a:rPr>
              <a:t>• 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latin typeface="Whitney-Semibold" pitchFamily="2" charset="0"/>
              </a:rPr>
              <a:t>Evaluation • Conclusion</a:t>
            </a:r>
            <a:endParaRPr lang="en-US" sz="1200" dirty="0">
              <a:solidFill>
                <a:schemeClr val="bg1">
                  <a:lumMod val="50000"/>
                </a:schemeClr>
              </a:solidFill>
              <a:latin typeface="Whitney-Semibol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439648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Write-hot/Write-cold </a:t>
            </a:r>
            <a:r>
              <a:rPr lang="en-US" dirty="0"/>
              <a:t>Data Partitioning Algorithm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Write-hotness Aware Retention Management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 dirty="0" smtClean="0"/>
              <a:t>Page </a:t>
            </a:r>
            <a:fld id="{56E643E9-8232-44D4-8A76-E691A7C80D3B}" type="slidenum">
              <a:rPr lang="en-US" altLang="en-US" smtClean="0"/>
              <a:pPr/>
              <a:t>12</a:t>
            </a:fld>
            <a:r>
              <a:rPr lang="en-US" altLang="en-US" dirty="0" smtClean="0"/>
              <a:t> of 32</a:t>
            </a:r>
            <a:endParaRPr lang="en-US" altLang="en-US" dirty="0"/>
          </a:p>
        </p:txBody>
      </p:sp>
      <p:sp>
        <p:nvSpPr>
          <p:cNvPr id="6" name="Rectangle 5"/>
          <p:cNvSpPr/>
          <p:nvPr/>
        </p:nvSpPr>
        <p:spPr>
          <a:xfrm>
            <a:off x="7437308" y="2365103"/>
            <a:ext cx="386366" cy="3863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973429" y="2365103"/>
            <a:ext cx="386366" cy="3863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99316" y="2365103"/>
            <a:ext cx="386366" cy="3863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919806" y="1769197"/>
            <a:ext cx="29458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5"/>
                </a:solidFill>
              </a:rPr>
              <a:t>Cold Virtual Queue</a:t>
            </a:r>
            <a:endParaRPr lang="en-US" sz="2400" b="1" dirty="0">
              <a:solidFill>
                <a:schemeClr val="accent5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463148" y="2327456"/>
            <a:ext cx="13914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Cold Data</a:t>
            </a:r>
          </a:p>
        </p:txBody>
      </p:sp>
      <p:cxnSp>
        <p:nvCxnSpPr>
          <p:cNvPr id="11" name="Straight Arrow Connector 10"/>
          <p:cNvCxnSpPr>
            <a:stCxn id="10" idx="3"/>
            <a:endCxn id="6" idx="1"/>
          </p:cNvCxnSpPr>
          <p:nvPr/>
        </p:nvCxnSpPr>
        <p:spPr>
          <a:xfrm flipV="1">
            <a:off x="6854619" y="2558286"/>
            <a:ext cx="582689" cy="3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9025203" y="2360131"/>
            <a:ext cx="386366" cy="3863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0418788" y="2140291"/>
            <a:ext cx="75212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……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851538" y="2105358"/>
            <a:ext cx="5934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①</a:t>
            </a:r>
            <a:endParaRPr lang="en-US" sz="2400" dirty="0"/>
          </a:p>
        </p:txBody>
      </p:sp>
      <p:sp>
        <p:nvSpPr>
          <p:cNvPr id="15" name="Rectangle 14"/>
          <p:cNvSpPr/>
          <p:nvPr/>
        </p:nvSpPr>
        <p:spPr>
          <a:xfrm>
            <a:off x="10085065" y="2357879"/>
            <a:ext cx="386366" cy="3863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7391305" y="2083653"/>
            <a:ext cx="5254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TAIL</a:t>
            </a:r>
            <a:endParaRPr lang="en-US" sz="1600" i="1" dirty="0"/>
          </a:p>
        </p:txBody>
      </p:sp>
      <p:sp>
        <p:nvSpPr>
          <p:cNvPr id="17" name="Rectangle 16"/>
          <p:cNvSpPr/>
          <p:nvPr/>
        </p:nvSpPr>
        <p:spPr>
          <a:xfrm>
            <a:off x="11110463" y="2357879"/>
            <a:ext cx="386366" cy="3863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10964000" y="2085301"/>
            <a:ext cx="724069" cy="338554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600" i="1" dirty="0" smtClean="0"/>
              <a:t>HEAD</a:t>
            </a:r>
            <a:endParaRPr lang="en-US" sz="1600" i="1" dirty="0"/>
          </a:p>
        </p:txBody>
      </p:sp>
      <p:sp>
        <p:nvSpPr>
          <p:cNvPr id="19" name="TextBox 18"/>
          <p:cNvSpPr txBox="1"/>
          <p:nvPr/>
        </p:nvSpPr>
        <p:spPr>
          <a:xfrm>
            <a:off x="0" y="5089506"/>
            <a:ext cx="12192000" cy="5232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  <a:latin typeface="Adobe Garamond Pro" panose="02020502060506020403" pitchFamily="18" charset="0"/>
              </a:rPr>
              <a:t>2. On write operation, data is pushed to tail of cold virtual queue.</a:t>
            </a:r>
            <a:endParaRPr lang="en-US" sz="2800" dirty="0">
              <a:solidFill>
                <a:schemeClr val="accent5">
                  <a:lumMod val="50000"/>
                </a:schemeClr>
              </a:solidFill>
              <a:latin typeface="Adobe Garamond Pro" panose="02020502060506020403" pitchFamily="18" charset="0"/>
            </a:endParaRPr>
          </a:p>
        </p:txBody>
      </p:sp>
      <p:cxnSp>
        <p:nvCxnSpPr>
          <p:cNvPr id="20" name="Curved Connector 19"/>
          <p:cNvCxnSpPr/>
          <p:nvPr/>
        </p:nvCxnSpPr>
        <p:spPr>
          <a:xfrm rot="5400000">
            <a:off x="7932223" y="973159"/>
            <a:ext cx="42624" cy="3589301"/>
          </a:xfrm>
          <a:prstGeom prst="curvedConnector3">
            <a:avLst>
              <a:gd name="adj1" fmla="val 636318"/>
            </a:avLst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9545710" y="2754313"/>
            <a:ext cx="5934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②</a:t>
            </a:r>
            <a:endParaRPr lang="en-US" sz="2400" dirty="0"/>
          </a:p>
        </p:txBody>
      </p:sp>
      <p:sp>
        <p:nvSpPr>
          <p:cNvPr id="22" name="Rectangle 21"/>
          <p:cNvSpPr/>
          <p:nvPr/>
        </p:nvSpPr>
        <p:spPr>
          <a:xfrm>
            <a:off x="9555002" y="2360131"/>
            <a:ext cx="386366" cy="3863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2971800" y="6366379"/>
            <a:ext cx="9220200" cy="184666"/>
          </a:xfrm>
          <a:prstGeom prst="rect">
            <a:avLst/>
          </a:prstGeom>
          <a:noFill/>
        </p:spPr>
        <p:txBody>
          <a:bodyPr wrap="square" lIns="45720" tIns="0" rIns="45720" bIns="0" anchor="ctr" anchorCtr="0">
            <a:spAutoFit/>
          </a:bodyPr>
          <a:lstStyle/>
          <a:p>
            <a:pPr algn="r">
              <a:defRPr/>
            </a:pP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latin typeface="Whitney-Semibold" pitchFamily="2" charset="0"/>
              </a:rPr>
              <a:t>Executive Summary • Motivation &amp; Observations • WARM • </a:t>
            </a:r>
            <a:r>
              <a:rPr lang="en-US" sz="1200" dirty="0" smtClean="0">
                <a:solidFill>
                  <a:schemeClr val="bg1"/>
                </a:solidFill>
                <a:latin typeface="Whitney-Semibold" pitchFamily="2" charset="0"/>
              </a:rPr>
              <a:t>Partitioning Algorithm 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Whitney-Semibold" pitchFamily="2" charset="0"/>
              </a:rPr>
              <a:t>• 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latin typeface="Whitney-Semibold" pitchFamily="2" charset="0"/>
              </a:rPr>
              <a:t>Flash Management 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Whitney-Semibold" pitchFamily="2" charset="0"/>
              </a:rPr>
              <a:t>• 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latin typeface="Whitney-Semibold" pitchFamily="2" charset="0"/>
              </a:rPr>
              <a:t>Evaluation • Conclusion</a:t>
            </a:r>
            <a:endParaRPr lang="en-US" sz="1200" dirty="0">
              <a:solidFill>
                <a:schemeClr val="bg1">
                  <a:lumMod val="50000"/>
                </a:schemeClr>
              </a:solidFill>
              <a:latin typeface="Whitney-Semibol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272427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5B9B7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5B9B7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1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03102 L -0.0026 0.03727 L -0.01302 0.04699 L -0.05651 0.06042 L -0.10456 0.06852 L -0.16107 0.06945 L -0.21901 0.06574 L -0.26107 0.05695 L -0.28854 0.04537 L -0.29401 0.03634 L -0.29401 0.00255 L -0.17409 0.00255 " pathEditMode="relative" ptsTypes="AAAAAAAAAAAAA">
                                      <p:cBhvr>
                                        <p:cTn id="17" dur="3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8" presetID="42" presetClass="path" presetSubtype="0" accel="50000" decel="5000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-1.25E-6 3.33333E-6 L 0.04401 4.81481E-6 " pathEditMode="relative" rAng="0" ptsTypes="AA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61" y="-23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42" presetClass="path" presetSubtype="0" accel="50000" decel="5000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-1.66667E-6 3.33333E-6 L 0.0431 4.81481E-6 " pathEditMode="relative" rAng="0" ptsTypes="AA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61" y="-23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42" presetClass="path" presetSubtype="0" accel="50000" decel="5000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-6.25E-7 3.33333E-6 L 0.04323 -0.00069 " pathEditMode="relative" rAng="0" ptsTypes="AA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01" y="-23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42" presetClass="path" presetSubtype="0" accel="50000" decel="5000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2.08333E-7 -2.22222E-6 L 0.04336 4.81481E-6 " pathEditMode="relative" rAng="0" ptsTypes="AA">
                                      <p:cBhvr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14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2" grpId="0" animBg="1"/>
      <p:bldP spid="21" grpId="0"/>
      <p:bldP spid="22" grpId="0" animBg="1"/>
      <p:bldP spid="22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Write-hot/Write-cold </a:t>
            </a:r>
            <a:r>
              <a:rPr lang="en-US" dirty="0"/>
              <a:t>Data Partitioning Algorithm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Write-hotness Aware Retention Management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 dirty="0" smtClean="0"/>
              <a:t>Page </a:t>
            </a:r>
            <a:fld id="{56E643E9-8232-44D4-8A76-E691A7C80D3B}" type="slidenum">
              <a:rPr lang="en-US" altLang="en-US" smtClean="0"/>
              <a:pPr/>
              <a:t>13</a:t>
            </a:fld>
            <a:r>
              <a:rPr lang="en-US" altLang="en-US" dirty="0" smtClean="0"/>
              <a:t> of 32</a:t>
            </a:r>
            <a:endParaRPr lang="en-US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919806" y="1769197"/>
            <a:ext cx="29458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5"/>
                </a:solidFill>
              </a:rPr>
              <a:t>Cold Virtual Queue</a:t>
            </a:r>
            <a:endParaRPr lang="en-US" sz="2400" b="1" dirty="0">
              <a:solidFill>
                <a:schemeClr val="accent5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63148" y="2327456"/>
            <a:ext cx="13914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Cold Data</a:t>
            </a:r>
          </a:p>
        </p:txBody>
      </p:sp>
      <p:cxnSp>
        <p:nvCxnSpPr>
          <p:cNvPr id="8" name="Straight Arrow Connector 7"/>
          <p:cNvCxnSpPr>
            <a:stCxn id="7" idx="3"/>
          </p:cNvCxnSpPr>
          <p:nvPr/>
        </p:nvCxnSpPr>
        <p:spPr>
          <a:xfrm flipV="1">
            <a:off x="6854619" y="2558286"/>
            <a:ext cx="582689" cy="3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9025203" y="2360131"/>
            <a:ext cx="386366" cy="3863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555002" y="2360131"/>
            <a:ext cx="386366" cy="3863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0418788" y="2140291"/>
            <a:ext cx="75212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……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851538" y="2105358"/>
            <a:ext cx="5934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①</a:t>
            </a:r>
            <a:endParaRPr lang="en-US" sz="2400" dirty="0"/>
          </a:p>
        </p:txBody>
      </p:sp>
      <p:sp>
        <p:nvSpPr>
          <p:cNvPr id="13" name="Rectangle 12"/>
          <p:cNvSpPr/>
          <p:nvPr/>
        </p:nvSpPr>
        <p:spPr>
          <a:xfrm>
            <a:off x="10085065" y="2357879"/>
            <a:ext cx="386366" cy="3863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7391305" y="2083653"/>
            <a:ext cx="5254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TAIL</a:t>
            </a:r>
            <a:endParaRPr lang="en-US" sz="1600" i="1" dirty="0"/>
          </a:p>
        </p:txBody>
      </p:sp>
      <p:sp>
        <p:nvSpPr>
          <p:cNvPr id="15" name="Rectangle 14"/>
          <p:cNvSpPr/>
          <p:nvPr/>
        </p:nvSpPr>
        <p:spPr>
          <a:xfrm>
            <a:off x="11110463" y="2357879"/>
            <a:ext cx="386366" cy="3863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10964000" y="2085301"/>
            <a:ext cx="724069" cy="338554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600" i="1" dirty="0" smtClean="0"/>
              <a:t>HEAD</a:t>
            </a:r>
            <a:endParaRPr lang="en-US" sz="1600" i="1" dirty="0"/>
          </a:p>
        </p:txBody>
      </p:sp>
      <p:sp>
        <p:nvSpPr>
          <p:cNvPr id="17" name="TextBox 16"/>
          <p:cNvSpPr txBox="1"/>
          <p:nvPr/>
        </p:nvSpPr>
        <p:spPr>
          <a:xfrm>
            <a:off x="0" y="5089506"/>
            <a:ext cx="12192000" cy="5232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  <a:latin typeface="Adobe Garamond Pro" panose="02020502060506020403" pitchFamily="18" charset="0"/>
              </a:rPr>
              <a:t>Recently written data is at tail of cold virtual queue.</a:t>
            </a:r>
            <a:endParaRPr lang="en-US" sz="2800" dirty="0">
              <a:solidFill>
                <a:schemeClr val="accent5">
                  <a:lumMod val="50000"/>
                </a:schemeClr>
              </a:solidFill>
              <a:latin typeface="Adobe Garamond Pro" panose="02020502060506020403" pitchFamily="18" charset="0"/>
            </a:endParaRPr>
          </a:p>
        </p:txBody>
      </p:sp>
      <p:cxnSp>
        <p:nvCxnSpPr>
          <p:cNvPr id="18" name="Curved Connector 17"/>
          <p:cNvCxnSpPr/>
          <p:nvPr/>
        </p:nvCxnSpPr>
        <p:spPr>
          <a:xfrm rot="5400000">
            <a:off x="7932223" y="973159"/>
            <a:ext cx="42624" cy="3589301"/>
          </a:xfrm>
          <a:prstGeom prst="curvedConnector3">
            <a:avLst>
              <a:gd name="adj1" fmla="val 636318"/>
            </a:avLst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9545710" y="2754313"/>
            <a:ext cx="5934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②</a:t>
            </a:r>
            <a:endParaRPr lang="en-US" sz="2400" dirty="0"/>
          </a:p>
        </p:txBody>
      </p:sp>
      <p:sp>
        <p:nvSpPr>
          <p:cNvPr id="20" name="Rectangle 19"/>
          <p:cNvSpPr/>
          <p:nvPr/>
        </p:nvSpPr>
        <p:spPr>
          <a:xfrm>
            <a:off x="7437308" y="2365103"/>
            <a:ext cx="386366" cy="38636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7973429" y="2365103"/>
            <a:ext cx="386366" cy="38636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8499316" y="2365103"/>
            <a:ext cx="386366" cy="38636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2971800" y="6366379"/>
            <a:ext cx="9220200" cy="184666"/>
          </a:xfrm>
          <a:prstGeom prst="rect">
            <a:avLst/>
          </a:prstGeom>
          <a:noFill/>
        </p:spPr>
        <p:txBody>
          <a:bodyPr wrap="square" lIns="45720" tIns="0" rIns="45720" bIns="0" anchor="ctr" anchorCtr="0">
            <a:spAutoFit/>
          </a:bodyPr>
          <a:lstStyle/>
          <a:p>
            <a:pPr algn="r">
              <a:defRPr/>
            </a:pP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latin typeface="Whitney-Semibold" pitchFamily="2" charset="0"/>
              </a:rPr>
              <a:t>Executive Summary • Motivation &amp; Observations • WARM • </a:t>
            </a:r>
            <a:r>
              <a:rPr lang="en-US" sz="1200" dirty="0" smtClean="0">
                <a:solidFill>
                  <a:schemeClr val="bg1"/>
                </a:solidFill>
                <a:latin typeface="Whitney-Semibold" pitchFamily="2" charset="0"/>
              </a:rPr>
              <a:t>Partitioning Algorithm 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Whitney-Semibold" pitchFamily="2" charset="0"/>
              </a:rPr>
              <a:t>• 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latin typeface="Whitney-Semibold" pitchFamily="2" charset="0"/>
              </a:rPr>
              <a:t>Flash Management 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Whitney-Semibold" pitchFamily="2" charset="0"/>
              </a:rPr>
              <a:t>• 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latin typeface="Whitney-Semibold" pitchFamily="2" charset="0"/>
              </a:rPr>
              <a:t>Evaluation • Conclusion</a:t>
            </a:r>
            <a:endParaRPr lang="en-US" sz="1200" dirty="0">
              <a:solidFill>
                <a:schemeClr val="bg1">
                  <a:lumMod val="50000"/>
                </a:schemeClr>
              </a:solidFill>
              <a:latin typeface="Whitney-Semibol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751312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Write-hot/Write-cold </a:t>
            </a:r>
            <a:r>
              <a:rPr lang="en-US" dirty="0"/>
              <a:t>Data Partitioning Algorithm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Write-hotness Aware Retention Management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 dirty="0" smtClean="0"/>
              <a:t>Page </a:t>
            </a:r>
            <a:fld id="{56E643E9-8232-44D4-8A76-E691A7C80D3B}" type="slidenum">
              <a:rPr lang="en-US" altLang="en-US" smtClean="0"/>
              <a:pPr/>
              <a:t>14</a:t>
            </a:fld>
            <a:r>
              <a:rPr lang="en-US" altLang="en-US" dirty="0" smtClean="0"/>
              <a:t> of 32</a:t>
            </a:r>
            <a:endParaRPr lang="en-US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273454" y="1769197"/>
            <a:ext cx="27759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C00000"/>
                </a:solidFill>
              </a:rPr>
              <a:t>Hot Virtual Queue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7" name="Right Brace 6"/>
          <p:cNvSpPr/>
          <p:nvPr/>
        </p:nvSpPr>
        <p:spPr>
          <a:xfrm rot="5400000">
            <a:off x="3528514" y="2041830"/>
            <a:ext cx="195415" cy="2627290"/>
          </a:xfrm>
          <a:prstGeom prst="rightBrace">
            <a:avLst>
              <a:gd name="adj1" fmla="val 112849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647860" y="3501223"/>
            <a:ext cx="18453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Hot Window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89687" y="2327456"/>
            <a:ext cx="12904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Hot Data</a:t>
            </a:r>
            <a:endParaRPr lang="en-US" sz="2400" dirty="0"/>
          </a:p>
        </p:txBody>
      </p:sp>
      <p:cxnSp>
        <p:nvCxnSpPr>
          <p:cNvPr id="10" name="Straight Arrow Connector 9"/>
          <p:cNvCxnSpPr>
            <a:stCxn id="9" idx="3"/>
          </p:cNvCxnSpPr>
          <p:nvPr/>
        </p:nvCxnSpPr>
        <p:spPr>
          <a:xfrm flipV="1">
            <a:off x="1780168" y="2558286"/>
            <a:ext cx="602715" cy="3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7437308" y="2365103"/>
            <a:ext cx="386366" cy="38636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8499316" y="2365103"/>
            <a:ext cx="386366" cy="38636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7919806" y="1769197"/>
            <a:ext cx="29458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5"/>
                </a:solidFill>
              </a:rPr>
              <a:t>Cold Virtual Queue</a:t>
            </a:r>
            <a:endParaRPr lang="en-US" sz="2400" b="1" dirty="0">
              <a:solidFill>
                <a:schemeClr val="accent5"/>
              </a:solidFill>
            </a:endParaRPr>
          </a:p>
        </p:txBody>
      </p:sp>
      <p:sp>
        <p:nvSpPr>
          <p:cNvPr id="14" name="Right Brace 13"/>
          <p:cNvSpPr/>
          <p:nvPr/>
        </p:nvSpPr>
        <p:spPr>
          <a:xfrm rot="5400000">
            <a:off x="8056976" y="2567795"/>
            <a:ext cx="205804" cy="1585749"/>
          </a:xfrm>
          <a:prstGeom prst="rightBrace">
            <a:avLst>
              <a:gd name="adj1" fmla="val 112849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6857150" y="3501223"/>
            <a:ext cx="27382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chemeClr val="accent4"/>
                </a:solidFill>
              </a:rPr>
              <a:t>Cooldown</a:t>
            </a:r>
            <a:r>
              <a:rPr lang="en-US" sz="2400" dirty="0" smtClean="0">
                <a:solidFill>
                  <a:schemeClr val="accent4"/>
                </a:solidFill>
              </a:rPr>
              <a:t> Window</a:t>
            </a:r>
            <a:endParaRPr lang="en-US" sz="2400" dirty="0">
              <a:solidFill>
                <a:schemeClr val="accent4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463148" y="2327456"/>
            <a:ext cx="13914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Cold Data</a:t>
            </a:r>
          </a:p>
        </p:txBody>
      </p:sp>
      <p:cxnSp>
        <p:nvCxnSpPr>
          <p:cNvPr id="17" name="Straight Arrow Connector 16"/>
          <p:cNvCxnSpPr>
            <a:stCxn id="16" idx="3"/>
            <a:endCxn id="11" idx="1"/>
          </p:cNvCxnSpPr>
          <p:nvPr/>
        </p:nvCxnSpPr>
        <p:spPr>
          <a:xfrm flipV="1">
            <a:off x="6854619" y="2558286"/>
            <a:ext cx="582689" cy="3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9025203" y="2360131"/>
            <a:ext cx="386366" cy="3863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9555002" y="2360131"/>
            <a:ext cx="386366" cy="3863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10418788" y="2140291"/>
            <a:ext cx="75212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……</a:t>
            </a:r>
          </a:p>
        </p:txBody>
      </p:sp>
      <p:cxnSp>
        <p:nvCxnSpPr>
          <p:cNvPr id="21" name="Curved Connector 20"/>
          <p:cNvCxnSpPr>
            <a:stCxn id="34" idx="2"/>
            <a:endCxn id="9" idx="2"/>
          </p:cNvCxnSpPr>
          <p:nvPr/>
        </p:nvCxnSpPr>
        <p:spPr>
          <a:xfrm rot="5400000">
            <a:off x="4631944" y="-745547"/>
            <a:ext cx="37652" cy="7031684"/>
          </a:xfrm>
          <a:prstGeom prst="curvedConnector3">
            <a:avLst>
              <a:gd name="adj1" fmla="val 1182662"/>
            </a:avLst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urved Connector 21"/>
          <p:cNvCxnSpPr>
            <a:stCxn id="19" idx="2"/>
            <a:endCxn id="16" idx="2"/>
          </p:cNvCxnSpPr>
          <p:nvPr/>
        </p:nvCxnSpPr>
        <p:spPr>
          <a:xfrm rot="5400000">
            <a:off x="7932223" y="973159"/>
            <a:ext cx="42624" cy="3589301"/>
          </a:xfrm>
          <a:prstGeom prst="curvedConnector3">
            <a:avLst>
              <a:gd name="adj1" fmla="val 636318"/>
            </a:avLst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1770956" y="2105358"/>
            <a:ext cx="5934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④</a:t>
            </a:r>
          </a:p>
        </p:txBody>
      </p:sp>
      <p:sp>
        <p:nvSpPr>
          <p:cNvPr id="24" name="Rectangle 23"/>
          <p:cNvSpPr/>
          <p:nvPr/>
        </p:nvSpPr>
        <p:spPr>
          <a:xfrm>
            <a:off x="9545710" y="2754313"/>
            <a:ext cx="5934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②</a:t>
            </a:r>
            <a:endParaRPr lang="en-US" sz="2400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8952752" y="2212120"/>
            <a:ext cx="0" cy="1156335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6851538" y="2105358"/>
            <a:ext cx="5934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①</a:t>
            </a:r>
            <a:endParaRPr lang="en-US" sz="2400" dirty="0"/>
          </a:p>
        </p:txBody>
      </p:sp>
      <p:sp>
        <p:nvSpPr>
          <p:cNvPr id="27" name="Rectangle 26"/>
          <p:cNvSpPr/>
          <p:nvPr/>
        </p:nvSpPr>
        <p:spPr>
          <a:xfrm>
            <a:off x="5415469" y="3183233"/>
            <a:ext cx="5934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③</a:t>
            </a:r>
            <a:endParaRPr lang="en-US" sz="2400" dirty="0"/>
          </a:p>
        </p:txBody>
      </p:sp>
      <p:sp>
        <p:nvSpPr>
          <p:cNvPr id="28" name="Rectangle 27"/>
          <p:cNvSpPr/>
          <p:nvPr/>
        </p:nvSpPr>
        <p:spPr>
          <a:xfrm>
            <a:off x="10085065" y="2357879"/>
            <a:ext cx="386366" cy="3863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2326540" y="2085301"/>
            <a:ext cx="5254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TAIL</a:t>
            </a:r>
            <a:endParaRPr lang="en-US" sz="1600" i="1" dirty="0"/>
          </a:p>
        </p:txBody>
      </p:sp>
      <p:sp>
        <p:nvSpPr>
          <p:cNvPr id="30" name="TextBox 29"/>
          <p:cNvSpPr txBox="1"/>
          <p:nvPr/>
        </p:nvSpPr>
        <p:spPr>
          <a:xfrm>
            <a:off x="7391305" y="2083653"/>
            <a:ext cx="5254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TAIL</a:t>
            </a:r>
            <a:endParaRPr lang="en-US" sz="1600" i="1" dirty="0"/>
          </a:p>
        </p:txBody>
      </p:sp>
      <p:sp>
        <p:nvSpPr>
          <p:cNvPr id="31" name="Rectangle 30"/>
          <p:cNvSpPr/>
          <p:nvPr/>
        </p:nvSpPr>
        <p:spPr>
          <a:xfrm>
            <a:off x="11110463" y="2357879"/>
            <a:ext cx="386366" cy="3863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10964000" y="2085301"/>
            <a:ext cx="724069" cy="338554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600" i="1" dirty="0" smtClean="0"/>
              <a:t>HEAD</a:t>
            </a:r>
            <a:endParaRPr lang="en-US" sz="1600" i="1" dirty="0"/>
          </a:p>
        </p:txBody>
      </p:sp>
      <p:sp>
        <p:nvSpPr>
          <p:cNvPr id="33" name="TextBox 32"/>
          <p:cNvSpPr txBox="1"/>
          <p:nvPr/>
        </p:nvSpPr>
        <p:spPr>
          <a:xfrm>
            <a:off x="0" y="5089506"/>
            <a:ext cx="12192000" cy="5232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  <a:latin typeface="Adobe Garamond Pro" panose="02020502060506020403" pitchFamily="18" charset="0"/>
              </a:rPr>
              <a:t>3, 4. On write hit in </a:t>
            </a:r>
            <a:r>
              <a:rPr lang="en-US" sz="2800" i="1" dirty="0" smtClean="0">
                <a:solidFill>
                  <a:schemeClr val="accent5">
                    <a:lumMod val="50000"/>
                  </a:schemeClr>
                </a:solidFill>
                <a:latin typeface="Adobe Garamond Pro" panose="02020502060506020403" pitchFamily="18" charset="0"/>
              </a:rPr>
              <a:t>cooldown window</a:t>
            </a: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  <a:latin typeface="Adobe Garamond Pro" panose="02020502060506020403" pitchFamily="18" charset="0"/>
              </a:rPr>
              <a:t>, data is promoted to </a:t>
            </a:r>
            <a:r>
              <a:rPr lang="en-US" sz="2800" i="1" dirty="0" smtClean="0">
                <a:solidFill>
                  <a:schemeClr val="accent5">
                    <a:lumMod val="50000"/>
                  </a:schemeClr>
                </a:solidFill>
                <a:latin typeface="Adobe Garamond Pro" panose="02020502060506020403" pitchFamily="18" charset="0"/>
              </a:rPr>
              <a:t>hot virtual queue</a:t>
            </a: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  <a:latin typeface="Adobe Garamond Pro" panose="02020502060506020403" pitchFamily="18" charset="0"/>
              </a:rPr>
              <a:t>.</a:t>
            </a:r>
            <a:endParaRPr lang="en-US" sz="2800" dirty="0">
              <a:solidFill>
                <a:schemeClr val="accent5">
                  <a:lumMod val="50000"/>
                </a:schemeClr>
              </a:solidFill>
              <a:latin typeface="Adobe Garamond Pro" panose="02020502060506020403" pitchFamily="18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7973429" y="2365103"/>
            <a:ext cx="386366" cy="38636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2971800" y="6366379"/>
            <a:ext cx="9220200" cy="184666"/>
          </a:xfrm>
          <a:prstGeom prst="rect">
            <a:avLst/>
          </a:prstGeom>
          <a:noFill/>
        </p:spPr>
        <p:txBody>
          <a:bodyPr wrap="square" lIns="45720" tIns="0" rIns="45720" bIns="0" anchor="ctr" anchorCtr="0">
            <a:spAutoFit/>
          </a:bodyPr>
          <a:lstStyle/>
          <a:p>
            <a:pPr algn="r">
              <a:defRPr/>
            </a:pP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latin typeface="Whitney-Semibold" pitchFamily="2" charset="0"/>
              </a:rPr>
              <a:t>Executive Summary • Motivation &amp; Observations • WARM • </a:t>
            </a:r>
            <a:r>
              <a:rPr lang="en-US" sz="1200" dirty="0" smtClean="0">
                <a:solidFill>
                  <a:schemeClr val="bg1"/>
                </a:solidFill>
                <a:latin typeface="Whitney-Semibold" pitchFamily="2" charset="0"/>
              </a:rPr>
              <a:t>Partitioning Algorithm 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Whitney-Semibold" pitchFamily="2" charset="0"/>
              </a:rPr>
              <a:t>• 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latin typeface="Whitney-Semibold" pitchFamily="2" charset="0"/>
              </a:rPr>
              <a:t>Flash Management 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Whitney-Semibold" pitchFamily="2" charset="0"/>
              </a:rPr>
              <a:t>• 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latin typeface="Whitney-Semibold" pitchFamily="2" charset="0"/>
              </a:rPr>
              <a:t>Evaluation • Conclusion</a:t>
            </a:r>
            <a:endParaRPr lang="en-US" sz="1200" dirty="0">
              <a:solidFill>
                <a:schemeClr val="bg1">
                  <a:lumMod val="50000"/>
                </a:schemeClr>
              </a:solidFill>
              <a:latin typeface="Whitney-Semibol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858413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0.00023 L -1.66667E-6 0.03333 C -0.00221 0.03703 -0.00456 0.04027 -0.00664 0.04421 L -0.07031 0.06921 L -0.17669 0.08819 L -0.26966 0.0949 L -0.38659 0.09027 L -0.48502 0.07592 L -0.53815 0.06157 L -0.56393 0.05185 C -0.56797 0.04606 -0.57187 0.04004 -0.57591 0.03495 C -0.57591 0.02569 -0.5763 0.01296 -0.5763 0.0037 C -0.5763 -0.00209 -0.45885 0.00115 -0.45846 0.00069 " pathEditMode="relative" rAng="0" ptsTypes="AAAAAAAAAAAAA">
                                      <p:cBhvr>
                                        <p:cTn id="10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815" y="474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Write-hot/Write-cold </a:t>
            </a:r>
            <a:r>
              <a:rPr lang="en-US" dirty="0"/>
              <a:t>Data Partitioning Algorithm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Write-hotness Aware Retention Management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 dirty="0" smtClean="0"/>
              <a:t>Page </a:t>
            </a:r>
            <a:fld id="{56E643E9-8232-44D4-8A76-E691A7C80D3B}" type="slidenum">
              <a:rPr lang="en-US" altLang="en-US" smtClean="0"/>
              <a:pPr/>
              <a:t>15</a:t>
            </a:fld>
            <a:r>
              <a:rPr lang="en-US" altLang="en-US" dirty="0" smtClean="0"/>
              <a:t> of 32</a:t>
            </a:r>
            <a:endParaRPr lang="en-US" altLang="en-US" dirty="0"/>
          </a:p>
        </p:txBody>
      </p:sp>
      <p:sp>
        <p:nvSpPr>
          <p:cNvPr id="6" name="Rectangle 5"/>
          <p:cNvSpPr/>
          <p:nvPr/>
        </p:nvSpPr>
        <p:spPr>
          <a:xfrm>
            <a:off x="2382883" y="2365103"/>
            <a:ext cx="386366" cy="386366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908770" y="2365103"/>
            <a:ext cx="386366" cy="386366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434657" y="2365103"/>
            <a:ext cx="386366" cy="386366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960544" y="2365103"/>
            <a:ext cx="386366" cy="386366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486431" y="2365103"/>
            <a:ext cx="386366" cy="386366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273454" y="1769197"/>
            <a:ext cx="27759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C00000"/>
                </a:solidFill>
              </a:rPr>
              <a:t>Hot Virtual Queue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12" name="Right Brace 11"/>
          <p:cNvSpPr/>
          <p:nvPr/>
        </p:nvSpPr>
        <p:spPr>
          <a:xfrm rot="5400000">
            <a:off x="3528514" y="2041830"/>
            <a:ext cx="195415" cy="2627290"/>
          </a:xfrm>
          <a:prstGeom prst="rightBrace">
            <a:avLst>
              <a:gd name="adj1" fmla="val 112849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647860" y="3501223"/>
            <a:ext cx="18453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Hot Window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89687" y="2327456"/>
            <a:ext cx="12904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Hot Data</a:t>
            </a:r>
          </a:p>
        </p:txBody>
      </p:sp>
      <p:cxnSp>
        <p:nvCxnSpPr>
          <p:cNvPr id="15" name="Straight Arrow Connector 14"/>
          <p:cNvCxnSpPr>
            <a:stCxn id="14" idx="3"/>
            <a:endCxn id="6" idx="1"/>
          </p:cNvCxnSpPr>
          <p:nvPr/>
        </p:nvCxnSpPr>
        <p:spPr>
          <a:xfrm flipV="1">
            <a:off x="1780168" y="2558286"/>
            <a:ext cx="602715" cy="3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7437308" y="2365103"/>
            <a:ext cx="386366" cy="38636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7973429" y="2365103"/>
            <a:ext cx="386366" cy="38636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8499316" y="2365103"/>
            <a:ext cx="386366" cy="38636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7919806" y="1769197"/>
            <a:ext cx="29458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5"/>
                </a:solidFill>
              </a:rPr>
              <a:t>Cold Virtual Queue</a:t>
            </a:r>
            <a:endParaRPr lang="en-US" sz="2400" b="1" dirty="0">
              <a:solidFill>
                <a:schemeClr val="accent5"/>
              </a:solidFill>
            </a:endParaRPr>
          </a:p>
        </p:txBody>
      </p:sp>
      <p:sp>
        <p:nvSpPr>
          <p:cNvPr id="20" name="Right Brace 19"/>
          <p:cNvSpPr/>
          <p:nvPr/>
        </p:nvSpPr>
        <p:spPr>
          <a:xfrm rot="5400000">
            <a:off x="8056976" y="2567795"/>
            <a:ext cx="205804" cy="1585749"/>
          </a:xfrm>
          <a:prstGeom prst="rightBrace">
            <a:avLst>
              <a:gd name="adj1" fmla="val 112849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6857150" y="3501223"/>
            <a:ext cx="27382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chemeClr val="accent4"/>
                </a:solidFill>
              </a:rPr>
              <a:t>Cooldown</a:t>
            </a:r>
            <a:r>
              <a:rPr lang="en-US" sz="2400" dirty="0" smtClean="0">
                <a:solidFill>
                  <a:schemeClr val="accent4"/>
                </a:solidFill>
              </a:rPr>
              <a:t> Window</a:t>
            </a:r>
            <a:endParaRPr lang="en-US" sz="2400" dirty="0">
              <a:solidFill>
                <a:schemeClr val="accent4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463148" y="2327456"/>
            <a:ext cx="13914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Cold Data</a:t>
            </a:r>
          </a:p>
        </p:txBody>
      </p:sp>
      <p:cxnSp>
        <p:nvCxnSpPr>
          <p:cNvPr id="23" name="Straight Arrow Connector 22"/>
          <p:cNvCxnSpPr>
            <a:stCxn id="22" idx="3"/>
            <a:endCxn id="16" idx="1"/>
          </p:cNvCxnSpPr>
          <p:nvPr/>
        </p:nvCxnSpPr>
        <p:spPr>
          <a:xfrm flipV="1">
            <a:off x="6854619" y="2558286"/>
            <a:ext cx="582689" cy="3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9025203" y="2360131"/>
            <a:ext cx="386366" cy="3863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9555002" y="2360131"/>
            <a:ext cx="386366" cy="3863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10418788" y="2140291"/>
            <a:ext cx="75212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……</a:t>
            </a:r>
          </a:p>
        </p:txBody>
      </p:sp>
      <p:cxnSp>
        <p:nvCxnSpPr>
          <p:cNvPr id="27" name="Curved Connector 26"/>
          <p:cNvCxnSpPr>
            <a:stCxn id="17" idx="2"/>
            <a:endCxn id="14" idx="2"/>
          </p:cNvCxnSpPr>
          <p:nvPr/>
        </p:nvCxnSpPr>
        <p:spPr>
          <a:xfrm rot="5400000">
            <a:off x="4631944" y="-745547"/>
            <a:ext cx="37652" cy="7031684"/>
          </a:xfrm>
          <a:prstGeom prst="curvedConnector3">
            <a:avLst>
              <a:gd name="adj1" fmla="val 1182662"/>
            </a:avLst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urved Connector 27"/>
          <p:cNvCxnSpPr>
            <a:stCxn id="25" idx="2"/>
            <a:endCxn id="22" idx="2"/>
          </p:cNvCxnSpPr>
          <p:nvPr/>
        </p:nvCxnSpPr>
        <p:spPr>
          <a:xfrm rot="5400000">
            <a:off x="7932223" y="973159"/>
            <a:ext cx="42624" cy="3589301"/>
          </a:xfrm>
          <a:prstGeom prst="curvedConnector3">
            <a:avLst>
              <a:gd name="adj1" fmla="val 636318"/>
            </a:avLst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1770956" y="2105358"/>
            <a:ext cx="5934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④</a:t>
            </a:r>
          </a:p>
        </p:txBody>
      </p:sp>
      <p:sp>
        <p:nvSpPr>
          <p:cNvPr id="30" name="Rectangle 29"/>
          <p:cNvSpPr/>
          <p:nvPr/>
        </p:nvSpPr>
        <p:spPr>
          <a:xfrm>
            <a:off x="9545710" y="2754313"/>
            <a:ext cx="5934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②</a:t>
            </a:r>
            <a:endParaRPr lang="en-US" sz="2400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8952752" y="2212120"/>
            <a:ext cx="0" cy="1156335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6851538" y="2105358"/>
            <a:ext cx="5934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①</a:t>
            </a:r>
            <a:endParaRPr lang="en-US" sz="2400" dirty="0"/>
          </a:p>
        </p:txBody>
      </p:sp>
      <p:sp>
        <p:nvSpPr>
          <p:cNvPr id="33" name="Rectangle 32"/>
          <p:cNvSpPr/>
          <p:nvPr/>
        </p:nvSpPr>
        <p:spPr>
          <a:xfrm>
            <a:off x="5415469" y="3183233"/>
            <a:ext cx="5934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③</a:t>
            </a:r>
            <a:endParaRPr lang="en-US" sz="2400" dirty="0"/>
          </a:p>
        </p:txBody>
      </p:sp>
      <p:sp>
        <p:nvSpPr>
          <p:cNvPr id="34" name="Rectangle 33"/>
          <p:cNvSpPr/>
          <p:nvPr/>
        </p:nvSpPr>
        <p:spPr>
          <a:xfrm>
            <a:off x="10085065" y="2357879"/>
            <a:ext cx="386366" cy="3863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2326540" y="2085301"/>
            <a:ext cx="5254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TAIL</a:t>
            </a:r>
            <a:endParaRPr lang="en-US" sz="1600" i="1" dirty="0"/>
          </a:p>
        </p:txBody>
      </p:sp>
      <p:sp>
        <p:nvSpPr>
          <p:cNvPr id="36" name="TextBox 35"/>
          <p:cNvSpPr txBox="1"/>
          <p:nvPr/>
        </p:nvSpPr>
        <p:spPr>
          <a:xfrm>
            <a:off x="4327057" y="2083212"/>
            <a:ext cx="724069" cy="338554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600" i="1" dirty="0" smtClean="0"/>
              <a:t>HEAD</a:t>
            </a:r>
            <a:endParaRPr lang="en-US" sz="1600" i="1" dirty="0"/>
          </a:p>
        </p:txBody>
      </p:sp>
      <p:sp>
        <p:nvSpPr>
          <p:cNvPr id="37" name="TextBox 36"/>
          <p:cNvSpPr txBox="1"/>
          <p:nvPr/>
        </p:nvSpPr>
        <p:spPr>
          <a:xfrm>
            <a:off x="7391305" y="2083653"/>
            <a:ext cx="5254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TAIL</a:t>
            </a:r>
            <a:endParaRPr lang="en-US" sz="1600" i="1" dirty="0"/>
          </a:p>
        </p:txBody>
      </p:sp>
      <p:sp>
        <p:nvSpPr>
          <p:cNvPr id="38" name="Rectangle 37"/>
          <p:cNvSpPr/>
          <p:nvPr/>
        </p:nvSpPr>
        <p:spPr>
          <a:xfrm>
            <a:off x="11110463" y="2357879"/>
            <a:ext cx="386366" cy="3863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10964000" y="2085301"/>
            <a:ext cx="724069" cy="338554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600" i="1" dirty="0" smtClean="0"/>
              <a:t>HEAD</a:t>
            </a:r>
            <a:endParaRPr lang="en-US" sz="1600" i="1" dirty="0"/>
          </a:p>
        </p:txBody>
      </p:sp>
      <p:sp>
        <p:nvSpPr>
          <p:cNvPr id="40" name="TextBox 39"/>
          <p:cNvSpPr txBox="1"/>
          <p:nvPr/>
        </p:nvSpPr>
        <p:spPr>
          <a:xfrm>
            <a:off x="0" y="5089506"/>
            <a:ext cx="12192000" cy="5232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  <a:latin typeface="Adobe Garamond Pro" panose="02020502060506020403" pitchFamily="18" charset="0"/>
              </a:rPr>
              <a:t>Data is sorted by write-hotness in hot virtual queue.</a:t>
            </a:r>
            <a:endParaRPr lang="en-US" sz="2800" dirty="0">
              <a:solidFill>
                <a:schemeClr val="accent5">
                  <a:lumMod val="50000"/>
                </a:schemeClr>
              </a:solidFill>
              <a:latin typeface="Adobe Garamond Pro" panose="02020502060506020403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971800" y="6366379"/>
            <a:ext cx="9220200" cy="184666"/>
          </a:xfrm>
          <a:prstGeom prst="rect">
            <a:avLst/>
          </a:prstGeom>
          <a:noFill/>
        </p:spPr>
        <p:txBody>
          <a:bodyPr wrap="square" lIns="45720" tIns="0" rIns="45720" bIns="0" anchor="ctr" anchorCtr="0">
            <a:spAutoFit/>
          </a:bodyPr>
          <a:lstStyle/>
          <a:p>
            <a:pPr algn="r">
              <a:defRPr/>
            </a:pP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latin typeface="Whitney-Semibold" pitchFamily="2" charset="0"/>
              </a:rPr>
              <a:t>Executive Summary • Motivation &amp; Observations • WARM • </a:t>
            </a:r>
            <a:r>
              <a:rPr lang="en-US" sz="1200" dirty="0" smtClean="0">
                <a:solidFill>
                  <a:schemeClr val="bg1"/>
                </a:solidFill>
                <a:latin typeface="Whitney-Semibold" pitchFamily="2" charset="0"/>
              </a:rPr>
              <a:t>Partitioning Algorithm 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Whitney-Semibold" pitchFamily="2" charset="0"/>
              </a:rPr>
              <a:t>• 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latin typeface="Whitney-Semibold" pitchFamily="2" charset="0"/>
              </a:rPr>
              <a:t>Flash Management 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Whitney-Semibold" pitchFamily="2" charset="0"/>
              </a:rPr>
              <a:t>• 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latin typeface="Whitney-Semibold" pitchFamily="2" charset="0"/>
              </a:rPr>
              <a:t>Evaluation • Conclusion</a:t>
            </a:r>
            <a:endParaRPr lang="en-US" sz="1200" dirty="0">
              <a:solidFill>
                <a:schemeClr val="bg1">
                  <a:lumMod val="50000"/>
                </a:schemeClr>
              </a:solidFill>
              <a:latin typeface="Whitney-Semibol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546534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Write-hot/Write-cold </a:t>
            </a:r>
            <a:r>
              <a:rPr lang="en-US" dirty="0"/>
              <a:t>Data Partitioning Algorithm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Write-hotness Aware Retention Management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 dirty="0" smtClean="0"/>
              <a:t>Page </a:t>
            </a:r>
            <a:fld id="{56E643E9-8232-44D4-8A76-E691A7C80D3B}" type="slidenum">
              <a:rPr lang="en-US" altLang="en-US" smtClean="0"/>
              <a:pPr/>
              <a:t>16</a:t>
            </a:fld>
            <a:r>
              <a:rPr lang="en-US" altLang="en-US" dirty="0" smtClean="0"/>
              <a:t> of 32</a:t>
            </a:r>
            <a:endParaRPr lang="en-US" alt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2382883" y="2365103"/>
            <a:ext cx="1438140" cy="386366"/>
            <a:chOff x="2382883" y="2365103"/>
            <a:chExt cx="1438140" cy="386366"/>
          </a:xfrm>
        </p:grpSpPr>
        <p:sp>
          <p:nvSpPr>
            <p:cNvPr id="7" name="Rectangle 6"/>
            <p:cNvSpPr/>
            <p:nvPr/>
          </p:nvSpPr>
          <p:spPr>
            <a:xfrm>
              <a:off x="2382883" y="2365103"/>
              <a:ext cx="386366" cy="386366"/>
            </a:xfrm>
            <a:prstGeom prst="rect">
              <a:avLst/>
            </a:prstGeom>
            <a:solidFill>
              <a:schemeClr val="accent2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2908770" y="2365103"/>
              <a:ext cx="386366" cy="386366"/>
            </a:xfrm>
            <a:prstGeom prst="rect">
              <a:avLst/>
            </a:prstGeom>
            <a:solidFill>
              <a:schemeClr val="accent2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3434657" y="2365103"/>
              <a:ext cx="386366" cy="386366"/>
            </a:xfrm>
            <a:prstGeom prst="rect">
              <a:avLst/>
            </a:prstGeom>
            <a:solidFill>
              <a:schemeClr val="accent2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10" name="Rectangle 9"/>
          <p:cNvSpPr/>
          <p:nvPr/>
        </p:nvSpPr>
        <p:spPr>
          <a:xfrm>
            <a:off x="4486431" y="2365103"/>
            <a:ext cx="386366" cy="386366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273454" y="1769197"/>
            <a:ext cx="27759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C00000"/>
                </a:solidFill>
              </a:rPr>
              <a:t>Hot Virtual Queue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12" name="Right Brace 11"/>
          <p:cNvSpPr/>
          <p:nvPr/>
        </p:nvSpPr>
        <p:spPr>
          <a:xfrm rot="5400000">
            <a:off x="3528514" y="2041830"/>
            <a:ext cx="195415" cy="2627290"/>
          </a:xfrm>
          <a:prstGeom prst="rightBrace">
            <a:avLst>
              <a:gd name="adj1" fmla="val 112849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647860" y="3501223"/>
            <a:ext cx="18453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Hot Window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89687" y="2327456"/>
            <a:ext cx="12904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Hot Data</a:t>
            </a:r>
          </a:p>
        </p:txBody>
      </p:sp>
      <p:cxnSp>
        <p:nvCxnSpPr>
          <p:cNvPr id="15" name="Straight Arrow Connector 14"/>
          <p:cNvCxnSpPr>
            <a:stCxn id="14" idx="3"/>
            <a:endCxn id="7" idx="1"/>
          </p:cNvCxnSpPr>
          <p:nvPr/>
        </p:nvCxnSpPr>
        <p:spPr>
          <a:xfrm flipV="1">
            <a:off x="1780168" y="2558286"/>
            <a:ext cx="602715" cy="3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7437308" y="2365103"/>
            <a:ext cx="386366" cy="38636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7973429" y="2365103"/>
            <a:ext cx="386366" cy="38636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8499316" y="2365103"/>
            <a:ext cx="386366" cy="38636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7919806" y="1769197"/>
            <a:ext cx="29458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5"/>
                </a:solidFill>
              </a:rPr>
              <a:t>Cold Virtual Queue</a:t>
            </a:r>
            <a:endParaRPr lang="en-US" sz="2400" b="1" dirty="0">
              <a:solidFill>
                <a:schemeClr val="accent5"/>
              </a:solidFill>
            </a:endParaRPr>
          </a:p>
        </p:txBody>
      </p:sp>
      <p:sp>
        <p:nvSpPr>
          <p:cNvPr id="20" name="Right Brace 19"/>
          <p:cNvSpPr/>
          <p:nvPr/>
        </p:nvSpPr>
        <p:spPr>
          <a:xfrm rot="5400000">
            <a:off x="8056976" y="2567795"/>
            <a:ext cx="205804" cy="1585749"/>
          </a:xfrm>
          <a:prstGeom prst="rightBrace">
            <a:avLst>
              <a:gd name="adj1" fmla="val 112849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6857150" y="3501223"/>
            <a:ext cx="27382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chemeClr val="accent4"/>
                </a:solidFill>
              </a:rPr>
              <a:t>Cooldown</a:t>
            </a:r>
            <a:r>
              <a:rPr lang="en-US" sz="2400" dirty="0" smtClean="0">
                <a:solidFill>
                  <a:schemeClr val="accent4"/>
                </a:solidFill>
              </a:rPr>
              <a:t> Window</a:t>
            </a:r>
            <a:endParaRPr lang="en-US" sz="2400" dirty="0">
              <a:solidFill>
                <a:schemeClr val="accent4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463148" y="2327456"/>
            <a:ext cx="13914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Cold Data</a:t>
            </a:r>
          </a:p>
        </p:txBody>
      </p:sp>
      <p:cxnSp>
        <p:nvCxnSpPr>
          <p:cNvPr id="23" name="Straight Arrow Connector 22"/>
          <p:cNvCxnSpPr>
            <a:stCxn id="22" idx="3"/>
            <a:endCxn id="16" idx="1"/>
          </p:cNvCxnSpPr>
          <p:nvPr/>
        </p:nvCxnSpPr>
        <p:spPr>
          <a:xfrm flipV="1">
            <a:off x="6854619" y="2558286"/>
            <a:ext cx="582689" cy="3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9025203" y="2360131"/>
            <a:ext cx="386366" cy="3863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9555002" y="2360131"/>
            <a:ext cx="386366" cy="3863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10418788" y="2140291"/>
            <a:ext cx="75212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……</a:t>
            </a:r>
          </a:p>
        </p:txBody>
      </p:sp>
      <p:cxnSp>
        <p:nvCxnSpPr>
          <p:cNvPr id="27" name="Curved Connector 26"/>
          <p:cNvCxnSpPr>
            <a:stCxn id="43" idx="2"/>
            <a:endCxn id="14" idx="2"/>
          </p:cNvCxnSpPr>
          <p:nvPr/>
        </p:nvCxnSpPr>
        <p:spPr>
          <a:xfrm rot="5400000">
            <a:off x="2625502" y="1260896"/>
            <a:ext cx="37652" cy="3018799"/>
          </a:xfrm>
          <a:prstGeom prst="curvedConnector3">
            <a:avLst>
              <a:gd name="adj1" fmla="val 707139"/>
            </a:avLst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urved Connector 27"/>
          <p:cNvCxnSpPr>
            <a:stCxn id="17" idx="2"/>
            <a:endCxn id="14" idx="2"/>
          </p:cNvCxnSpPr>
          <p:nvPr/>
        </p:nvCxnSpPr>
        <p:spPr>
          <a:xfrm rot="5400000">
            <a:off x="4631944" y="-745547"/>
            <a:ext cx="37652" cy="7031684"/>
          </a:xfrm>
          <a:prstGeom prst="curvedConnector3">
            <a:avLst>
              <a:gd name="adj1" fmla="val 1182662"/>
            </a:avLst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urved Connector 28"/>
          <p:cNvCxnSpPr>
            <a:stCxn id="25" idx="2"/>
            <a:endCxn id="22" idx="2"/>
          </p:cNvCxnSpPr>
          <p:nvPr/>
        </p:nvCxnSpPr>
        <p:spPr>
          <a:xfrm rot="5400000">
            <a:off x="7932223" y="973159"/>
            <a:ext cx="42624" cy="3589301"/>
          </a:xfrm>
          <a:prstGeom prst="curvedConnector3">
            <a:avLst>
              <a:gd name="adj1" fmla="val 636318"/>
            </a:avLst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1770956" y="2105358"/>
            <a:ext cx="5934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④</a:t>
            </a:r>
          </a:p>
        </p:txBody>
      </p:sp>
      <p:sp>
        <p:nvSpPr>
          <p:cNvPr id="31" name="Rectangle 30"/>
          <p:cNvSpPr/>
          <p:nvPr/>
        </p:nvSpPr>
        <p:spPr>
          <a:xfrm>
            <a:off x="3973788" y="2751469"/>
            <a:ext cx="5934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⑤</a:t>
            </a:r>
          </a:p>
        </p:txBody>
      </p:sp>
      <p:sp>
        <p:nvSpPr>
          <p:cNvPr id="32" name="Rectangle 31"/>
          <p:cNvSpPr/>
          <p:nvPr/>
        </p:nvSpPr>
        <p:spPr>
          <a:xfrm>
            <a:off x="9545710" y="2754313"/>
            <a:ext cx="5934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②</a:t>
            </a:r>
            <a:endParaRPr lang="en-US" sz="2400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8952752" y="2212120"/>
            <a:ext cx="0" cy="1156335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6851538" y="2105358"/>
            <a:ext cx="5934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①</a:t>
            </a:r>
            <a:endParaRPr lang="en-US" sz="2400" dirty="0"/>
          </a:p>
        </p:txBody>
      </p:sp>
      <p:sp>
        <p:nvSpPr>
          <p:cNvPr id="35" name="Rectangle 34"/>
          <p:cNvSpPr/>
          <p:nvPr/>
        </p:nvSpPr>
        <p:spPr>
          <a:xfrm>
            <a:off x="5415469" y="3183233"/>
            <a:ext cx="5934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③</a:t>
            </a:r>
            <a:endParaRPr lang="en-US" sz="2400" dirty="0"/>
          </a:p>
        </p:txBody>
      </p:sp>
      <p:sp>
        <p:nvSpPr>
          <p:cNvPr id="36" name="Rectangle 35"/>
          <p:cNvSpPr/>
          <p:nvPr/>
        </p:nvSpPr>
        <p:spPr>
          <a:xfrm>
            <a:off x="10085065" y="2357879"/>
            <a:ext cx="386366" cy="3863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2326540" y="2085301"/>
            <a:ext cx="5254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TAIL</a:t>
            </a:r>
            <a:endParaRPr lang="en-US" sz="1600" i="1" dirty="0"/>
          </a:p>
        </p:txBody>
      </p:sp>
      <p:sp>
        <p:nvSpPr>
          <p:cNvPr id="38" name="TextBox 37"/>
          <p:cNvSpPr txBox="1"/>
          <p:nvPr/>
        </p:nvSpPr>
        <p:spPr>
          <a:xfrm>
            <a:off x="4327057" y="2083212"/>
            <a:ext cx="724069" cy="338554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600" i="1" dirty="0" smtClean="0"/>
              <a:t>HEAD</a:t>
            </a:r>
            <a:endParaRPr lang="en-US" sz="1600" i="1" dirty="0"/>
          </a:p>
        </p:txBody>
      </p:sp>
      <p:sp>
        <p:nvSpPr>
          <p:cNvPr id="39" name="TextBox 38"/>
          <p:cNvSpPr txBox="1"/>
          <p:nvPr/>
        </p:nvSpPr>
        <p:spPr>
          <a:xfrm>
            <a:off x="7391305" y="2083653"/>
            <a:ext cx="5254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TAIL</a:t>
            </a:r>
            <a:endParaRPr lang="en-US" sz="1600" i="1" dirty="0"/>
          </a:p>
        </p:txBody>
      </p:sp>
      <p:sp>
        <p:nvSpPr>
          <p:cNvPr id="40" name="Rectangle 39"/>
          <p:cNvSpPr/>
          <p:nvPr/>
        </p:nvSpPr>
        <p:spPr>
          <a:xfrm>
            <a:off x="11110463" y="2357879"/>
            <a:ext cx="386366" cy="3863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1" name="TextBox 40"/>
          <p:cNvSpPr txBox="1"/>
          <p:nvPr/>
        </p:nvSpPr>
        <p:spPr>
          <a:xfrm>
            <a:off x="10964000" y="2085301"/>
            <a:ext cx="724069" cy="338554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600" i="1" dirty="0" smtClean="0"/>
              <a:t>HEAD</a:t>
            </a:r>
            <a:endParaRPr lang="en-US" sz="1600" i="1" dirty="0"/>
          </a:p>
        </p:txBody>
      </p:sp>
      <p:sp>
        <p:nvSpPr>
          <p:cNvPr id="42" name="TextBox 41"/>
          <p:cNvSpPr txBox="1"/>
          <p:nvPr/>
        </p:nvSpPr>
        <p:spPr>
          <a:xfrm>
            <a:off x="0" y="5089506"/>
            <a:ext cx="12192000" cy="5232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  <a:latin typeface="Adobe Garamond Pro" panose="02020502060506020403" pitchFamily="18" charset="0"/>
              </a:rPr>
              <a:t>5. On write hit in hot virtual queue, data is pushed to the tail.</a:t>
            </a:r>
            <a:endParaRPr lang="en-US" sz="2800" dirty="0">
              <a:solidFill>
                <a:schemeClr val="accent5">
                  <a:lumMod val="50000"/>
                </a:schemeClr>
              </a:solidFill>
              <a:latin typeface="Adobe Garamond Pro" panose="02020502060506020403" pitchFamily="18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3960544" y="2365103"/>
            <a:ext cx="386366" cy="386366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2971800" y="6366379"/>
            <a:ext cx="9220200" cy="184666"/>
          </a:xfrm>
          <a:prstGeom prst="rect">
            <a:avLst/>
          </a:prstGeom>
          <a:noFill/>
        </p:spPr>
        <p:txBody>
          <a:bodyPr wrap="square" lIns="45720" tIns="0" rIns="45720" bIns="0" anchor="ctr" anchorCtr="0">
            <a:spAutoFit/>
          </a:bodyPr>
          <a:lstStyle/>
          <a:p>
            <a:pPr algn="r">
              <a:defRPr/>
            </a:pP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latin typeface="Whitney-Semibold" pitchFamily="2" charset="0"/>
              </a:rPr>
              <a:t>Executive Summary • Motivation &amp; Observations • WARM • </a:t>
            </a:r>
            <a:r>
              <a:rPr lang="en-US" sz="1200" dirty="0" smtClean="0">
                <a:solidFill>
                  <a:schemeClr val="bg1"/>
                </a:solidFill>
                <a:latin typeface="Whitney-Semibold" pitchFamily="2" charset="0"/>
              </a:rPr>
              <a:t>Partitioning Algorithm 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Whitney-Semibold" pitchFamily="2" charset="0"/>
              </a:rPr>
              <a:t>• 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latin typeface="Whitney-Semibold" pitchFamily="2" charset="0"/>
              </a:rPr>
              <a:t>Flash Management 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Whitney-Semibold" pitchFamily="2" charset="0"/>
              </a:rPr>
              <a:t>• 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latin typeface="Whitney-Semibold" pitchFamily="2" charset="0"/>
              </a:rPr>
              <a:t>Evaluation • Conclusion</a:t>
            </a:r>
            <a:endParaRPr lang="en-US" sz="1200" dirty="0">
              <a:solidFill>
                <a:schemeClr val="bg1">
                  <a:lumMod val="50000"/>
                </a:schemeClr>
              </a:solidFill>
              <a:latin typeface="Whitney-Semibol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710979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0.0007 L 5E-6 0.03264 L -0.00638 0.04143 L -0.03946 0.05694 L -0.10196 0.06828 L -0.14258 0.06713 L -0.20639 0.0581 L -0.23633 0.0493 L -0.24818 0.03379 L -0.24818 0.00254 L -0.13008 0.00254 " pathEditMode="relative" ptsTypes="AAAAAAAAAAA">
                                      <p:cBhvr>
                                        <p:cTn id="6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2.91667E-6 3.33333E-6 L 0.04323 0.00023 " pathEditMode="relative" rAng="0" ptsTypes="AA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6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Write-hot/Write-cold </a:t>
            </a:r>
            <a:r>
              <a:rPr lang="en-US" dirty="0"/>
              <a:t>Data Partitioning Algorithm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Write-hotness Aware Retention Management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 dirty="0" smtClean="0"/>
              <a:t>Page </a:t>
            </a:r>
            <a:fld id="{56E643E9-8232-44D4-8A76-E691A7C80D3B}" type="slidenum">
              <a:rPr lang="en-US" altLang="en-US" smtClean="0"/>
              <a:pPr/>
              <a:t>17</a:t>
            </a:fld>
            <a:r>
              <a:rPr lang="en-US" altLang="en-US" dirty="0" smtClean="0"/>
              <a:t> of 32</a:t>
            </a:r>
            <a:endParaRPr lang="en-US" alt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2382883" y="2365103"/>
            <a:ext cx="1964027" cy="386366"/>
            <a:chOff x="2382883" y="2365103"/>
            <a:chExt cx="1964027" cy="386366"/>
          </a:xfrm>
        </p:grpSpPr>
        <p:sp>
          <p:nvSpPr>
            <p:cNvPr id="7" name="Rectangle 6"/>
            <p:cNvSpPr/>
            <p:nvPr/>
          </p:nvSpPr>
          <p:spPr>
            <a:xfrm>
              <a:off x="2382883" y="2365103"/>
              <a:ext cx="386366" cy="386366"/>
            </a:xfrm>
            <a:prstGeom prst="rect">
              <a:avLst/>
            </a:prstGeom>
            <a:solidFill>
              <a:schemeClr val="accent2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2908770" y="2365103"/>
              <a:ext cx="386366" cy="386366"/>
            </a:xfrm>
            <a:prstGeom prst="rect">
              <a:avLst/>
            </a:prstGeom>
            <a:solidFill>
              <a:schemeClr val="accent2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3434657" y="2365103"/>
              <a:ext cx="386366" cy="386366"/>
            </a:xfrm>
            <a:prstGeom prst="rect">
              <a:avLst/>
            </a:prstGeom>
            <a:solidFill>
              <a:schemeClr val="accent2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960544" y="2365103"/>
              <a:ext cx="386366" cy="386366"/>
            </a:xfrm>
            <a:prstGeom prst="rect">
              <a:avLst/>
            </a:prstGeom>
            <a:solidFill>
              <a:schemeClr val="accent2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2273454" y="1769197"/>
            <a:ext cx="27759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C00000"/>
                </a:solidFill>
              </a:rPr>
              <a:t>Hot Virtual Queue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12" name="Right Brace 11"/>
          <p:cNvSpPr/>
          <p:nvPr/>
        </p:nvSpPr>
        <p:spPr>
          <a:xfrm rot="5400000">
            <a:off x="3528514" y="2041830"/>
            <a:ext cx="195415" cy="2627290"/>
          </a:xfrm>
          <a:prstGeom prst="rightBrace">
            <a:avLst>
              <a:gd name="adj1" fmla="val 112849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647860" y="3501223"/>
            <a:ext cx="18453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Hot Window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89687" y="2327456"/>
            <a:ext cx="12904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Hot Data</a:t>
            </a:r>
          </a:p>
        </p:txBody>
      </p:sp>
      <p:cxnSp>
        <p:nvCxnSpPr>
          <p:cNvPr id="15" name="Straight Arrow Connector 14"/>
          <p:cNvCxnSpPr>
            <a:stCxn id="14" idx="3"/>
            <a:endCxn id="7" idx="1"/>
          </p:cNvCxnSpPr>
          <p:nvPr/>
        </p:nvCxnSpPr>
        <p:spPr>
          <a:xfrm flipV="1">
            <a:off x="1780168" y="2558286"/>
            <a:ext cx="602715" cy="3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7437308" y="2365103"/>
            <a:ext cx="386366" cy="38636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7973429" y="2365103"/>
            <a:ext cx="386366" cy="38636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8499316" y="2365103"/>
            <a:ext cx="386366" cy="38636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7919806" y="1769197"/>
            <a:ext cx="29458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5"/>
                </a:solidFill>
              </a:rPr>
              <a:t>Cold Virtual Queue</a:t>
            </a:r>
            <a:endParaRPr lang="en-US" sz="2400" b="1" dirty="0">
              <a:solidFill>
                <a:schemeClr val="accent5"/>
              </a:solidFill>
            </a:endParaRPr>
          </a:p>
        </p:txBody>
      </p:sp>
      <p:sp>
        <p:nvSpPr>
          <p:cNvPr id="20" name="Right Brace 19"/>
          <p:cNvSpPr/>
          <p:nvPr/>
        </p:nvSpPr>
        <p:spPr>
          <a:xfrm rot="5400000">
            <a:off x="8056976" y="2567795"/>
            <a:ext cx="205804" cy="1585749"/>
          </a:xfrm>
          <a:prstGeom prst="rightBrace">
            <a:avLst>
              <a:gd name="adj1" fmla="val 112849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6857150" y="3501223"/>
            <a:ext cx="27382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chemeClr val="accent4"/>
                </a:solidFill>
              </a:rPr>
              <a:t>Cooldown</a:t>
            </a:r>
            <a:r>
              <a:rPr lang="en-US" sz="2400" dirty="0" smtClean="0">
                <a:solidFill>
                  <a:schemeClr val="accent4"/>
                </a:solidFill>
              </a:rPr>
              <a:t> Window</a:t>
            </a:r>
            <a:endParaRPr lang="en-US" sz="2400" dirty="0">
              <a:solidFill>
                <a:schemeClr val="accent4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463148" y="2327456"/>
            <a:ext cx="13914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Cold Data</a:t>
            </a:r>
          </a:p>
        </p:txBody>
      </p:sp>
      <p:cxnSp>
        <p:nvCxnSpPr>
          <p:cNvPr id="23" name="Straight Arrow Connector 22"/>
          <p:cNvCxnSpPr>
            <a:stCxn id="22" idx="3"/>
            <a:endCxn id="16" idx="1"/>
          </p:cNvCxnSpPr>
          <p:nvPr/>
        </p:nvCxnSpPr>
        <p:spPr>
          <a:xfrm flipV="1">
            <a:off x="6854619" y="2558286"/>
            <a:ext cx="582689" cy="3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45" idx="3"/>
            <a:endCxn id="22" idx="1"/>
          </p:cNvCxnSpPr>
          <p:nvPr/>
        </p:nvCxnSpPr>
        <p:spPr>
          <a:xfrm>
            <a:off x="4872797" y="2558286"/>
            <a:ext cx="590351" cy="3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9025203" y="2360131"/>
            <a:ext cx="386366" cy="3863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9555002" y="2360131"/>
            <a:ext cx="386366" cy="3863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10418788" y="2140291"/>
            <a:ext cx="75212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……</a:t>
            </a:r>
          </a:p>
        </p:txBody>
      </p:sp>
      <p:cxnSp>
        <p:nvCxnSpPr>
          <p:cNvPr id="28" name="Curved Connector 27"/>
          <p:cNvCxnSpPr>
            <a:stCxn id="10" idx="2"/>
            <a:endCxn id="14" idx="2"/>
          </p:cNvCxnSpPr>
          <p:nvPr/>
        </p:nvCxnSpPr>
        <p:spPr>
          <a:xfrm rot="5400000">
            <a:off x="2625502" y="1260896"/>
            <a:ext cx="37652" cy="3018799"/>
          </a:xfrm>
          <a:prstGeom prst="curvedConnector3">
            <a:avLst>
              <a:gd name="adj1" fmla="val 707139"/>
            </a:avLst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urved Connector 28"/>
          <p:cNvCxnSpPr>
            <a:stCxn id="17" idx="2"/>
            <a:endCxn id="14" idx="2"/>
          </p:cNvCxnSpPr>
          <p:nvPr/>
        </p:nvCxnSpPr>
        <p:spPr>
          <a:xfrm rot="5400000">
            <a:off x="4631944" y="-745547"/>
            <a:ext cx="37652" cy="7031684"/>
          </a:xfrm>
          <a:prstGeom prst="curvedConnector3">
            <a:avLst>
              <a:gd name="adj1" fmla="val 1182662"/>
            </a:avLst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urved Connector 29"/>
          <p:cNvCxnSpPr>
            <a:stCxn id="26" idx="2"/>
            <a:endCxn id="22" idx="2"/>
          </p:cNvCxnSpPr>
          <p:nvPr/>
        </p:nvCxnSpPr>
        <p:spPr>
          <a:xfrm rot="5400000">
            <a:off x="7932223" y="973159"/>
            <a:ext cx="42624" cy="3589301"/>
          </a:xfrm>
          <a:prstGeom prst="curvedConnector3">
            <a:avLst>
              <a:gd name="adj1" fmla="val 636318"/>
            </a:avLst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1770956" y="2105358"/>
            <a:ext cx="5934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④</a:t>
            </a:r>
          </a:p>
        </p:txBody>
      </p:sp>
      <p:sp>
        <p:nvSpPr>
          <p:cNvPr id="32" name="Rectangle 31"/>
          <p:cNvSpPr/>
          <p:nvPr/>
        </p:nvSpPr>
        <p:spPr>
          <a:xfrm>
            <a:off x="4879817" y="2105358"/>
            <a:ext cx="5934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⑥</a:t>
            </a:r>
            <a:endParaRPr lang="en-US" sz="2400" dirty="0"/>
          </a:p>
        </p:txBody>
      </p:sp>
      <p:sp>
        <p:nvSpPr>
          <p:cNvPr id="33" name="Rectangle 32"/>
          <p:cNvSpPr/>
          <p:nvPr/>
        </p:nvSpPr>
        <p:spPr>
          <a:xfrm>
            <a:off x="3973788" y="2751469"/>
            <a:ext cx="5934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⑤</a:t>
            </a:r>
          </a:p>
        </p:txBody>
      </p:sp>
      <p:sp>
        <p:nvSpPr>
          <p:cNvPr id="34" name="Rectangle 33"/>
          <p:cNvSpPr/>
          <p:nvPr/>
        </p:nvSpPr>
        <p:spPr>
          <a:xfrm>
            <a:off x="9545710" y="2754313"/>
            <a:ext cx="5934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②</a:t>
            </a:r>
            <a:endParaRPr lang="en-US" sz="2400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8952752" y="2212120"/>
            <a:ext cx="0" cy="1156335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6851538" y="2105358"/>
            <a:ext cx="5934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①</a:t>
            </a:r>
            <a:endParaRPr lang="en-US" sz="2400" dirty="0"/>
          </a:p>
        </p:txBody>
      </p:sp>
      <p:sp>
        <p:nvSpPr>
          <p:cNvPr id="37" name="Rectangle 36"/>
          <p:cNvSpPr/>
          <p:nvPr/>
        </p:nvSpPr>
        <p:spPr>
          <a:xfrm>
            <a:off x="5415469" y="3183233"/>
            <a:ext cx="5934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③</a:t>
            </a:r>
            <a:endParaRPr lang="en-US" sz="2400" dirty="0"/>
          </a:p>
        </p:txBody>
      </p:sp>
      <p:sp>
        <p:nvSpPr>
          <p:cNvPr id="38" name="Rectangle 37"/>
          <p:cNvSpPr/>
          <p:nvPr/>
        </p:nvSpPr>
        <p:spPr>
          <a:xfrm>
            <a:off x="10085065" y="2357879"/>
            <a:ext cx="386366" cy="3863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2326540" y="2085301"/>
            <a:ext cx="5254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TAIL</a:t>
            </a:r>
            <a:endParaRPr lang="en-US" sz="1600" i="1" dirty="0"/>
          </a:p>
        </p:txBody>
      </p:sp>
      <p:sp>
        <p:nvSpPr>
          <p:cNvPr id="40" name="TextBox 39"/>
          <p:cNvSpPr txBox="1"/>
          <p:nvPr/>
        </p:nvSpPr>
        <p:spPr>
          <a:xfrm>
            <a:off x="4327057" y="2083212"/>
            <a:ext cx="724069" cy="338554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600" i="1" dirty="0" smtClean="0"/>
              <a:t>HEAD</a:t>
            </a:r>
            <a:endParaRPr lang="en-US" sz="1600" i="1" dirty="0"/>
          </a:p>
        </p:txBody>
      </p:sp>
      <p:sp>
        <p:nvSpPr>
          <p:cNvPr id="41" name="TextBox 40"/>
          <p:cNvSpPr txBox="1"/>
          <p:nvPr/>
        </p:nvSpPr>
        <p:spPr>
          <a:xfrm>
            <a:off x="7391305" y="2083653"/>
            <a:ext cx="5254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TAIL</a:t>
            </a:r>
            <a:endParaRPr lang="en-US" sz="1600" i="1" dirty="0"/>
          </a:p>
        </p:txBody>
      </p:sp>
      <p:sp>
        <p:nvSpPr>
          <p:cNvPr id="42" name="Rectangle 41"/>
          <p:cNvSpPr/>
          <p:nvPr/>
        </p:nvSpPr>
        <p:spPr>
          <a:xfrm>
            <a:off x="11110463" y="2357879"/>
            <a:ext cx="386366" cy="3863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10964000" y="2085301"/>
            <a:ext cx="724069" cy="338554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600" i="1" dirty="0" smtClean="0"/>
              <a:t>HEAD</a:t>
            </a:r>
            <a:endParaRPr lang="en-US" sz="1600" i="1" dirty="0"/>
          </a:p>
        </p:txBody>
      </p:sp>
      <p:sp>
        <p:nvSpPr>
          <p:cNvPr id="44" name="TextBox 43"/>
          <p:cNvSpPr txBox="1"/>
          <p:nvPr/>
        </p:nvSpPr>
        <p:spPr>
          <a:xfrm>
            <a:off x="0" y="5089506"/>
            <a:ext cx="12192000" cy="5232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  <a:latin typeface="Adobe Garamond Pro" panose="02020502060506020403" pitchFamily="18" charset="0"/>
              </a:rPr>
              <a:t>6. Unmodified hot data will be demoted to cold virtual queue.</a:t>
            </a:r>
            <a:endParaRPr lang="en-US" sz="2800" dirty="0">
              <a:solidFill>
                <a:schemeClr val="accent5">
                  <a:lumMod val="50000"/>
                </a:schemeClr>
              </a:solidFill>
              <a:latin typeface="Adobe Garamond Pro" panose="02020502060506020403" pitchFamily="18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4486431" y="2365103"/>
            <a:ext cx="386366" cy="386366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2971800" y="6366379"/>
            <a:ext cx="9220200" cy="184666"/>
          </a:xfrm>
          <a:prstGeom prst="rect">
            <a:avLst/>
          </a:prstGeom>
          <a:noFill/>
        </p:spPr>
        <p:txBody>
          <a:bodyPr wrap="square" lIns="45720" tIns="0" rIns="45720" bIns="0" anchor="ctr" anchorCtr="0">
            <a:spAutoFit/>
          </a:bodyPr>
          <a:lstStyle/>
          <a:p>
            <a:pPr algn="r">
              <a:defRPr/>
            </a:pP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latin typeface="Whitney-Semibold" pitchFamily="2" charset="0"/>
              </a:rPr>
              <a:t>Executive Summary • Motivation &amp; Observations • WARM • </a:t>
            </a:r>
            <a:r>
              <a:rPr lang="en-US" sz="1200" dirty="0" smtClean="0">
                <a:solidFill>
                  <a:schemeClr val="bg1"/>
                </a:solidFill>
                <a:latin typeface="Whitney-Semibold" pitchFamily="2" charset="0"/>
              </a:rPr>
              <a:t>Partitioning Algorithm 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Whitney-Semibold" pitchFamily="2" charset="0"/>
              </a:rPr>
              <a:t>• 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latin typeface="Whitney-Semibold" pitchFamily="2" charset="0"/>
              </a:rPr>
              <a:t>Flash Management 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Whitney-Semibold" pitchFamily="2" charset="0"/>
              </a:rPr>
              <a:t>• 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latin typeface="Whitney-Semibold" pitchFamily="2" charset="0"/>
              </a:rPr>
              <a:t>Evaluation • Conclusion</a:t>
            </a:r>
            <a:endParaRPr lang="en-US" sz="1200" dirty="0">
              <a:solidFill>
                <a:schemeClr val="bg1">
                  <a:lumMod val="50000"/>
                </a:schemeClr>
              </a:solidFill>
              <a:latin typeface="Whitney-Semibol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502651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45833E-6 3.33333E-6 L 0.02787 0.0002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93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5833E-6 3.33333E-6 L 0.20196 -0.00047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91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Conventional Flash Management Policies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Flash Translation Layer (FTL)</a:t>
            </a:r>
          </a:p>
          <a:p>
            <a:pPr lvl="1"/>
            <a:r>
              <a:rPr lang="en-US" dirty="0"/>
              <a:t>Map data to erased blocks</a:t>
            </a:r>
          </a:p>
          <a:p>
            <a:pPr lvl="1"/>
            <a:r>
              <a:rPr lang="en-US" dirty="0"/>
              <a:t>Translate logical page number to physical page number</a:t>
            </a:r>
          </a:p>
          <a:p>
            <a:pPr>
              <a:spcBef>
                <a:spcPts val="1800"/>
              </a:spcBef>
            </a:pPr>
            <a:r>
              <a:rPr lang="en-US" dirty="0"/>
              <a:t>Garbage Collection</a:t>
            </a:r>
          </a:p>
          <a:p>
            <a:pPr lvl="1"/>
            <a:r>
              <a:rPr lang="en-US" dirty="0"/>
              <a:t>Triggered before erasing a victim block</a:t>
            </a:r>
          </a:p>
          <a:p>
            <a:pPr lvl="1"/>
            <a:r>
              <a:rPr lang="en-US" dirty="0"/>
              <a:t>Remap all valid data on the victim block</a:t>
            </a:r>
          </a:p>
          <a:p>
            <a:pPr>
              <a:spcBef>
                <a:spcPts val="1800"/>
              </a:spcBef>
            </a:pPr>
            <a:r>
              <a:rPr lang="en-US" dirty="0"/>
              <a:t>Wear-leveling</a:t>
            </a:r>
          </a:p>
          <a:p>
            <a:pPr lvl="1"/>
            <a:r>
              <a:rPr lang="en-US" dirty="0"/>
              <a:t>Triggered to balance wear-level among </a:t>
            </a:r>
            <a:r>
              <a:rPr lang="en-US" dirty="0" smtClean="0"/>
              <a:t>blocks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Write-hotness Aware Retention Management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 dirty="0" smtClean="0"/>
              <a:t>Page </a:t>
            </a:r>
            <a:fld id="{56E643E9-8232-44D4-8A76-E691A7C80D3B}" type="slidenum">
              <a:rPr lang="en-US" altLang="en-US" smtClean="0"/>
              <a:pPr/>
              <a:t>18</a:t>
            </a:fld>
            <a:r>
              <a:rPr lang="en-US" altLang="en-US" dirty="0" smtClean="0"/>
              <a:t> of 32</a:t>
            </a:r>
            <a:endParaRPr lang="en-US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971800" y="6366379"/>
            <a:ext cx="9220200" cy="184666"/>
          </a:xfrm>
          <a:prstGeom prst="rect">
            <a:avLst/>
          </a:prstGeom>
          <a:noFill/>
        </p:spPr>
        <p:txBody>
          <a:bodyPr wrap="square" lIns="45720" tIns="0" rIns="45720" bIns="0" anchor="ctr" anchorCtr="0">
            <a:spAutoFit/>
          </a:bodyPr>
          <a:lstStyle/>
          <a:p>
            <a:pPr algn="r">
              <a:defRPr/>
            </a:pP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latin typeface="Whitney-Semibold" pitchFamily="2" charset="0"/>
              </a:rPr>
              <a:t>Executive Summary • Motivation &amp; Observations • WARM • Partitioning Algorithm 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Whitney-Semibold" pitchFamily="2" charset="0"/>
              </a:rPr>
              <a:t>• </a:t>
            </a:r>
            <a:r>
              <a:rPr lang="en-US" sz="1200" dirty="0" smtClean="0">
                <a:solidFill>
                  <a:schemeClr val="bg1"/>
                </a:solidFill>
                <a:latin typeface="Whitney-Semibold" pitchFamily="2" charset="0"/>
              </a:rPr>
              <a:t>Flash Management 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Whitney-Semibold" pitchFamily="2" charset="0"/>
              </a:rPr>
              <a:t>• 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latin typeface="Whitney-Semibold" pitchFamily="2" charset="0"/>
              </a:rPr>
              <a:t>Evaluation • Conclusion</a:t>
            </a:r>
            <a:endParaRPr lang="en-US" sz="1200" dirty="0">
              <a:solidFill>
                <a:schemeClr val="bg1">
                  <a:lumMod val="50000"/>
                </a:schemeClr>
              </a:solidFill>
              <a:latin typeface="Whitney-Semibol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393307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Write-hotness Aware Retention Management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12192627" cy="6858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8480" y="229673"/>
            <a:ext cx="1421695" cy="28678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627" cy="6350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730993"/>
            <a:ext cx="12192627" cy="127007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 dirty="0" smtClean="0">
                <a:solidFill>
                  <a:srgbClr val="D4D4D4"/>
                </a:solidFill>
              </a:rPr>
              <a:t>Page </a:t>
            </a:r>
            <a:fld id="{56E643E9-8232-44D4-8A76-E691A7C80D3B}" type="slidenum">
              <a:rPr lang="en-US" altLang="en-US" smtClean="0">
                <a:solidFill>
                  <a:srgbClr val="D4D4D4"/>
                </a:solidFill>
              </a:rPr>
              <a:pPr/>
              <a:t>1</a:t>
            </a:fld>
            <a:r>
              <a:rPr lang="en-US" altLang="en-US" dirty="0" smtClean="0">
                <a:solidFill>
                  <a:srgbClr val="D4D4D4"/>
                </a:solidFill>
              </a:rPr>
              <a:t> of 32</a:t>
            </a:r>
            <a:endParaRPr lang="en-US" altLang="en-US" dirty="0">
              <a:solidFill>
                <a:srgbClr val="D4D4D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0481096"/>
      </p:ext>
    </p:extLst>
  </p:cSld>
  <p:clrMapOvr>
    <a:masterClrMapping/>
  </p:clrMapOvr>
  <p:transition advClick="0" advTm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62500" decel="375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11111E-6 L 0 0.88379 " pathEditMode="fixed" rAng="0" ptsTypes="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419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2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8" dur="1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2" presetClass="exit" presetSubtype="1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1" dur="22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21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nodeType="withEffect">
                                  <p:stCondLst>
                                    <p:cond delay="18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Write-hotness Aware Flash Policies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Write-hotness Aware Retention Management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 dirty="0" smtClean="0"/>
              <a:t>Page </a:t>
            </a:r>
            <a:fld id="{AB72A377-ED4A-4672-A396-DD11146850F5}" type="slidenum">
              <a:rPr lang="en-US" altLang="en-US" smtClean="0"/>
              <a:pPr/>
              <a:t>19</a:t>
            </a:fld>
            <a:r>
              <a:rPr lang="en-US" altLang="en-US" dirty="0" smtClean="0"/>
              <a:t> of 32</a:t>
            </a:r>
            <a:endParaRPr lang="en-US" altLang="en-US" dirty="0"/>
          </a:p>
        </p:txBody>
      </p:sp>
      <p:sp>
        <p:nvSpPr>
          <p:cNvPr id="5" name="Rectangle 4"/>
          <p:cNvSpPr/>
          <p:nvPr/>
        </p:nvSpPr>
        <p:spPr>
          <a:xfrm>
            <a:off x="1929678" y="831450"/>
            <a:ext cx="9038493" cy="267725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Flash Drive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123112" y="1480605"/>
            <a:ext cx="550984" cy="187144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Block 0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859001" y="1480605"/>
            <a:ext cx="550984" cy="187144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Block 1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594890" y="1480605"/>
            <a:ext cx="550984" cy="187144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Block 2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330779" y="1480605"/>
            <a:ext cx="550984" cy="187144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Block 3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066668" y="1480605"/>
            <a:ext cx="550984" cy="187144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Block 4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802557" y="1480605"/>
            <a:ext cx="550984" cy="187144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Block 5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538446" y="1480605"/>
            <a:ext cx="550984" cy="187144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Block 6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274335" y="1480605"/>
            <a:ext cx="550984" cy="187144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Block 7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8010224" y="1480605"/>
            <a:ext cx="550984" cy="187144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Block 8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8746113" y="1480605"/>
            <a:ext cx="550984" cy="187144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Block 9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9482002" y="1480605"/>
            <a:ext cx="550984" cy="187144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Block 10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0217896" y="1480605"/>
            <a:ext cx="550984" cy="187144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Block 11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017601" y="937792"/>
            <a:ext cx="2944092" cy="2485728"/>
          </a:xfrm>
          <a:prstGeom prst="rect">
            <a:avLst/>
          </a:prstGeom>
          <a:solidFill>
            <a:srgbClr val="E6B9B8">
              <a:alpha val="8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Hot Block Pool</a:t>
            </a:r>
            <a:endParaRPr lang="en-US" sz="2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009916" y="937792"/>
            <a:ext cx="5858607" cy="2485728"/>
          </a:xfrm>
          <a:prstGeom prst="rect">
            <a:avLst/>
          </a:prstGeom>
          <a:solidFill>
            <a:schemeClr val="accent5">
              <a:lumMod val="40000"/>
              <a:lumOff val="60000"/>
              <a:alpha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800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Cold Block Pool</a:t>
            </a:r>
            <a:endParaRPr lang="en-US" sz="2800" b="1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123112" y="1480605"/>
            <a:ext cx="550984" cy="187144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Block 0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859001" y="1480605"/>
            <a:ext cx="550984" cy="187144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Block 1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594890" y="1480605"/>
            <a:ext cx="550984" cy="187144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Block 2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330779" y="1480605"/>
            <a:ext cx="550984" cy="187144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Block 3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066668" y="1480605"/>
            <a:ext cx="550984" cy="187144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Block 4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802557" y="1480605"/>
            <a:ext cx="550984" cy="187144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Block 5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538446" y="1480605"/>
            <a:ext cx="550984" cy="187144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Block 6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7274335" y="1480605"/>
            <a:ext cx="550984" cy="187144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Block 7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010224" y="1480605"/>
            <a:ext cx="550984" cy="187144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Block 8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8746113" y="1480605"/>
            <a:ext cx="550984" cy="187144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Block 9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9482002" y="1480605"/>
            <a:ext cx="550984" cy="187144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Block 10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0217896" y="1480605"/>
            <a:ext cx="550984" cy="187144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Block 11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4974336" y="762000"/>
            <a:ext cx="20648" cy="5181600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526752" y="3657600"/>
            <a:ext cx="453991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rgbClr val="C00000"/>
                </a:solidFill>
                <a:latin typeface="Adobe Garamond Pro" panose="02020502060506020403" pitchFamily="18" charset="0"/>
              </a:rPr>
              <a:t>Write-hot data 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Garamond Pro" panose="02020502060506020403" pitchFamily="18" charset="0"/>
                <a:sym typeface="Wingdings" panose="05000000000000000000" pitchFamily="2" charset="2"/>
              </a:rPr>
              <a:t> n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Garamond Pro" panose="02020502060506020403" pitchFamily="18" charset="0"/>
              </a:rPr>
              <a:t>aturally relaxed retention time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chemeClr val="tx1">
                  <a:lumMod val="65000"/>
                  <a:lumOff val="35000"/>
                </a:schemeClr>
              </a:solidFill>
              <a:latin typeface="Adobe Garamond Pro" panose="020205020605060204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Garamond Pro" panose="02020502060506020403" pitchFamily="18" charset="0"/>
              </a:rPr>
              <a:t>Program in block order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Garamond Pro" panose="02020502060506020403" pitchFamily="18" charset="0"/>
              </a:rPr>
              <a:t>Garbage collect in block order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Garamond Pro" panose="02020502060506020403" pitchFamily="18" charset="0"/>
              </a:rPr>
              <a:t>All blocks naturally wear-leveled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242512" y="3657600"/>
            <a:ext cx="562601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accent5"/>
                </a:solidFill>
                <a:latin typeface="Adobe Garamond Pro" panose="02020502060506020403" pitchFamily="18" charset="0"/>
              </a:rPr>
              <a:t>Write-cold data 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Garamond Pro" panose="02020502060506020403" pitchFamily="18" charset="0"/>
                <a:sym typeface="Wingdings" panose="05000000000000000000" pitchFamily="2" charset="2"/>
              </a:rPr>
              <a:t> lower write frequency, less wear-out</a:t>
            </a:r>
            <a:endParaRPr lang="en-US" sz="2400" dirty="0" smtClean="0">
              <a:solidFill>
                <a:schemeClr val="tx1">
                  <a:lumMod val="65000"/>
                  <a:lumOff val="35000"/>
                </a:schemeClr>
              </a:solidFill>
              <a:latin typeface="Adobe Garamond Pro" panose="020205020605060204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latin typeface="Adobe Garamond Pro" panose="020205020605060204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Garamond Pro" panose="02020502060506020403" pitchFamily="18" charset="0"/>
              </a:rPr>
              <a:t>Conventional garbage collection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Garamond Pro" panose="02020502060506020403" pitchFamily="18" charset="0"/>
              </a:rPr>
              <a:t>Conventional wear-leveling algorithm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2971800" y="6366379"/>
            <a:ext cx="9220200" cy="184666"/>
          </a:xfrm>
          <a:prstGeom prst="rect">
            <a:avLst/>
          </a:prstGeom>
          <a:noFill/>
        </p:spPr>
        <p:txBody>
          <a:bodyPr wrap="square" lIns="45720" tIns="0" rIns="45720" bIns="0" anchor="ctr" anchorCtr="0">
            <a:spAutoFit/>
          </a:bodyPr>
          <a:lstStyle/>
          <a:p>
            <a:pPr algn="r">
              <a:defRPr/>
            </a:pP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latin typeface="Whitney-Semibold" pitchFamily="2" charset="0"/>
              </a:rPr>
              <a:t>Executive Summary • Motivation &amp; Observations • WARM • Partitioning Algorithm 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Whitney-Semibold" pitchFamily="2" charset="0"/>
              </a:rPr>
              <a:t>• </a:t>
            </a:r>
            <a:r>
              <a:rPr lang="en-US" sz="1200" dirty="0" smtClean="0">
                <a:solidFill>
                  <a:schemeClr val="bg1"/>
                </a:solidFill>
                <a:latin typeface="Whitney-Semibold" pitchFamily="2" charset="0"/>
              </a:rPr>
              <a:t>Flash Management 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Whitney-Semibold" pitchFamily="2" charset="0"/>
              </a:rPr>
              <a:t>• 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latin typeface="Whitney-Semibold" pitchFamily="2" charset="0"/>
              </a:rPr>
              <a:t>Evaluation • Conclusion</a:t>
            </a:r>
            <a:endParaRPr lang="en-US" sz="1200" dirty="0">
              <a:solidFill>
                <a:schemeClr val="bg1">
                  <a:lumMod val="50000"/>
                </a:schemeClr>
              </a:solidFill>
              <a:latin typeface="Whitney-Semibol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518229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33" grpId="0"/>
      <p:bldP spid="3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Dynamically Sizing Hot &amp; Cold Pools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blocks are divided between the </a:t>
            </a:r>
            <a:r>
              <a:rPr lang="en-US" dirty="0">
                <a:solidFill>
                  <a:srgbClr val="C00000"/>
                </a:solidFill>
                <a:latin typeface="Adobe Garamond Pro Bold" panose="02020702060506020403" pitchFamily="18" charset="0"/>
              </a:rPr>
              <a:t>hot</a:t>
            </a:r>
            <a:r>
              <a:rPr lang="en-US" dirty="0"/>
              <a:t> and </a:t>
            </a:r>
            <a:r>
              <a:rPr lang="en-US" dirty="0">
                <a:solidFill>
                  <a:schemeClr val="accent5"/>
                </a:solidFill>
                <a:latin typeface="Adobe Garamond Pro Bold" panose="02020702060506020403" pitchFamily="18" charset="0"/>
              </a:rPr>
              <a:t>cold</a:t>
            </a:r>
            <a:r>
              <a:rPr lang="en-US" dirty="0"/>
              <a:t> block pools</a:t>
            </a:r>
          </a:p>
          <a:p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b="0" dirty="0" smtClean="0"/>
              <a:t>Find </a:t>
            </a:r>
            <a:r>
              <a:rPr lang="en-US" b="0" dirty="0"/>
              <a:t>the maximum </a:t>
            </a:r>
            <a:r>
              <a:rPr lang="en-US" dirty="0">
                <a:solidFill>
                  <a:srgbClr val="C00000"/>
                </a:solidFill>
              </a:rPr>
              <a:t>hot pool size</a:t>
            </a:r>
          </a:p>
          <a:p>
            <a:pPr marL="514350" indent="-514350">
              <a:buFont typeface="+mj-lt"/>
              <a:buAutoNum type="arabicPeriod"/>
            </a:pPr>
            <a:r>
              <a:rPr lang="en-US" b="0" dirty="0"/>
              <a:t>Reduce hot virtual queue size to maximize </a:t>
            </a:r>
            <a:r>
              <a:rPr lang="en-US" dirty="0">
                <a:solidFill>
                  <a:schemeClr val="accent5"/>
                </a:solidFill>
              </a:rPr>
              <a:t>cold pool lifetime</a:t>
            </a:r>
          </a:p>
          <a:p>
            <a:pPr marL="514350" indent="-514350">
              <a:buFont typeface="+mj-lt"/>
              <a:buAutoNum type="arabicPeriod"/>
            </a:pPr>
            <a:r>
              <a:rPr lang="en-US" b="0" dirty="0"/>
              <a:t>Size </a:t>
            </a:r>
            <a:r>
              <a:rPr lang="en-US" dirty="0" smtClean="0">
                <a:solidFill>
                  <a:schemeClr val="accent4"/>
                </a:solidFill>
              </a:rPr>
              <a:t>cooldown </a:t>
            </a:r>
            <a:r>
              <a:rPr lang="en-US" dirty="0">
                <a:solidFill>
                  <a:schemeClr val="accent4"/>
                </a:solidFill>
              </a:rPr>
              <a:t>window</a:t>
            </a:r>
            <a:r>
              <a:rPr lang="en-US" dirty="0"/>
              <a:t> </a:t>
            </a:r>
            <a:r>
              <a:rPr lang="en-US" b="0" dirty="0"/>
              <a:t>to minimize ping-ponging of data between the two </a:t>
            </a:r>
            <a:r>
              <a:rPr lang="en-US" b="0" dirty="0" smtClean="0"/>
              <a:t>pools</a:t>
            </a:r>
            <a:endParaRPr lang="en-US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Write-hotness Aware Retention Management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 dirty="0" smtClean="0"/>
              <a:t>Page </a:t>
            </a:r>
            <a:fld id="{56E643E9-8232-44D4-8A76-E691A7C80D3B}" type="slidenum">
              <a:rPr lang="en-US" altLang="en-US" smtClean="0"/>
              <a:pPr/>
              <a:t>20</a:t>
            </a:fld>
            <a:r>
              <a:rPr lang="en-US" altLang="en-US" dirty="0" smtClean="0"/>
              <a:t> of 32</a:t>
            </a:r>
            <a:endParaRPr lang="en-US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971800" y="6366379"/>
            <a:ext cx="9220200" cy="184666"/>
          </a:xfrm>
          <a:prstGeom prst="rect">
            <a:avLst/>
          </a:prstGeom>
          <a:noFill/>
        </p:spPr>
        <p:txBody>
          <a:bodyPr wrap="square" lIns="45720" tIns="0" rIns="45720" bIns="0" anchor="ctr" anchorCtr="0">
            <a:spAutoFit/>
          </a:bodyPr>
          <a:lstStyle/>
          <a:p>
            <a:pPr algn="r">
              <a:defRPr/>
            </a:pP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latin typeface="Whitney-Semibold" pitchFamily="2" charset="0"/>
              </a:rPr>
              <a:t>Executive Summary • Motivation &amp; Observations • WARM • Partitioning Algorithm 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Whitney-Semibold" pitchFamily="2" charset="0"/>
              </a:rPr>
              <a:t>• </a:t>
            </a:r>
            <a:r>
              <a:rPr lang="en-US" sz="1200" dirty="0" smtClean="0">
                <a:solidFill>
                  <a:schemeClr val="bg1"/>
                </a:solidFill>
                <a:latin typeface="Whitney-Semibold" pitchFamily="2" charset="0"/>
              </a:rPr>
              <a:t>Flash Management 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Whitney-Semibold" pitchFamily="2" charset="0"/>
              </a:rPr>
              <a:t>• 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latin typeface="Whitney-Semibold" pitchFamily="2" charset="0"/>
              </a:rPr>
              <a:t>Evaluation • Conclusion</a:t>
            </a:r>
            <a:endParaRPr lang="en-US" sz="1200" dirty="0">
              <a:solidFill>
                <a:schemeClr val="bg1">
                  <a:lumMod val="50000"/>
                </a:schemeClr>
              </a:solidFill>
              <a:latin typeface="Whitney-Semibol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000377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Overhead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Dynamic window tuning counters: </a:t>
            </a:r>
            <a:r>
              <a:rPr lang="en-US" b="0" dirty="0" smtClean="0"/>
              <a:t>4 × 32-bit counters</a:t>
            </a:r>
          </a:p>
          <a:p>
            <a:r>
              <a:rPr lang="en-US" dirty="0" err="1" smtClean="0"/>
              <a:t>Cooldown</a:t>
            </a:r>
            <a:r>
              <a:rPr lang="en-US" dirty="0" smtClean="0"/>
              <a:t> window tracking: </a:t>
            </a:r>
            <a:r>
              <a:rPr lang="en-US" b="0" dirty="0" smtClean="0"/>
              <a:t>128 </a:t>
            </a:r>
            <a:r>
              <a:rPr lang="en-US" b="0" dirty="0"/>
              <a:t>× </a:t>
            </a:r>
            <a:r>
              <a:rPr lang="en-US" b="0" dirty="0" smtClean="0"/>
              <a:t>8-byte block IDs</a:t>
            </a:r>
          </a:p>
          <a:p>
            <a:r>
              <a:rPr lang="en-US" dirty="0" smtClean="0"/>
              <a:t>Hot pool tracking: </a:t>
            </a:r>
            <a:r>
              <a:rPr lang="en-US" b="0" dirty="0"/>
              <a:t>4 × </a:t>
            </a:r>
            <a:r>
              <a:rPr lang="en-US" b="0" dirty="0" smtClean="0"/>
              <a:t>8-byte block IDs</a:t>
            </a:r>
          </a:p>
          <a:p>
            <a:r>
              <a:rPr lang="en-US" dirty="0" smtClean="0">
                <a:latin typeface="Adobe Garamond Pro Bold" panose="02020702060506020403" pitchFamily="18" charset="0"/>
              </a:rPr>
              <a:t>Total Storage Overhead: 1.05KB</a:t>
            </a:r>
          </a:p>
          <a:p>
            <a:endParaRPr lang="en-US" dirty="0" smtClean="0"/>
          </a:p>
          <a:p>
            <a:r>
              <a:rPr lang="en-US" dirty="0" smtClean="0"/>
              <a:t>Minimal performance impact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Write-hotness Aware Retention Management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 dirty="0" smtClean="0"/>
              <a:t>Page </a:t>
            </a:r>
            <a:fld id="{56E643E9-8232-44D4-8A76-E691A7C80D3B}" type="slidenum">
              <a:rPr lang="en-US" altLang="en-US" smtClean="0"/>
              <a:pPr/>
              <a:t>21</a:t>
            </a:fld>
            <a:r>
              <a:rPr lang="en-US" altLang="en-US" dirty="0" smtClean="0"/>
              <a:t> of 32</a:t>
            </a:r>
            <a:endParaRPr lang="en-US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971800" y="6366379"/>
            <a:ext cx="9220200" cy="184666"/>
          </a:xfrm>
          <a:prstGeom prst="rect">
            <a:avLst/>
          </a:prstGeom>
          <a:noFill/>
        </p:spPr>
        <p:txBody>
          <a:bodyPr wrap="square" lIns="45720" tIns="0" rIns="45720" bIns="0" anchor="ctr" anchorCtr="0">
            <a:spAutoFit/>
          </a:bodyPr>
          <a:lstStyle/>
          <a:p>
            <a:pPr algn="r">
              <a:defRPr/>
            </a:pP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latin typeface="Whitney-Semibold" pitchFamily="2" charset="0"/>
              </a:rPr>
              <a:t>Executive Summary • Motivation &amp; Observations • WARM • Partitioning Algorithm 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Whitney-Semibold" pitchFamily="2" charset="0"/>
              </a:rPr>
              <a:t>• 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latin typeface="Whitney-Semibold" pitchFamily="2" charset="0"/>
              </a:rPr>
              <a:t>Flash Management 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Whitney-Semibold" pitchFamily="2" charset="0"/>
              </a:rPr>
              <a:t>• </a:t>
            </a:r>
            <a:r>
              <a:rPr lang="en-US" sz="1200" dirty="0" smtClean="0">
                <a:solidFill>
                  <a:schemeClr val="bg1"/>
                </a:solidFill>
                <a:latin typeface="Whitney-Semibold" pitchFamily="2" charset="0"/>
              </a:rPr>
              <a:t>Evaluation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latin typeface="Whitney-Semibold" pitchFamily="2" charset="0"/>
              </a:rPr>
              <a:t> • Conclusion</a:t>
            </a:r>
            <a:endParaRPr lang="en-US" sz="1200" dirty="0">
              <a:solidFill>
                <a:schemeClr val="bg1">
                  <a:lumMod val="50000"/>
                </a:schemeClr>
              </a:solidFill>
              <a:latin typeface="Whitney-Semibol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763100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 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DiskSim</a:t>
            </a:r>
            <a:r>
              <a:rPr lang="en-US" dirty="0" smtClean="0"/>
              <a:t> 4.0 + SSD model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Write-hotness Aware Retention Management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 dirty="0" smtClean="0"/>
              <a:t>Page </a:t>
            </a:r>
            <a:fld id="{56E643E9-8232-44D4-8A76-E691A7C80D3B}" type="slidenum">
              <a:rPr lang="en-US" altLang="en-US" smtClean="0"/>
              <a:pPr/>
              <a:t>22</a:t>
            </a:fld>
            <a:r>
              <a:rPr lang="en-US" altLang="en-US" dirty="0" smtClean="0"/>
              <a:t> of 32</a:t>
            </a:r>
            <a:endParaRPr lang="en-US" alt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2174124"/>
              </p:ext>
            </p:extLst>
          </p:nvPr>
        </p:nvGraphicFramePr>
        <p:xfrm>
          <a:off x="2248946" y="1508760"/>
          <a:ext cx="7694109" cy="435864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565081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04329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dobe Garamond Pro Bold" panose="02020702060506020403" pitchFamily="18" charset="0"/>
                        </a:rPr>
                        <a:t>Parameter</a:t>
                      </a:r>
                      <a:endParaRPr lang="en-US" sz="2000" dirty="0">
                        <a:latin typeface="Adobe Garamond Pro Bold" panose="020207020605060204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dobe Garamond Pro Bold" panose="02020702060506020403" pitchFamily="18" charset="0"/>
                        </a:rPr>
                        <a:t>Value</a:t>
                      </a:r>
                      <a:endParaRPr lang="en-US" sz="2000" dirty="0">
                        <a:latin typeface="Adobe Garamond Pro Bold" panose="020207020605060204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dobe Garamond Pro" panose="02020502060506020403" pitchFamily="18" charset="0"/>
                        </a:rPr>
                        <a:t>Page read to register</a:t>
                      </a:r>
                      <a:r>
                        <a:rPr lang="en-US" sz="2000" baseline="0" dirty="0" smtClean="0">
                          <a:latin typeface="Adobe Garamond Pro" panose="02020502060506020403" pitchFamily="18" charset="0"/>
                        </a:rPr>
                        <a:t> latency</a:t>
                      </a:r>
                      <a:endParaRPr lang="en-US" sz="2000" dirty="0">
                        <a:latin typeface="Adobe Garamond Pro" panose="020205020605060204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dobe Garamond Pro" panose="02020502060506020403" pitchFamily="18" charset="0"/>
                        </a:rPr>
                        <a:t>25 </a:t>
                      </a:r>
                      <a:r>
                        <a:rPr lang="el-GR" sz="2000" dirty="0" smtClean="0">
                          <a:latin typeface="Adobe Garamond Pro" panose="02020502060506020403" pitchFamily="18" charset="0"/>
                        </a:rPr>
                        <a:t>μ</a:t>
                      </a:r>
                      <a:r>
                        <a:rPr lang="en-US" sz="2000" dirty="0" smtClean="0">
                          <a:latin typeface="Adobe Garamond Pro" panose="02020502060506020403" pitchFamily="18" charset="0"/>
                        </a:rPr>
                        <a:t>s</a:t>
                      </a:r>
                      <a:endParaRPr lang="en-US" sz="2000" dirty="0">
                        <a:latin typeface="Adobe Garamond Pro" panose="020205020605060204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dobe Garamond Pro" panose="02020502060506020403" pitchFamily="18" charset="0"/>
                        </a:rPr>
                        <a:t>Page write from</a:t>
                      </a:r>
                      <a:r>
                        <a:rPr lang="en-US" sz="2000" baseline="0" dirty="0" smtClean="0">
                          <a:latin typeface="Adobe Garamond Pro" panose="02020502060506020403" pitchFamily="18" charset="0"/>
                        </a:rPr>
                        <a:t> register latency</a:t>
                      </a:r>
                      <a:endParaRPr lang="en-US" sz="2000" dirty="0">
                        <a:latin typeface="Adobe Garamond Pro" panose="020205020605060204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dobe Garamond Pro" panose="02020502060506020403" pitchFamily="18" charset="0"/>
                        </a:rPr>
                        <a:t>200 </a:t>
                      </a:r>
                      <a:r>
                        <a:rPr lang="el-GR" sz="2000" dirty="0" smtClean="0">
                          <a:latin typeface="Adobe Garamond Pro" panose="02020502060506020403" pitchFamily="18" charset="0"/>
                        </a:rPr>
                        <a:t>μ</a:t>
                      </a:r>
                      <a:r>
                        <a:rPr lang="en-US" sz="2000" dirty="0" smtClean="0">
                          <a:latin typeface="Adobe Garamond Pro" panose="02020502060506020403" pitchFamily="18" charset="0"/>
                        </a:rPr>
                        <a:t>s</a:t>
                      </a:r>
                      <a:endParaRPr lang="en-US" sz="2000" dirty="0">
                        <a:latin typeface="Adobe Garamond Pro" panose="020205020605060204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dobe Garamond Pro" panose="02020502060506020403" pitchFamily="18" charset="0"/>
                        </a:rPr>
                        <a:t>Block erase latency</a:t>
                      </a:r>
                      <a:endParaRPr lang="en-US" sz="2000" dirty="0">
                        <a:latin typeface="Adobe Garamond Pro" panose="020205020605060204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dobe Garamond Pro" panose="02020502060506020403" pitchFamily="18" charset="0"/>
                        </a:rPr>
                        <a:t>1.5</a:t>
                      </a:r>
                      <a:r>
                        <a:rPr lang="en-US" sz="2000" baseline="0" dirty="0" smtClean="0">
                          <a:latin typeface="Adobe Garamond Pro" panose="02020502060506020403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Adobe Garamond Pro" panose="02020502060506020403" pitchFamily="18" charset="0"/>
                        </a:rPr>
                        <a:t>ms</a:t>
                      </a:r>
                      <a:endParaRPr lang="en-US" sz="2000" dirty="0">
                        <a:latin typeface="Adobe Garamond Pro" panose="020205020605060204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dobe Garamond Pro" panose="02020502060506020403" pitchFamily="18" charset="0"/>
                        </a:rPr>
                        <a:t>Data bus latency</a:t>
                      </a:r>
                      <a:endParaRPr lang="en-US" sz="2000" dirty="0">
                        <a:latin typeface="Adobe Garamond Pro" panose="020205020605060204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dobe Garamond Pro" panose="02020502060506020403" pitchFamily="18" charset="0"/>
                        </a:rPr>
                        <a:t>50 </a:t>
                      </a:r>
                      <a:r>
                        <a:rPr lang="el-GR" sz="2000" dirty="0" smtClean="0">
                          <a:latin typeface="Adobe Garamond Pro" panose="02020502060506020403" pitchFamily="18" charset="0"/>
                        </a:rPr>
                        <a:t>μ</a:t>
                      </a:r>
                      <a:r>
                        <a:rPr lang="en-US" sz="2000" dirty="0" smtClean="0">
                          <a:latin typeface="Adobe Garamond Pro" panose="02020502060506020403" pitchFamily="18" charset="0"/>
                        </a:rPr>
                        <a:t>s</a:t>
                      </a:r>
                      <a:endParaRPr lang="en-US" sz="2000" dirty="0">
                        <a:latin typeface="Adobe Garamond Pro" panose="020205020605060204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dobe Garamond Pro" panose="02020502060506020403" pitchFamily="18" charset="0"/>
                        </a:rPr>
                        <a:t>Page/block size</a:t>
                      </a:r>
                      <a:endParaRPr lang="en-US" sz="2000" dirty="0">
                        <a:latin typeface="Adobe Garamond Pro" panose="020205020605060204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dobe Garamond Pro" panose="02020502060506020403" pitchFamily="18" charset="0"/>
                        </a:rPr>
                        <a:t>8 KB/1 MB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dobe Garamond Pro" panose="02020502060506020403" pitchFamily="18" charset="0"/>
                        </a:rPr>
                        <a:t>Die/package size</a:t>
                      </a:r>
                      <a:endParaRPr lang="en-US" sz="2000" dirty="0">
                        <a:latin typeface="Adobe Garamond Pro" panose="020205020605060204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dobe Garamond Pro" panose="02020502060506020403" pitchFamily="18" charset="0"/>
                        </a:rPr>
                        <a:t>8 GB/64</a:t>
                      </a:r>
                      <a:r>
                        <a:rPr lang="en-US" sz="2000" baseline="0" dirty="0" smtClean="0">
                          <a:latin typeface="Adobe Garamond Pro" panose="02020502060506020403" pitchFamily="18" charset="0"/>
                        </a:rPr>
                        <a:t> GB</a:t>
                      </a:r>
                      <a:endParaRPr lang="en-US" sz="2000" dirty="0">
                        <a:latin typeface="Adobe Garamond Pro" panose="020205020605060204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dobe Garamond Pro" panose="02020502060506020403" pitchFamily="18" charset="0"/>
                        </a:rPr>
                        <a:t>Total capacity</a:t>
                      </a:r>
                      <a:endParaRPr lang="en-US" sz="2000" dirty="0">
                        <a:latin typeface="Adobe Garamond Pro" panose="020205020605060204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dobe Garamond Pro" panose="02020502060506020403" pitchFamily="18" charset="0"/>
                        </a:rPr>
                        <a:t>256 GB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dobe Garamond Pro" panose="02020502060506020403" pitchFamily="18" charset="0"/>
                        </a:rPr>
                        <a:t>Over-provisioning</a:t>
                      </a:r>
                      <a:endParaRPr lang="en-US" sz="2000" dirty="0">
                        <a:latin typeface="Adobe Garamond Pro" panose="020205020605060204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dobe Garamond Pro" panose="02020502060506020403" pitchFamily="18" charset="0"/>
                        </a:rPr>
                        <a:t>15%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dobe Garamond Pro" panose="02020502060506020403" pitchFamily="18" charset="0"/>
                        </a:rPr>
                        <a:t>Endurance for 3-year retention time</a:t>
                      </a:r>
                      <a:endParaRPr lang="en-US" sz="2000" dirty="0">
                        <a:latin typeface="Adobe Garamond Pro" panose="020205020605060204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dobe Garamond Pro" panose="02020502060506020403" pitchFamily="18" charset="0"/>
                        </a:rPr>
                        <a:t>3,000 PEC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dobe Garamond Pro" panose="02020502060506020403" pitchFamily="18" charset="0"/>
                        </a:rPr>
                        <a:t>Endurance for 3-day retention time</a:t>
                      </a:r>
                      <a:endParaRPr lang="en-US" sz="2000" dirty="0">
                        <a:latin typeface="Adobe Garamond Pro" panose="020205020605060204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dobe Garamond Pro" panose="02020502060506020403" pitchFamily="18" charset="0"/>
                        </a:rPr>
                        <a:t>150,000 PEC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971800" y="6366379"/>
            <a:ext cx="9220200" cy="184666"/>
          </a:xfrm>
          <a:prstGeom prst="rect">
            <a:avLst/>
          </a:prstGeom>
          <a:noFill/>
        </p:spPr>
        <p:txBody>
          <a:bodyPr wrap="square" lIns="45720" tIns="0" rIns="45720" bIns="0" anchor="ctr" anchorCtr="0">
            <a:spAutoFit/>
          </a:bodyPr>
          <a:lstStyle/>
          <a:p>
            <a:pPr algn="r">
              <a:defRPr/>
            </a:pP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latin typeface="Whitney-Semibold" pitchFamily="2" charset="0"/>
              </a:rPr>
              <a:t>Executive Summary • Motivation &amp; Observations • WARM • Partitioning Algorithm 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Whitney-Semibold" pitchFamily="2" charset="0"/>
              </a:rPr>
              <a:t>• 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latin typeface="Whitney-Semibold" pitchFamily="2" charset="0"/>
              </a:rPr>
              <a:t>Flash Management 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Whitney-Semibold" pitchFamily="2" charset="0"/>
              </a:rPr>
              <a:t>• </a:t>
            </a:r>
            <a:r>
              <a:rPr lang="en-US" sz="1200" dirty="0" smtClean="0">
                <a:solidFill>
                  <a:schemeClr val="bg1"/>
                </a:solidFill>
                <a:latin typeface="Whitney-Semibold" pitchFamily="2" charset="0"/>
              </a:rPr>
              <a:t>Evaluation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latin typeface="Whitney-Semibold" pitchFamily="2" charset="0"/>
              </a:rPr>
              <a:t> • Conclusion</a:t>
            </a:r>
            <a:endParaRPr lang="en-US" sz="1200" dirty="0">
              <a:solidFill>
                <a:schemeClr val="bg1">
                  <a:lumMod val="50000"/>
                </a:schemeClr>
              </a:solidFill>
              <a:latin typeface="Whitney-Semibol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470492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Configurations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5"/>
                </a:solidFill>
              </a:rPr>
              <a:t>WARM-Only</a:t>
            </a:r>
          </a:p>
          <a:p>
            <a:pPr lvl="1"/>
            <a:r>
              <a:rPr lang="en-US" dirty="0"/>
              <a:t>Relax retention time in hot block pool only</a:t>
            </a:r>
          </a:p>
          <a:p>
            <a:pPr lvl="1"/>
            <a:r>
              <a:rPr lang="en-US" dirty="0"/>
              <a:t>No refresh needed</a:t>
            </a:r>
          </a:p>
          <a:p>
            <a:pPr>
              <a:spcBef>
                <a:spcPts val="1800"/>
              </a:spcBef>
            </a:pPr>
            <a:r>
              <a:rPr lang="en-US" dirty="0">
                <a:solidFill>
                  <a:schemeClr val="accent6"/>
                </a:solidFill>
              </a:rPr>
              <a:t>WARM+FCR</a:t>
            </a:r>
          </a:p>
          <a:p>
            <a:pPr lvl="1"/>
            <a:r>
              <a:rPr lang="en-US" dirty="0"/>
              <a:t>First apply </a:t>
            </a:r>
            <a:r>
              <a:rPr lang="en-US" b="1" dirty="0"/>
              <a:t>WARM-Only</a:t>
            </a:r>
          </a:p>
          <a:p>
            <a:pPr lvl="1"/>
            <a:r>
              <a:rPr lang="en-US" dirty="0"/>
              <a:t>Then </a:t>
            </a:r>
            <a:r>
              <a:rPr lang="en-US" i="1" dirty="0"/>
              <a:t>also </a:t>
            </a:r>
            <a:r>
              <a:rPr lang="en-US" dirty="0"/>
              <a:t>relax retention time in cold block pool</a:t>
            </a:r>
          </a:p>
          <a:p>
            <a:pPr lvl="1"/>
            <a:r>
              <a:rPr lang="en-US" dirty="0"/>
              <a:t>Refresh cold blocks every 3 days</a:t>
            </a:r>
          </a:p>
          <a:p>
            <a:pPr>
              <a:spcBef>
                <a:spcPts val="1800"/>
              </a:spcBef>
            </a:pPr>
            <a:r>
              <a:rPr lang="en-US" dirty="0">
                <a:solidFill>
                  <a:schemeClr val="accent4"/>
                </a:solidFill>
              </a:rPr>
              <a:t>WARM+ARFCR</a:t>
            </a:r>
          </a:p>
          <a:p>
            <a:pPr lvl="1"/>
            <a:r>
              <a:rPr lang="en-US" dirty="0"/>
              <a:t>Relax retention time in both hot and cold block pools</a:t>
            </a:r>
          </a:p>
          <a:p>
            <a:pPr lvl="1"/>
            <a:r>
              <a:rPr lang="en-US" dirty="0"/>
              <a:t>Adaptively increase the refresh frequency over </a:t>
            </a:r>
            <a:r>
              <a:rPr lang="en-US" dirty="0" smtClean="0"/>
              <a:t>time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Write-hotness Aware Retention Management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 dirty="0" smtClean="0"/>
              <a:t>Page </a:t>
            </a:r>
            <a:fld id="{56E643E9-8232-44D4-8A76-E691A7C80D3B}" type="slidenum">
              <a:rPr lang="en-US" altLang="en-US" smtClean="0"/>
              <a:pPr/>
              <a:t>23</a:t>
            </a:fld>
            <a:r>
              <a:rPr lang="en-US" altLang="en-US" dirty="0" smtClean="0"/>
              <a:t> of 32</a:t>
            </a:r>
            <a:endParaRPr lang="en-US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971800" y="6366379"/>
            <a:ext cx="9220200" cy="184666"/>
          </a:xfrm>
          <a:prstGeom prst="rect">
            <a:avLst/>
          </a:prstGeom>
          <a:noFill/>
        </p:spPr>
        <p:txBody>
          <a:bodyPr wrap="square" lIns="45720" tIns="0" rIns="45720" bIns="0" anchor="ctr" anchorCtr="0">
            <a:spAutoFit/>
          </a:bodyPr>
          <a:lstStyle/>
          <a:p>
            <a:pPr algn="r">
              <a:defRPr/>
            </a:pP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latin typeface="Whitney-Semibold" pitchFamily="2" charset="0"/>
              </a:rPr>
              <a:t>Executive Summary • Motivation &amp; Observations • WARM • Partitioning Algorithm 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Whitney-Semibold" pitchFamily="2" charset="0"/>
              </a:rPr>
              <a:t>• 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latin typeface="Whitney-Semibold" pitchFamily="2" charset="0"/>
              </a:rPr>
              <a:t>Flash Management 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Whitney-Semibold" pitchFamily="2" charset="0"/>
              </a:rPr>
              <a:t>• </a:t>
            </a:r>
            <a:r>
              <a:rPr lang="en-US" sz="1200" dirty="0" smtClean="0">
                <a:solidFill>
                  <a:schemeClr val="bg1"/>
                </a:solidFill>
                <a:latin typeface="Whitney-Semibold" pitchFamily="2" charset="0"/>
              </a:rPr>
              <a:t>Evaluation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latin typeface="Whitney-Semibold" pitchFamily="2" charset="0"/>
              </a:rPr>
              <a:t> • Conclusion</a:t>
            </a:r>
            <a:endParaRPr lang="en-US" sz="1200" dirty="0">
              <a:solidFill>
                <a:schemeClr val="bg1">
                  <a:lumMod val="50000"/>
                </a:schemeClr>
              </a:solidFill>
              <a:latin typeface="Whitney-Semibol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748613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Flash Lifetime Improvements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Write-hotness Aware Retention Management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 dirty="0" smtClean="0"/>
              <a:t>Page </a:t>
            </a:r>
            <a:fld id="{56E643E9-8232-44D4-8A76-E691A7C80D3B}" type="slidenum">
              <a:rPr lang="en-US" altLang="en-US" smtClean="0"/>
              <a:pPr/>
              <a:t>24</a:t>
            </a:fld>
            <a:r>
              <a:rPr lang="en-US" altLang="en-US" dirty="0" smtClean="0"/>
              <a:t> of 32</a:t>
            </a:r>
            <a:endParaRPr lang="en-US" altLang="en-US" dirty="0"/>
          </a:p>
        </p:txBody>
      </p:sp>
      <p:sp>
        <p:nvSpPr>
          <p:cNvPr id="24" name="Slide Number Placeholder 10"/>
          <p:cNvSpPr txBox="1">
            <a:spLocks/>
          </p:cNvSpPr>
          <p:nvPr/>
        </p:nvSpPr>
        <p:spPr>
          <a:xfrm>
            <a:off x="10363200" y="5943600"/>
            <a:ext cx="1828800" cy="228600"/>
          </a:xfrm>
          <a:prstGeom prst="rect">
            <a:avLst/>
          </a:prstGeom>
        </p:spPr>
        <p:txBody>
          <a:bodyPr vert="horz" wrap="square" lIns="45720" tIns="0" rIns="4572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100" b="0" kern="1200">
                <a:solidFill>
                  <a:srgbClr val="ECC2C4"/>
                </a:solidFill>
                <a:latin typeface="Whitney-Medium" panose="02000603040000020004" pitchFamily="2" charset="0"/>
                <a:ea typeface="Whitney-Medium" panose="02000603040000020004" pitchFamily="2" charset="0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fld id="{774DEB4F-0601-454C-8126-130431B58208}" type="slidenum">
              <a:rPr lang="en-US" smtClean="0"/>
              <a:pPr/>
              <a:t>24</a:t>
            </a:fld>
            <a:endParaRPr lang="en-US" dirty="0"/>
          </a:p>
        </p:txBody>
      </p:sp>
      <p:graphicFrame>
        <p:nvGraphicFramePr>
          <p:cNvPr id="25" name="Chart 24"/>
          <p:cNvGraphicFramePr/>
          <p:nvPr>
            <p:extLst/>
          </p:nvPr>
        </p:nvGraphicFramePr>
        <p:xfrm>
          <a:off x="1" y="621792"/>
          <a:ext cx="12192000" cy="51816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1981200" y="5613737"/>
            <a:ext cx="11705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Baseline</a:t>
            </a:r>
            <a:endParaRPr lang="en-US" sz="2000" dirty="0"/>
          </a:p>
        </p:txBody>
      </p:sp>
      <p:sp>
        <p:nvSpPr>
          <p:cNvPr id="27" name="TextBox 26"/>
          <p:cNvSpPr txBox="1"/>
          <p:nvPr/>
        </p:nvSpPr>
        <p:spPr>
          <a:xfrm>
            <a:off x="3383062" y="5613736"/>
            <a:ext cx="16516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5"/>
                </a:solidFill>
              </a:rPr>
              <a:t>WARM-Only</a:t>
            </a:r>
            <a:endParaRPr lang="en-US" sz="2000" b="1" dirty="0">
              <a:solidFill>
                <a:schemeClr val="accent5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428769" y="5613735"/>
            <a:ext cx="7136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FCR</a:t>
            </a:r>
            <a:endParaRPr lang="en-US" sz="2000" dirty="0"/>
          </a:p>
        </p:txBody>
      </p:sp>
      <p:sp>
        <p:nvSpPr>
          <p:cNvPr id="29" name="TextBox 28"/>
          <p:cNvSpPr txBox="1"/>
          <p:nvPr/>
        </p:nvSpPr>
        <p:spPr>
          <a:xfrm>
            <a:off x="6561066" y="5613735"/>
            <a:ext cx="16757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6"/>
                </a:solidFill>
              </a:rPr>
              <a:t>WARM+FCR</a:t>
            </a:r>
            <a:endParaRPr lang="en-US" sz="2000" b="1" dirty="0">
              <a:solidFill>
                <a:schemeClr val="accent6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8472126" y="5613734"/>
            <a:ext cx="10711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ARFCR</a:t>
            </a:r>
            <a:endParaRPr lang="en-US" sz="2000" dirty="0"/>
          </a:p>
        </p:txBody>
      </p:sp>
      <p:sp>
        <p:nvSpPr>
          <p:cNvPr id="31" name="TextBox 30"/>
          <p:cNvSpPr txBox="1"/>
          <p:nvPr/>
        </p:nvSpPr>
        <p:spPr>
          <a:xfrm>
            <a:off x="9668406" y="5613733"/>
            <a:ext cx="20476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4"/>
                </a:solidFill>
              </a:rPr>
              <a:t>WARM+ARFCR</a:t>
            </a:r>
            <a:endParaRPr lang="en-US" sz="2000" b="1" dirty="0">
              <a:solidFill>
                <a:schemeClr val="accent4"/>
              </a:solidFill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2374468" y="3200679"/>
            <a:ext cx="2117631" cy="2052463"/>
            <a:chOff x="2361439" y="3349715"/>
            <a:chExt cx="2117631" cy="2052463"/>
          </a:xfrm>
        </p:grpSpPr>
        <p:sp>
          <p:nvSpPr>
            <p:cNvPr id="33" name="TextBox 32"/>
            <p:cNvSpPr txBox="1"/>
            <p:nvPr/>
          </p:nvSpPr>
          <p:spPr>
            <a:xfrm>
              <a:off x="2361439" y="3349715"/>
              <a:ext cx="2117631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chemeClr val="accent5"/>
                  </a:solidFill>
                  <a:latin typeface="Adobe Garamond Pro" panose="02020502060506020403" pitchFamily="18" charset="0"/>
                </a:rPr>
                <a:t>WARM-Only</a:t>
              </a:r>
            </a:p>
            <a:p>
              <a:pPr algn="ctr"/>
              <a:r>
                <a:rPr lang="en-US" sz="2800" b="1" dirty="0" smtClean="0">
                  <a:solidFill>
                    <a:schemeClr val="accent5"/>
                  </a:solidFill>
                  <a:latin typeface="Adobe Garamond Pro" panose="02020502060506020403" pitchFamily="18" charset="0"/>
                </a:rPr>
                <a:t>3.24x</a:t>
              </a:r>
              <a:endParaRPr lang="en-US" sz="2800" b="1" dirty="0">
                <a:solidFill>
                  <a:schemeClr val="accent5"/>
                </a:solidFill>
                <a:latin typeface="Adobe Garamond Pro" panose="02020502060506020403" pitchFamily="18" charset="0"/>
              </a:endParaRPr>
            </a:p>
          </p:txBody>
        </p:sp>
        <p:sp>
          <p:nvSpPr>
            <p:cNvPr id="34" name="Freeform 33"/>
            <p:cNvSpPr/>
            <p:nvPr/>
          </p:nvSpPr>
          <p:spPr>
            <a:xfrm>
              <a:off x="2581153" y="4306076"/>
              <a:ext cx="1670975" cy="1096102"/>
            </a:xfrm>
            <a:custGeom>
              <a:avLst/>
              <a:gdLst>
                <a:gd name="connsiteX0" fmla="*/ 0 w 1516284"/>
                <a:gd name="connsiteY0" fmla="*/ 1906241 h 1906241"/>
                <a:gd name="connsiteX1" fmla="*/ 358816 w 1516284"/>
                <a:gd name="connsiteY1" fmla="*/ 100590 h 1906241"/>
                <a:gd name="connsiteX2" fmla="*/ 1516284 w 1516284"/>
                <a:gd name="connsiteY2" fmla="*/ 389957 h 1906241"/>
                <a:gd name="connsiteX0" fmla="*/ 0 w 1588473"/>
                <a:gd name="connsiteY0" fmla="*/ 1845940 h 1845940"/>
                <a:gd name="connsiteX1" fmla="*/ 358816 w 1588473"/>
                <a:gd name="connsiteY1" fmla="*/ 40289 h 1845940"/>
                <a:gd name="connsiteX2" fmla="*/ 1588473 w 1588473"/>
                <a:gd name="connsiteY2" fmla="*/ 1066671 h 1845940"/>
                <a:gd name="connsiteX0" fmla="*/ 0 w 1588473"/>
                <a:gd name="connsiteY0" fmla="*/ 1313310 h 1313310"/>
                <a:gd name="connsiteX1" fmla="*/ 370848 w 1588473"/>
                <a:gd name="connsiteY1" fmla="*/ 75523 h 1313310"/>
                <a:gd name="connsiteX2" fmla="*/ 1588473 w 1588473"/>
                <a:gd name="connsiteY2" fmla="*/ 534041 h 1313310"/>
                <a:gd name="connsiteX0" fmla="*/ 0 w 1588473"/>
                <a:gd name="connsiteY0" fmla="*/ 1239627 h 1239627"/>
                <a:gd name="connsiteX1" fmla="*/ 370848 w 1588473"/>
                <a:gd name="connsiteY1" fmla="*/ 86415 h 1239627"/>
                <a:gd name="connsiteX2" fmla="*/ 1588473 w 1588473"/>
                <a:gd name="connsiteY2" fmla="*/ 460358 h 1239627"/>
                <a:gd name="connsiteX0" fmla="*/ 0 w 1588473"/>
                <a:gd name="connsiteY0" fmla="*/ 1200354 h 1200354"/>
                <a:gd name="connsiteX1" fmla="*/ 370848 w 1588473"/>
                <a:gd name="connsiteY1" fmla="*/ 47142 h 1200354"/>
                <a:gd name="connsiteX2" fmla="*/ 1588473 w 1588473"/>
                <a:gd name="connsiteY2" fmla="*/ 421085 h 1200354"/>
                <a:gd name="connsiteX0" fmla="*/ 0 w 1588473"/>
                <a:gd name="connsiteY0" fmla="*/ 1200354 h 1200354"/>
                <a:gd name="connsiteX1" fmla="*/ 370848 w 1588473"/>
                <a:gd name="connsiteY1" fmla="*/ 47142 h 1200354"/>
                <a:gd name="connsiteX2" fmla="*/ 1588473 w 1588473"/>
                <a:gd name="connsiteY2" fmla="*/ 421085 h 1200354"/>
                <a:gd name="connsiteX0" fmla="*/ 0 w 1588473"/>
                <a:gd name="connsiteY0" fmla="*/ 1153212 h 1153212"/>
                <a:gd name="connsiteX1" fmla="*/ 370848 w 1588473"/>
                <a:gd name="connsiteY1" fmla="*/ 0 h 1153212"/>
                <a:gd name="connsiteX2" fmla="*/ 1588473 w 1588473"/>
                <a:gd name="connsiteY2" fmla="*/ 373943 h 1153212"/>
                <a:gd name="connsiteX0" fmla="*/ 0 w 1588473"/>
                <a:gd name="connsiteY0" fmla="*/ 1181950 h 1181950"/>
                <a:gd name="connsiteX1" fmla="*/ 370848 w 1588473"/>
                <a:gd name="connsiteY1" fmla="*/ 28738 h 1181950"/>
                <a:gd name="connsiteX2" fmla="*/ 1588473 w 1588473"/>
                <a:gd name="connsiteY2" fmla="*/ 402681 h 1181950"/>
                <a:gd name="connsiteX0" fmla="*/ 0 w 1588473"/>
                <a:gd name="connsiteY0" fmla="*/ 1181950 h 1181950"/>
                <a:gd name="connsiteX1" fmla="*/ 370848 w 1588473"/>
                <a:gd name="connsiteY1" fmla="*/ 28738 h 1181950"/>
                <a:gd name="connsiteX2" fmla="*/ 1588473 w 1588473"/>
                <a:gd name="connsiteY2" fmla="*/ 402681 h 1181950"/>
                <a:gd name="connsiteX0" fmla="*/ 0 w 1588473"/>
                <a:gd name="connsiteY0" fmla="*/ 1186426 h 1186426"/>
                <a:gd name="connsiteX1" fmla="*/ 370848 w 1588473"/>
                <a:gd name="connsiteY1" fmla="*/ 33214 h 1186426"/>
                <a:gd name="connsiteX2" fmla="*/ 1588473 w 1588473"/>
                <a:gd name="connsiteY2" fmla="*/ 407157 h 1186426"/>
                <a:gd name="connsiteX0" fmla="*/ 0 w 1588473"/>
                <a:gd name="connsiteY0" fmla="*/ 1188673 h 1188673"/>
                <a:gd name="connsiteX1" fmla="*/ 370848 w 1588473"/>
                <a:gd name="connsiteY1" fmla="*/ 35461 h 1188673"/>
                <a:gd name="connsiteX2" fmla="*/ 1588473 w 1588473"/>
                <a:gd name="connsiteY2" fmla="*/ 409404 h 1188673"/>
                <a:gd name="connsiteX0" fmla="*/ 0 w 1564410"/>
                <a:gd name="connsiteY0" fmla="*/ 1187429 h 1187429"/>
                <a:gd name="connsiteX1" fmla="*/ 370848 w 1564410"/>
                <a:gd name="connsiteY1" fmla="*/ 34217 h 1187429"/>
                <a:gd name="connsiteX2" fmla="*/ 1564410 w 1564410"/>
                <a:gd name="connsiteY2" fmla="*/ 420241 h 1187429"/>
                <a:gd name="connsiteX0" fmla="*/ 0 w 1552378"/>
                <a:gd name="connsiteY0" fmla="*/ 1187429 h 1187429"/>
                <a:gd name="connsiteX1" fmla="*/ 370848 w 1552378"/>
                <a:gd name="connsiteY1" fmla="*/ 34217 h 1187429"/>
                <a:gd name="connsiteX2" fmla="*/ 1552378 w 1552378"/>
                <a:gd name="connsiteY2" fmla="*/ 420241 h 1187429"/>
                <a:gd name="connsiteX0" fmla="*/ 0 w 1552378"/>
                <a:gd name="connsiteY0" fmla="*/ 1165098 h 1165098"/>
                <a:gd name="connsiteX1" fmla="*/ 671637 w 1552378"/>
                <a:gd name="connsiteY1" fmla="*/ 36885 h 1165098"/>
                <a:gd name="connsiteX2" fmla="*/ 1552378 w 1552378"/>
                <a:gd name="connsiteY2" fmla="*/ 397910 h 1165098"/>
                <a:gd name="connsiteX0" fmla="*/ 0 w 1552378"/>
                <a:gd name="connsiteY0" fmla="*/ 1134096 h 1134096"/>
                <a:gd name="connsiteX1" fmla="*/ 671637 w 1552378"/>
                <a:gd name="connsiteY1" fmla="*/ 5883 h 1134096"/>
                <a:gd name="connsiteX2" fmla="*/ 1552378 w 1552378"/>
                <a:gd name="connsiteY2" fmla="*/ 366908 h 1134096"/>
                <a:gd name="connsiteX0" fmla="*/ 0 w 1552378"/>
                <a:gd name="connsiteY0" fmla="*/ 1134096 h 1134096"/>
                <a:gd name="connsiteX1" fmla="*/ 671637 w 1552378"/>
                <a:gd name="connsiteY1" fmla="*/ 5883 h 1134096"/>
                <a:gd name="connsiteX2" fmla="*/ 1552378 w 1552378"/>
                <a:gd name="connsiteY2" fmla="*/ 366908 h 1134096"/>
                <a:gd name="connsiteX0" fmla="*/ 0 w 1552378"/>
                <a:gd name="connsiteY0" fmla="*/ 1141899 h 1141899"/>
                <a:gd name="connsiteX1" fmla="*/ 671637 w 1552378"/>
                <a:gd name="connsiteY1" fmla="*/ 13686 h 1141899"/>
                <a:gd name="connsiteX2" fmla="*/ 1552378 w 1552378"/>
                <a:gd name="connsiteY2" fmla="*/ 374711 h 1141899"/>
                <a:gd name="connsiteX0" fmla="*/ 0 w 1540347"/>
                <a:gd name="connsiteY0" fmla="*/ 1140368 h 1140368"/>
                <a:gd name="connsiteX1" fmla="*/ 671637 w 1540347"/>
                <a:gd name="connsiteY1" fmla="*/ 12155 h 1140368"/>
                <a:gd name="connsiteX2" fmla="*/ 1540347 w 1540347"/>
                <a:gd name="connsiteY2" fmla="*/ 398179 h 1140368"/>
                <a:gd name="connsiteX0" fmla="*/ 0 w 1540347"/>
                <a:gd name="connsiteY0" fmla="*/ 1141049 h 1141049"/>
                <a:gd name="connsiteX1" fmla="*/ 671637 w 1540347"/>
                <a:gd name="connsiteY1" fmla="*/ 12836 h 1141049"/>
                <a:gd name="connsiteX2" fmla="*/ 1540347 w 1540347"/>
                <a:gd name="connsiteY2" fmla="*/ 398860 h 1141049"/>
                <a:gd name="connsiteX0" fmla="*/ 0 w 1670975"/>
                <a:gd name="connsiteY0" fmla="*/ 1138389 h 1138389"/>
                <a:gd name="connsiteX1" fmla="*/ 671637 w 1670975"/>
                <a:gd name="connsiteY1" fmla="*/ 10176 h 1138389"/>
                <a:gd name="connsiteX2" fmla="*/ 1670975 w 1670975"/>
                <a:gd name="connsiteY2" fmla="*/ 450483 h 1138389"/>
                <a:gd name="connsiteX0" fmla="*/ 0 w 1670975"/>
                <a:gd name="connsiteY0" fmla="*/ 1137719 h 1137719"/>
                <a:gd name="connsiteX1" fmla="*/ 671637 w 1670975"/>
                <a:gd name="connsiteY1" fmla="*/ 9506 h 1137719"/>
                <a:gd name="connsiteX2" fmla="*/ 1670975 w 1670975"/>
                <a:gd name="connsiteY2" fmla="*/ 467907 h 1137719"/>
                <a:gd name="connsiteX0" fmla="*/ 0 w 1670975"/>
                <a:gd name="connsiteY0" fmla="*/ 1138707 h 1138707"/>
                <a:gd name="connsiteX1" fmla="*/ 671637 w 1670975"/>
                <a:gd name="connsiteY1" fmla="*/ 10494 h 1138707"/>
                <a:gd name="connsiteX2" fmla="*/ 1670975 w 1670975"/>
                <a:gd name="connsiteY2" fmla="*/ 468895 h 1138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70975" h="1138707">
                  <a:moveTo>
                    <a:pt x="0" y="1138707"/>
                  </a:moveTo>
                  <a:cubicBezTo>
                    <a:pt x="53051" y="362238"/>
                    <a:pt x="346734" y="78222"/>
                    <a:pt x="671637" y="10494"/>
                  </a:cubicBezTo>
                  <a:cubicBezTo>
                    <a:pt x="996539" y="-46818"/>
                    <a:pt x="1303621" y="134048"/>
                    <a:pt x="1670975" y="468895"/>
                  </a:cubicBezTo>
                </a:path>
              </a:pathLst>
            </a:custGeom>
            <a:noFill/>
            <a:ln w="38100">
              <a:solidFill>
                <a:schemeClr val="accent5"/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5"/>
                </a:solidFill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5639059" y="1255693"/>
            <a:ext cx="2133341" cy="1944707"/>
            <a:chOff x="5639059" y="1826374"/>
            <a:chExt cx="2133341" cy="1944707"/>
          </a:xfrm>
        </p:grpSpPr>
        <p:sp>
          <p:nvSpPr>
            <p:cNvPr id="36" name="TextBox 35"/>
            <p:cNvSpPr txBox="1"/>
            <p:nvPr/>
          </p:nvSpPr>
          <p:spPr>
            <a:xfrm>
              <a:off x="5639059" y="1826374"/>
              <a:ext cx="2133341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chemeClr val="accent6"/>
                  </a:solidFill>
                  <a:latin typeface="Adobe Garamond Pro" panose="02020502060506020403" pitchFamily="18" charset="0"/>
                </a:rPr>
                <a:t>WARM+FCR</a:t>
              </a:r>
            </a:p>
            <a:p>
              <a:pPr algn="ctr"/>
              <a:r>
                <a:rPr lang="en-US" sz="2800" b="1" dirty="0" smtClean="0">
                  <a:solidFill>
                    <a:schemeClr val="accent6"/>
                  </a:solidFill>
                  <a:latin typeface="Adobe Garamond Pro" panose="02020502060506020403" pitchFamily="18" charset="0"/>
                </a:rPr>
                <a:t>30%</a:t>
              </a:r>
              <a:endParaRPr lang="en-US" sz="2800" b="1" dirty="0">
                <a:solidFill>
                  <a:schemeClr val="accent6"/>
                </a:solidFill>
                <a:latin typeface="Adobe Garamond Pro" panose="02020502060506020403" pitchFamily="18" charset="0"/>
              </a:endParaRPr>
            </a:p>
          </p:txBody>
        </p:sp>
        <p:sp>
          <p:nvSpPr>
            <p:cNvPr id="37" name="Freeform 36"/>
            <p:cNvSpPr/>
            <p:nvPr/>
          </p:nvSpPr>
          <p:spPr>
            <a:xfrm>
              <a:off x="5782167" y="2695287"/>
              <a:ext cx="1663683" cy="1075794"/>
            </a:xfrm>
            <a:custGeom>
              <a:avLst/>
              <a:gdLst>
                <a:gd name="connsiteX0" fmla="*/ 0 w 1516284"/>
                <a:gd name="connsiteY0" fmla="*/ 1906241 h 1906241"/>
                <a:gd name="connsiteX1" fmla="*/ 358816 w 1516284"/>
                <a:gd name="connsiteY1" fmla="*/ 100590 h 1906241"/>
                <a:gd name="connsiteX2" fmla="*/ 1516284 w 1516284"/>
                <a:gd name="connsiteY2" fmla="*/ 389957 h 1906241"/>
                <a:gd name="connsiteX0" fmla="*/ 0 w 1562582"/>
                <a:gd name="connsiteY0" fmla="*/ 1825212 h 1825212"/>
                <a:gd name="connsiteX1" fmla="*/ 358816 w 1562582"/>
                <a:gd name="connsiteY1" fmla="*/ 19561 h 1825212"/>
                <a:gd name="connsiteX2" fmla="*/ 1562582 w 1562582"/>
                <a:gd name="connsiteY2" fmla="*/ 913475 h 1825212"/>
                <a:gd name="connsiteX0" fmla="*/ 0 w 1562582"/>
                <a:gd name="connsiteY0" fmla="*/ 1833015 h 1833015"/>
                <a:gd name="connsiteX1" fmla="*/ 358816 w 1562582"/>
                <a:gd name="connsiteY1" fmla="*/ 27364 h 1833015"/>
                <a:gd name="connsiteX2" fmla="*/ 1562582 w 1562582"/>
                <a:gd name="connsiteY2" fmla="*/ 921278 h 1833015"/>
                <a:gd name="connsiteX0" fmla="*/ 0 w 1562582"/>
                <a:gd name="connsiteY0" fmla="*/ 1833018 h 1833018"/>
                <a:gd name="connsiteX1" fmla="*/ 601885 w 1562582"/>
                <a:gd name="connsiteY1" fmla="*/ 27366 h 1833018"/>
                <a:gd name="connsiteX2" fmla="*/ 1562582 w 1562582"/>
                <a:gd name="connsiteY2" fmla="*/ 921281 h 1833018"/>
                <a:gd name="connsiteX0" fmla="*/ 0 w 1562582"/>
                <a:gd name="connsiteY0" fmla="*/ 1522930 h 1522930"/>
                <a:gd name="connsiteX1" fmla="*/ 590310 w 1562582"/>
                <a:gd name="connsiteY1" fmla="*/ 53139 h 1522930"/>
                <a:gd name="connsiteX2" fmla="*/ 1562582 w 1562582"/>
                <a:gd name="connsiteY2" fmla="*/ 611193 h 1522930"/>
                <a:gd name="connsiteX0" fmla="*/ 0 w 1550551"/>
                <a:gd name="connsiteY0" fmla="*/ 3582729 h 3582729"/>
                <a:gd name="connsiteX1" fmla="*/ 578279 w 1550551"/>
                <a:gd name="connsiteY1" fmla="*/ 53139 h 3582729"/>
                <a:gd name="connsiteX2" fmla="*/ 1550551 w 1550551"/>
                <a:gd name="connsiteY2" fmla="*/ 611193 h 3582729"/>
                <a:gd name="connsiteX0" fmla="*/ 0 w 1550551"/>
                <a:gd name="connsiteY0" fmla="*/ 3374359 h 3374359"/>
                <a:gd name="connsiteX1" fmla="*/ 578279 w 1550551"/>
                <a:gd name="connsiteY1" fmla="*/ 124061 h 3374359"/>
                <a:gd name="connsiteX2" fmla="*/ 1550551 w 1550551"/>
                <a:gd name="connsiteY2" fmla="*/ 402823 h 3374359"/>
                <a:gd name="connsiteX0" fmla="*/ 0 w 1550551"/>
                <a:gd name="connsiteY0" fmla="*/ 3374356 h 3374356"/>
                <a:gd name="connsiteX1" fmla="*/ 578279 w 1550551"/>
                <a:gd name="connsiteY1" fmla="*/ 124058 h 3374356"/>
                <a:gd name="connsiteX2" fmla="*/ 1550551 w 1550551"/>
                <a:gd name="connsiteY2" fmla="*/ 402820 h 3374356"/>
                <a:gd name="connsiteX0" fmla="*/ 0 w 1646803"/>
                <a:gd name="connsiteY0" fmla="*/ 3282019 h 3282019"/>
                <a:gd name="connsiteX1" fmla="*/ 578279 w 1646803"/>
                <a:gd name="connsiteY1" fmla="*/ 31721 h 3282019"/>
                <a:gd name="connsiteX2" fmla="*/ 1646803 w 1646803"/>
                <a:gd name="connsiteY2" fmla="*/ 834161 h 3282019"/>
                <a:gd name="connsiteX0" fmla="*/ 0 w 1646803"/>
                <a:gd name="connsiteY0" fmla="*/ 3330802 h 3330802"/>
                <a:gd name="connsiteX1" fmla="*/ 578279 w 1646803"/>
                <a:gd name="connsiteY1" fmla="*/ 80504 h 3330802"/>
                <a:gd name="connsiteX2" fmla="*/ 1646803 w 1646803"/>
                <a:gd name="connsiteY2" fmla="*/ 882944 h 3330802"/>
                <a:gd name="connsiteX0" fmla="*/ 0 w 1646803"/>
                <a:gd name="connsiteY0" fmla="*/ 3330802 h 3330802"/>
                <a:gd name="connsiteX1" fmla="*/ 578279 w 1646803"/>
                <a:gd name="connsiteY1" fmla="*/ 80504 h 3330802"/>
                <a:gd name="connsiteX2" fmla="*/ 1646803 w 1646803"/>
                <a:gd name="connsiteY2" fmla="*/ 882944 h 3330802"/>
                <a:gd name="connsiteX0" fmla="*/ 0 w 1622740"/>
                <a:gd name="connsiteY0" fmla="*/ 3314611 h 3314611"/>
                <a:gd name="connsiteX1" fmla="*/ 578279 w 1622740"/>
                <a:gd name="connsiteY1" fmla="*/ 64313 h 3314611"/>
                <a:gd name="connsiteX2" fmla="*/ 1622740 w 1622740"/>
                <a:gd name="connsiteY2" fmla="*/ 1076222 h 3314611"/>
                <a:gd name="connsiteX0" fmla="*/ 0 w 1622740"/>
                <a:gd name="connsiteY0" fmla="*/ 3089884 h 3089884"/>
                <a:gd name="connsiteX1" fmla="*/ 626406 w 1622740"/>
                <a:gd name="connsiteY1" fmla="*/ 83968 h 3089884"/>
                <a:gd name="connsiteX2" fmla="*/ 1622740 w 1622740"/>
                <a:gd name="connsiteY2" fmla="*/ 851495 h 3089884"/>
                <a:gd name="connsiteX0" fmla="*/ 0 w 1663683"/>
                <a:gd name="connsiteY0" fmla="*/ 3076063 h 3076063"/>
                <a:gd name="connsiteX1" fmla="*/ 626406 w 1663683"/>
                <a:gd name="connsiteY1" fmla="*/ 70147 h 3076063"/>
                <a:gd name="connsiteX2" fmla="*/ 1663683 w 1663683"/>
                <a:gd name="connsiteY2" fmla="*/ 996080 h 3076063"/>
                <a:gd name="connsiteX0" fmla="*/ 0 w 1663683"/>
                <a:gd name="connsiteY0" fmla="*/ 3085183 h 3085183"/>
                <a:gd name="connsiteX1" fmla="*/ 626406 w 1663683"/>
                <a:gd name="connsiteY1" fmla="*/ 79267 h 3085183"/>
                <a:gd name="connsiteX2" fmla="*/ 1663683 w 1663683"/>
                <a:gd name="connsiteY2" fmla="*/ 1005200 h 3085183"/>
                <a:gd name="connsiteX0" fmla="*/ 0 w 1663683"/>
                <a:gd name="connsiteY0" fmla="*/ 3121611 h 3121611"/>
                <a:gd name="connsiteX1" fmla="*/ 626406 w 1663683"/>
                <a:gd name="connsiteY1" fmla="*/ 115695 h 3121611"/>
                <a:gd name="connsiteX2" fmla="*/ 1663683 w 1663683"/>
                <a:gd name="connsiteY2" fmla="*/ 1041628 h 31216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63683" h="3121611">
                  <a:moveTo>
                    <a:pt x="0" y="3121611"/>
                  </a:moveTo>
                  <a:cubicBezTo>
                    <a:pt x="53051" y="2345142"/>
                    <a:pt x="305818" y="407297"/>
                    <a:pt x="626406" y="115695"/>
                  </a:cubicBezTo>
                  <a:cubicBezTo>
                    <a:pt x="971057" y="-175909"/>
                    <a:pt x="1438309" y="66280"/>
                    <a:pt x="1663683" y="1041628"/>
                  </a:cubicBezTo>
                </a:path>
              </a:pathLst>
            </a:custGeom>
            <a:noFill/>
            <a:ln w="38100">
              <a:solidFill>
                <a:schemeClr val="accent6"/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8382000" y="874693"/>
            <a:ext cx="2601418" cy="1537140"/>
            <a:chOff x="8382000" y="1434659"/>
            <a:chExt cx="2601418" cy="1537140"/>
          </a:xfrm>
        </p:grpSpPr>
        <p:sp>
          <p:nvSpPr>
            <p:cNvPr id="39" name="TextBox 38"/>
            <p:cNvSpPr txBox="1"/>
            <p:nvPr/>
          </p:nvSpPr>
          <p:spPr>
            <a:xfrm>
              <a:off x="8382000" y="1434659"/>
              <a:ext cx="2601418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chemeClr val="accent4"/>
                  </a:solidFill>
                  <a:latin typeface="Adobe Garamond Pro" panose="02020502060506020403" pitchFamily="18" charset="0"/>
                </a:rPr>
                <a:t>WARM+ARFCR</a:t>
              </a:r>
            </a:p>
            <a:p>
              <a:r>
                <a:rPr lang="en-US" sz="2800" b="1" dirty="0" smtClean="0">
                  <a:solidFill>
                    <a:schemeClr val="accent4"/>
                  </a:solidFill>
                  <a:latin typeface="Adobe Garamond Pro" panose="02020502060506020403" pitchFamily="18" charset="0"/>
                </a:rPr>
                <a:t>2</a:t>
              </a:r>
              <a:r>
                <a:rPr lang="en-US" sz="2800" b="1" dirty="0">
                  <a:solidFill>
                    <a:schemeClr val="accent4"/>
                  </a:solidFill>
                  <a:latin typeface="Adobe Garamond Pro" panose="02020502060506020403" pitchFamily="18" charset="0"/>
                </a:rPr>
                <a:t>1</a:t>
              </a:r>
              <a:r>
                <a:rPr lang="en-US" sz="2800" b="1" dirty="0" smtClean="0">
                  <a:solidFill>
                    <a:schemeClr val="accent4"/>
                  </a:solidFill>
                  <a:latin typeface="Adobe Garamond Pro" panose="02020502060506020403" pitchFamily="18" charset="0"/>
                </a:rPr>
                <a:t>%</a:t>
              </a:r>
              <a:endParaRPr lang="en-US" sz="2800" b="1" dirty="0">
                <a:solidFill>
                  <a:schemeClr val="accent4"/>
                </a:solidFill>
                <a:latin typeface="Adobe Garamond Pro" panose="02020502060506020403" pitchFamily="18" charset="0"/>
              </a:endParaRPr>
            </a:p>
          </p:txBody>
        </p:sp>
        <p:sp>
          <p:nvSpPr>
            <p:cNvPr id="40" name="Freeform 39"/>
            <p:cNvSpPr/>
            <p:nvPr/>
          </p:nvSpPr>
          <p:spPr>
            <a:xfrm>
              <a:off x="8997046" y="1915728"/>
              <a:ext cx="1617173" cy="1056071"/>
            </a:xfrm>
            <a:custGeom>
              <a:avLst/>
              <a:gdLst>
                <a:gd name="connsiteX0" fmla="*/ 0 w 1516284"/>
                <a:gd name="connsiteY0" fmla="*/ 1906241 h 1906241"/>
                <a:gd name="connsiteX1" fmla="*/ 358816 w 1516284"/>
                <a:gd name="connsiteY1" fmla="*/ 100590 h 1906241"/>
                <a:gd name="connsiteX2" fmla="*/ 1516284 w 1516284"/>
                <a:gd name="connsiteY2" fmla="*/ 389957 h 1906241"/>
                <a:gd name="connsiteX0" fmla="*/ 0 w 1562582"/>
                <a:gd name="connsiteY0" fmla="*/ 1825212 h 1825212"/>
                <a:gd name="connsiteX1" fmla="*/ 358816 w 1562582"/>
                <a:gd name="connsiteY1" fmla="*/ 19561 h 1825212"/>
                <a:gd name="connsiteX2" fmla="*/ 1562582 w 1562582"/>
                <a:gd name="connsiteY2" fmla="*/ 913475 h 1825212"/>
                <a:gd name="connsiteX0" fmla="*/ 0 w 1562582"/>
                <a:gd name="connsiteY0" fmla="*/ 1833015 h 1833015"/>
                <a:gd name="connsiteX1" fmla="*/ 358816 w 1562582"/>
                <a:gd name="connsiteY1" fmla="*/ 27364 h 1833015"/>
                <a:gd name="connsiteX2" fmla="*/ 1562582 w 1562582"/>
                <a:gd name="connsiteY2" fmla="*/ 921278 h 1833015"/>
                <a:gd name="connsiteX0" fmla="*/ 0 w 1562582"/>
                <a:gd name="connsiteY0" fmla="*/ 1833018 h 1833018"/>
                <a:gd name="connsiteX1" fmla="*/ 601885 w 1562582"/>
                <a:gd name="connsiteY1" fmla="*/ 27366 h 1833018"/>
                <a:gd name="connsiteX2" fmla="*/ 1562582 w 1562582"/>
                <a:gd name="connsiteY2" fmla="*/ 921281 h 1833018"/>
                <a:gd name="connsiteX0" fmla="*/ 0 w 1562582"/>
                <a:gd name="connsiteY0" fmla="*/ 1522930 h 1522930"/>
                <a:gd name="connsiteX1" fmla="*/ 590310 w 1562582"/>
                <a:gd name="connsiteY1" fmla="*/ 53139 h 1522930"/>
                <a:gd name="connsiteX2" fmla="*/ 1562582 w 1562582"/>
                <a:gd name="connsiteY2" fmla="*/ 611193 h 1522930"/>
                <a:gd name="connsiteX0" fmla="*/ 0 w 1562582"/>
                <a:gd name="connsiteY0" fmla="*/ 1719934 h 1719934"/>
                <a:gd name="connsiteX1" fmla="*/ 590310 w 1562582"/>
                <a:gd name="connsiteY1" fmla="*/ 53139 h 1719934"/>
                <a:gd name="connsiteX2" fmla="*/ 1562582 w 1562582"/>
                <a:gd name="connsiteY2" fmla="*/ 611193 h 1719934"/>
                <a:gd name="connsiteX0" fmla="*/ 0 w 1617173"/>
                <a:gd name="connsiteY0" fmla="*/ 1719934 h 1719934"/>
                <a:gd name="connsiteX1" fmla="*/ 590310 w 1617173"/>
                <a:gd name="connsiteY1" fmla="*/ 53139 h 1719934"/>
                <a:gd name="connsiteX2" fmla="*/ 1617173 w 1617173"/>
                <a:gd name="connsiteY2" fmla="*/ 611193 h 1719934"/>
                <a:gd name="connsiteX0" fmla="*/ 0 w 1617173"/>
                <a:gd name="connsiteY0" fmla="*/ 1729216 h 1729216"/>
                <a:gd name="connsiteX1" fmla="*/ 590310 w 1617173"/>
                <a:gd name="connsiteY1" fmla="*/ 62421 h 1729216"/>
                <a:gd name="connsiteX2" fmla="*/ 1617173 w 1617173"/>
                <a:gd name="connsiteY2" fmla="*/ 620475 h 17292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17173" h="1729216">
                  <a:moveTo>
                    <a:pt x="0" y="1729216"/>
                  </a:moveTo>
                  <a:cubicBezTo>
                    <a:pt x="53051" y="952747"/>
                    <a:pt x="329880" y="214377"/>
                    <a:pt x="590310" y="62421"/>
                  </a:cubicBezTo>
                  <a:cubicBezTo>
                    <a:pt x="850740" y="-89535"/>
                    <a:pt x="1323560" y="13705"/>
                    <a:pt x="1617173" y="620475"/>
                  </a:cubicBezTo>
                </a:path>
              </a:pathLst>
            </a:custGeom>
            <a:noFill/>
            <a:ln w="38100">
              <a:solidFill>
                <a:schemeClr val="accent4"/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427179" y="1457980"/>
            <a:ext cx="10812296" cy="523220"/>
            <a:chOff x="415147" y="1979999"/>
            <a:chExt cx="10812296" cy="523220"/>
          </a:xfrm>
        </p:grpSpPr>
        <p:sp>
          <p:nvSpPr>
            <p:cNvPr id="42" name="TextBox 41"/>
            <p:cNvSpPr txBox="1"/>
            <p:nvPr/>
          </p:nvSpPr>
          <p:spPr>
            <a:xfrm>
              <a:off x="415147" y="1979999"/>
              <a:ext cx="100059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solidFill>
                    <a:srgbClr val="00B050"/>
                  </a:solidFill>
                  <a:latin typeface="Adobe Garamond Pro Bold" panose="02020702060506020403" pitchFamily="18" charset="0"/>
                </a:rPr>
                <a:t>12.9x</a:t>
              </a:r>
              <a:endParaRPr lang="en-US" sz="2800" b="1" dirty="0">
                <a:solidFill>
                  <a:srgbClr val="00B050"/>
                </a:solidFill>
                <a:latin typeface="Adobe Garamond Pro Bold" panose="02020702060506020403" pitchFamily="18" charset="0"/>
              </a:endParaRPr>
            </a:p>
          </p:txBody>
        </p:sp>
        <p:cxnSp>
          <p:nvCxnSpPr>
            <p:cNvPr id="43" name="Straight Connector 42"/>
            <p:cNvCxnSpPr/>
            <p:nvPr/>
          </p:nvCxnSpPr>
          <p:spPr>
            <a:xfrm flipH="1">
              <a:off x="1394902" y="2283299"/>
              <a:ext cx="9832541" cy="0"/>
            </a:xfrm>
            <a:prstGeom prst="line">
              <a:avLst/>
            </a:prstGeom>
            <a:ln w="38100">
              <a:solidFill>
                <a:srgbClr val="00B05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5" name="TextBox 44"/>
          <p:cNvSpPr txBox="1"/>
          <p:nvPr/>
        </p:nvSpPr>
        <p:spPr>
          <a:xfrm>
            <a:off x="2971800" y="6366379"/>
            <a:ext cx="9220200" cy="184666"/>
          </a:xfrm>
          <a:prstGeom prst="rect">
            <a:avLst/>
          </a:prstGeom>
          <a:noFill/>
        </p:spPr>
        <p:txBody>
          <a:bodyPr wrap="square" lIns="45720" tIns="0" rIns="45720" bIns="0" anchor="ctr" anchorCtr="0">
            <a:spAutoFit/>
          </a:bodyPr>
          <a:lstStyle/>
          <a:p>
            <a:pPr algn="r">
              <a:defRPr/>
            </a:pP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latin typeface="Whitney-Semibold" pitchFamily="2" charset="0"/>
              </a:rPr>
              <a:t>Executive Summary • Motivation &amp; Observations • WARM • Partitioning Algorithm 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Whitney-Semibold" pitchFamily="2" charset="0"/>
              </a:rPr>
              <a:t>• 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latin typeface="Whitney-Semibold" pitchFamily="2" charset="0"/>
              </a:rPr>
              <a:t>Flash Management 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Whitney-Semibold" pitchFamily="2" charset="0"/>
              </a:rPr>
              <a:t>• </a:t>
            </a:r>
            <a:r>
              <a:rPr lang="en-US" sz="1200" dirty="0" smtClean="0">
                <a:solidFill>
                  <a:schemeClr val="bg1"/>
                </a:solidFill>
                <a:latin typeface="Whitney-Semibold" pitchFamily="2" charset="0"/>
              </a:rPr>
              <a:t>Evaluation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latin typeface="Whitney-Semibold" pitchFamily="2" charset="0"/>
              </a:rPr>
              <a:t> • Conclusion</a:t>
            </a:r>
            <a:endParaRPr lang="en-US" sz="1200" dirty="0">
              <a:solidFill>
                <a:schemeClr val="bg1">
                  <a:lumMod val="50000"/>
                </a:schemeClr>
              </a:solidFill>
              <a:latin typeface="Whitney-Semibol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247608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WARM-Only: Endurance Improvement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Write-hotness Aware Retention Management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 dirty="0" smtClean="0"/>
              <a:t>Page </a:t>
            </a:r>
            <a:fld id="{AB72A377-ED4A-4672-A396-DD11146850F5}" type="slidenum">
              <a:rPr lang="en-US" altLang="en-US" smtClean="0"/>
              <a:pPr/>
              <a:t>25</a:t>
            </a:fld>
            <a:r>
              <a:rPr lang="en-US" altLang="en-US" dirty="0" smtClean="0"/>
              <a:t> of 32</a:t>
            </a:r>
            <a:endParaRPr lang="en-US" altLang="en-US" dirty="0"/>
          </a:p>
        </p:txBody>
      </p:sp>
      <p:graphicFrame>
        <p:nvGraphicFramePr>
          <p:cNvPr id="5" name="Chart 4"/>
          <p:cNvGraphicFramePr/>
          <p:nvPr>
            <p:extLst/>
          </p:nvPr>
        </p:nvGraphicFramePr>
        <p:xfrm>
          <a:off x="0" y="1066800"/>
          <a:ext cx="12191999" cy="48577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1229877" y="2296180"/>
            <a:ext cx="10005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B050"/>
                </a:solidFill>
                <a:latin typeface="Adobe Garamond Pro Bold" panose="02020702060506020403" pitchFamily="18" charset="0"/>
              </a:rPr>
              <a:t>3.58x</a:t>
            </a:r>
            <a:endParaRPr lang="en-US" sz="2800" b="1" dirty="0">
              <a:solidFill>
                <a:srgbClr val="00B050"/>
              </a:solidFill>
              <a:latin typeface="Adobe Garamond Pro Bold" panose="02020702060506020403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71800" y="6366379"/>
            <a:ext cx="9220200" cy="184666"/>
          </a:xfrm>
          <a:prstGeom prst="rect">
            <a:avLst/>
          </a:prstGeom>
          <a:noFill/>
        </p:spPr>
        <p:txBody>
          <a:bodyPr wrap="square" lIns="45720" tIns="0" rIns="45720" bIns="0" anchor="ctr" anchorCtr="0">
            <a:spAutoFit/>
          </a:bodyPr>
          <a:lstStyle/>
          <a:p>
            <a:pPr algn="r">
              <a:defRPr/>
            </a:pP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latin typeface="Whitney-Semibold" pitchFamily="2" charset="0"/>
              </a:rPr>
              <a:t>Executive Summary • Motivation &amp; Observations • WARM • Partitioning Algorithm 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Whitney-Semibold" pitchFamily="2" charset="0"/>
              </a:rPr>
              <a:t>• 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latin typeface="Whitney-Semibold" pitchFamily="2" charset="0"/>
              </a:rPr>
              <a:t>Flash Management 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Whitney-Semibold" pitchFamily="2" charset="0"/>
              </a:rPr>
              <a:t>• </a:t>
            </a:r>
            <a:r>
              <a:rPr lang="en-US" sz="1200" dirty="0" smtClean="0">
                <a:solidFill>
                  <a:schemeClr val="bg1"/>
                </a:solidFill>
                <a:latin typeface="Whitney-Semibold" pitchFamily="2" charset="0"/>
              </a:rPr>
              <a:t>Evaluation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latin typeface="Whitney-Semibold" pitchFamily="2" charset="0"/>
              </a:rPr>
              <a:t> • Conclusion</a:t>
            </a:r>
            <a:endParaRPr lang="en-US" sz="1200" dirty="0">
              <a:solidFill>
                <a:schemeClr val="bg1">
                  <a:lumMod val="50000"/>
                </a:schemeClr>
              </a:solidFill>
              <a:latin typeface="Whitney-Semibol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834300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WARM+FCR: Reduction in Refresh Operations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Write-hotness Aware Retention Management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 dirty="0" smtClean="0"/>
              <a:t>Page </a:t>
            </a:r>
            <a:fld id="{AB72A377-ED4A-4672-A396-DD11146850F5}" type="slidenum">
              <a:rPr lang="en-US" altLang="en-US" smtClean="0"/>
              <a:pPr/>
              <a:t>26</a:t>
            </a:fld>
            <a:r>
              <a:rPr lang="en-US" altLang="en-US" dirty="0" smtClean="0"/>
              <a:t> of 32</a:t>
            </a:r>
            <a:endParaRPr lang="en-US" altLang="en-US" dirty="0"/>
          </a:p>
        </p:txBody>
      </p:sp>
      <p:graphicFrame>
        <p:nvGraphicFramePr>
          <p:cNvPr id="5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78998581"/>
              </p:ext>
            </p:extLst>
          </p:nvPr>
        </p:nvGraphicFramePr>
        <p:xfrm>
          <a:off x="82550" y="751213"/>
          <a:ext cx="12026900" cy="5224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971800" y="6366379"/>
            <a:ext cx="9220200" cy="184666"/>
          </a:xfrm>
          <a:prstGeom prst="rect">
            <a:avLst/>
          </a:prstGeom>
          <a:noFill/>
        </p:spPr>
        <p:txBody>
          <a:bodyPr wrap="square" lIns="45720" tIns="0" rIns="45720" bIns="0" anchor="ctr" anchorCtr="0">
            <a:spAutoFit/>
          </a:bodyPr>
          <a:lstStyle/>
          <a:p>
            <a:pPr algn="r">
              <a:defRPr/>
            </a:pP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latin typeface="Whitney-Semibold" pitchFamily="2" charset="0"/>
              </a:rPr>
              <a:t>Executive Summary • Motivation &amp; Observations • WARM • Partitioning Algorithm 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Whitney-Semibold" pitchFamily="2" charset="0"/>
              </a:rPr>
              <a:t>• 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latin typeface="Whitney-Semibold" pitchFamily="2" charset="0"/>
              </a:rPr>
              <a:t>Flash Management 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Whitney-Semibold" pitchFamily="2" charset="0"/>
              </a:rPr>
              <a:t>• </a:t>
            </a:r>
            <a:r>
              <a:rPr lang="en-US" sz="1200" dirty="0" smtClean="0">
                <a:solidFill>
                  <a:schemeClr val="bg1"/>
                </a:solidFill>
                <a:latin typeface="Whitney-Semibold" pitchFamily="2" charset="0"/>
              </a:rPr>
              <a:t>Evaluation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latin typeface="Whitney-Semibold" pitchFamily="2" charset="0"/>
              </a:rPr>
              <a:t> • Conclusion</a:t>
            </a:r>
            <a:endParaRPr lang="en-US" sz="1200" dirty="0">
              <a:solidFill>
                <a:schemeClr val="bg1">
                  <a:lumMod val="50000"/>
                </a:schemeClr>
              </a:solidFill>
              <a:latin typeface="Whitney-Semibol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960852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Performance Impact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Write-hotness Aware Retention Management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 dirty="0" smtClean="0"/>
              <a:t>Page </a:t>
            </a:r>
            <a:fld id="{AB72A377-ED4A-4672-A396-DD11146850F5}" type="slidenum">
              <a:rPr lang="en-US" altLang="en-US" smtClean="0"/>
              <a:pPr/>
              <a:t>27</a:t>
            </a:fld>
            <a:r>
              <a:rPr lang="en-US" altLang="en-US" dirty="0" smtClean="0"/>
              <a:t> of 32</a:t>
            </a:r>
            <a:endParaRPr lang="en-US" altLang="en-US" dirty="0"/>
          </a:p>
        </p:txBody>
      </p:sp>
      <p:graphicFrame>
        <p:nvGraphicFramePr>
          <p:cNvPr id="5" name="Chart 4"/>
          <p:cNvGraphicFramePr/>
          <p:nvPr>
            <p:extLst/>
          </p:nvPr>
        </p:nvGraphicFramePr>
        <p:xfrm>
          <a:off x="0" y="1586007"/>
          <a:ext cx="12192000" cy="41289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971800" y="1066800"/>
            <a:ext cx="190500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C00000"/>
                </a:solidFill>
                <a:latin typeface="Adobe Garamond Pro" panose="02020502060506020403" pitchFamily="18" charset="0"/>
                <a:cs typeface="Arial" panose="020B0604020202020204" pitchFamily="34" charset="0"/>
              </a:rPr>
              <a:t>Worst Case:</a:t>
            </a:r>
            <a:br>
              <a:rPr lang="en-US" sz="2800" dirty="0" smtClean="0">
                <a:solidFill>
                  <a:srgbClr val="C00000"/>
                </a:solidFill>
                <a:latin typeface="Adobe Garamond Pro" panose="02020502060506020403" pitchFamily="18" charset="0"/>
                <a:cs typeface="Arial" panose="020B0604020202020204" pitchFamily="34" charset="0"/>
              </a:rPr>
            </a:br>
            <a:r>
              <a:rPr lang="en-US" sz="2800" dirty="0" smtClean="0">
                <a:solidFill>
                  <a:srgbClr val="C00000"/>
                </a:solidFill>
                <a:latin typeface="Adobe Garamond Pro" panose="02020502060506020403" pitchFamily="18" charset="0"/>
                <a:cs typeface="Arial" panose="020B0604020202020204" pitchFamily="34" charset="0"/>
              </a:rPr>
              <a:t>&lt; 6%</a:t>
            </a:r>
            <a:endParaRPr lang="en-US" sz="2800" dirty="0">
              <a:solidFill>
                <a:srgbClr val="C00000"/>
              </a:solidFill>
              <a:latin typeface="Adobe Garamond Pro" panose="02020502060506020403" pitchFamily="18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510258" y="2474893"/>
            <a:ext cx="168174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800" b="1" dirty="0" smtClean="0">
                <a:solidFill>
                  <a:srgbClr val="00B050"/>
                </a:solidFill>
                <a:latin typeface="Adobe Garamond Pro Bold" panose="02020702060506020403" pitchFamily="18" charset="0"/>
                <a:cs typeface="Arial" panose="020B0604020202020204" pitchFamily="34" charset="0"/>
              </a:rPr>
              <a:t>Avg. Case:</a:t>
            </a:r>
            <a:br>
              <a:rPr lang="en-US" sz="2800" b="1" dirty="0" smtClean="0">
                <a:solidFill>
                  <a:srgbClr val="00B050"/>
                </a:solidFill>
                <a:latin typeface="Adobe Garamond Pro Bold" panose="02020702060506020403" pitchFamily="18" charset="0"/>
                <a:cs typeface="Arial" panose="020B0604020202020204" pitchFamily="34" charset="0"/>
              </a:rPr>
            </a:br>
            <a:r>
              <a:rPr lang="en-US" sz="2800" b="1" dirty="0" smtClean="0">
                <a:solidFill>
                  <a:srgbClr val="00B050"/>
                </a:solidFill>
                <a:latin typeface="Adobe Garamond Pro Bold" panose="02020702060506020403" pitchFamily="18" charset="0"/>
                <a:cs typeface="Arial" panose="020B0604020202020204" pitchFamily="34" charset="0"/>
              </a:rPr>
              <a:t>&lt; 2%</a:t>
            </a:r>
            <a:endParaRPr lang="en-US" sz="2800" b="1" dirty="0">
              <a:solidFill>
                <a:srgbClr val="00B050"/>
              </a:solidFill>
              <a:latin typeface="Adobe Garamond Pro Bold" panose="02020702060506020403" pitchFamily="18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971800" y="6366379"/>
            <a:ext cx="9220200" cy="184666"/>
          </a:xfrm>
          <a:prstGeom prst="rect">
            <a:avLst/>
          </a:prstGeom>
          <a:noFill/>
        </p:spPr>
        <p:txBody>
          <a:bodyPr wrap="square" lIns="45720" tIns="0" rIns="45720" bIns="0" anchor="ctr" anchorCtr="0">
            <a:spAutoFit/>
          </a:bodyPr>
          <a:lstStyle/>
          <a:p>
            <a:pPr algn="r">
              <a:defRPr/>
            </a:pP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latin typeface="Whitney-Semibold" pitchFamily="2" charset="0"/>
              </a:rPr>
              <a:t>Executive Summary • Motivation &amp; Observations • WARM • Partitioning Algorithm 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Whitney-Semibold" pitchFamily="2" charset="0"/>
              </a:rPr>
              <a:t>• 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latin typeface="Whitney-Semibold" pitchFamily="2" charset="0"/>
              </a:rPr>
              <a:t>Flash Management 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Whitney-Semibold" pitchFamily="2" charset="0"/>
              </a:rPr>
              <a:t>• </a:t>
            </a:r>
            <a:r>
              <a:rPr lang="en-US" sz="1200" dirty="0" smtClean="0">
                <a:solidFill>
                  <a:schemeClr val="bg1"/>
                </a:solidFill>
                <a:latin typeface="Whitney-Semibold" pitchFamily="2" charset="0"/>
              </a:rPr>
              <a:t>Evaluation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latin typeface="Whitney-Semibold" pitchFamily="2" charset="0"/>
              </a:rPr>
              <a:t> • Conclusion</a:t>
            </a:r>
            <a:endParaRPr lang="en-US" sz="1200" dirty="0">
              <a:solidFill>
                <a:schemeClr val="bg1">
                  <a:lumMod val="50000"/>
                </a:schemeClr>
              </a:solidFill>
              <a:latin typeface="Whitney-Semibol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982214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Results in the Paper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5">
                    <a:lumMod val="75000"/>
                  </a:schemeClr>
                </a:solidFill>
                <a:latin typeface="Adobe Garamond Pro Bold" panose="02020702060506020403" pitchFamily="18" charset="0"/>
              </a:rPr>
              <a:t>Breakdown of write frequency </a:t>
            </a:r>
            <a:r>
              <a:rPr lang="en-US" dirty="0"/>
              <a:t>into host writes, garbage collection writes, refresh writes in </a:t>
            </a:r>
            <a:r>
              <a:rPr lang="en-US" dirty="0" smtClean="0"/>
              <a:t>hot/cold </a:t>
            </a:r>
            <a:r>
              <a:rPr lang="en-US" dirty="0"/>
              <a:t>block pools</a:t>
            </a:r>
          </a:p>
          <a:p>
            <a:pPr lvl="1"/>
            <a:r>
              <a:rPr lang="en-US" dirty="0"/>
              <a:t>WARM reduces refresh writes </a:t>
            </a:r>
            <a:r>
              <a:rPr lang="en-US" dirty="0" smtClean="0"/>
              <a:t>significantly</a:t>
            </a:r>
          </a:p>
          <a:p>
            <a:pPr lvl="1"/>
            <a:r>
              <a:rPr lang="en-US" dirty="0" smtClean="0"/>
              <a:t>Low </a:t>
            </a:r>
            <a:r>
              <a:rPr lang="en-US" dirty="0"/>
              <a:t>garbage collection </a:t>
            </a:r>
            <a:r>
              <a:rPr lang="en-US" dirty="0" smtClean="0"/>
              <a:t>overhead</a:t>
            </a:r>
            <a:endParaRPr lang="en-US" dirty="0"/>
          </a:p>
          <a:p>
            <a:r>
              <a:rPr lang="en-US" dirty="0">
                <a:solidFill>
                  <a:schemeClr val="accent5">
                    <a:lumMod val="75000"/>
                  </a:schemeClr>
                </a:solidFill>
                <a:latin typeface="Adobe Garamond Pro Bold" panose="02020702060506020403" pitchFamily="18" charset="0"/>
              </a:rPr>
              <a:t>Sensitivity to different capacity over-provisioning amounts</a:t>
            </a:r>
          </a:p>
          <a:p>
            <a:pPr lvl="1"/>
            <a:r>
              <a:rPr lang="en-US" dirty="0"/>
              <a:t>WARM improves flash lifetime more as over-provisioning increases</a:t>
            </a:r>
          </a:p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Adobe Garamond Pro Bold" panose="02020702060506020403" pitchFamily="18" charset="0"/>
              </a:rPr>
              <a:t>Sensitivity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  <a:latin typeface="Adobe Garamond Pro Bold" panose="02020702060506020403" pitchFamily="18" charset="0"/>
              </a:rPr>
              <a:t>to different refresh intervals</a:t>
            </a:r>
          </a:p>
          <a:p>
            <a:pPr lvl="1"/>
            <a:r>
              <a:rPr lang="en-US" dirty="0"/>
              <a:t>WARM improves flash lifetime more as refresh frequency </a:t>
            </a:r>
            <a:r>
              <a:rPr lang="en-US" dirty="0" smtClean="0"/>
              <a:t>increases</a:t>
            </a:r>
          </a:p>
          <a:p>
            <a:endParaRPr lang="en-US" dirty="0"/>
          </a:p>
          <a:p>
            <a:r>
              <a:rPr lang="en-US" b="0" dirty="0"/>
              <a:t>Y. Luo et al., </a:t>
            </a:r>
            <a:r>
              <a:rPr lang="en-US" b="0" i="1" dirty="0">
                <a:hlinkClick r:id="rId2"/>
              </a:rPr>
              <a:t>Improving NAND Flash Memory Lifetime with Write-hotness Aware Retention Management</a:t>
            </a:r>
            <a:r>
              <a:rPr lang="en-US" b="0" dirty="0"/>
              <a:t>.  MSST 2015.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Write-hotness Aware Retention Management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 dirty="0" smtClean="0"/>
              <a:t>Page </a:t>
            </a:r>
            <a:fld id="{56E643E9-8232-44D4-8A76-E691A7C80D3B}" type="slidenum">
              <a:rPr lang="en-US" altLang="en-US" smtClean="0"/>
              <a:pPr/>
              <a:t>28</a:t>
            </a:fld>
            <a:r>
              <a:rPr lang="en-US" altLang="en-US" dirty="0" smtClean="0"/>
              <a:t> of 32</a:t>
            </a:r>
            <a:endParaRPr lang="en-US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971800" y="6366379"/>
            <a:ext cx="9220200" cy="184666"/>
          </a:xfrm>
          <a:prstGeom prst="rect">
            <a:avLst/>
          </a:prstGeom>
          <a:noFill/>
        </p:spPr>
        <p:txBody>
          <a:bodyPr wrap="square" lIns="45720" tIns="0" rIns="45720" bIns="0" anchor="ctr" anchorCtr="0">
            <a:spAutoFit/>
          </a:bodyPr>
          <a:lstStyle/>
          <a:p>
            <a:pPr algn="r">
              <a:defRPr/>
            </a:pP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latin typeface="Whitney-Semibold" pitchFamily="2" charset="0"/>
              </a:rPr>
              <a:t>Executive Summary • Motivation &amp; Observations • WARM • Partitioning Algorithm 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Whitney-Semibold" pitchFamily="2" charset="0"/>
              </a:rPr>
              <a:t>• 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latin typeface="Whitney-Semibold" pitchFamily="2" charset="0"/>
              </a:rPr>
              <a:t>Flash Management 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Whitney-Semibold" pitchFamily="2" charset="0"/>
              </a:rPr>
              <a:t>• </a:t>
            </a:r>
            <a:r>
              <a:rPr lang="en-US" sz="1200" dirty="0" smtClean="0">
                <a:solidFill>
                  <a:schemeClr val="bg1"/>
                </a:solidFill>
                <a:latin typeface="Whitney-Semibold" pitchFamily="2" charset="0"/>
              </a:rPr>
              <a:t>Evaluation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latin typeface="Whitney-Semibold" pitchFamily="2" charset="0"/>
              </a:rPr>
              <a:t> • Conclusion</a:t>
            </a:r>
            <a:endParaRPr lang="en-US" sz="1200" dirty="0">
              <a:solidFill>
                <a:schemeClr val="bg1">
                  <a:lumMod val="50000"/>
                </a:schemeClr>
              </a:solidFill>
              <a:latin typeface="Whitney-Semibol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922885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Executive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1"/>
              </a:buClr>
            </a:pPr>
            <a:r>
              <a:rPr lang="en-US" dirty="0"/>
              <a:t>Flash memory can achieve </a:t>
            </a:r>
            <a:r>
              <a:rPr lang="en-US" dirty="0" smtClean="0"/>
              <a:t>up to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Adobe Garamond Pro Bold" panose="02020702060506020403" pitchFamily="18" charset="0"/>
              </a:rPr>
              <a:t>50x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  <a:latin typeface="Adobe Garamond Pro Bold" panose="02020702060506020403" pitchFamily="18" charset="0"/>
              </a:rPr>
              <a:t>endurance improvement by relaxing retention time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using refresh</a:t>
            </a:r>
            <a:r>
              <a:rPr lang="en-US" dirty="0"/>
              <a:t> </a:t>
            </a:r>
            <a:r>
              <a:rPr lang="en-US" sz="2000" b="0" dirty="0">
                <a:solidFill>
                  <a:schemeClr val="bg1">
                    <a:lumMod val="50000"/>
                  </a:schemeClr>
                </a:solidFill>
              </a:rPr>
              <a:t>[Cai+ ICCD ’12]</a:t>
            </a:r>
          </a:p>
          <a:p>
            <a:pPr lvl="1"/>
            <a:r>
              <a:rPr lang="en-US" dirty="0"/>
              <a:t>Problem: </a:t>
            </a:r>
            <a:r>
              <a:rPr lang="en-US" b="1" dirty="0">
                <a:solidFill>
                  <a:srgbClr val="C00000"/>
                </a:solidFill>
              </a:rPr>
              <a:t>Refresh</a:t>
            </a:r>
            <a:r>
              <a:rPr lang="en-US" b="1" dirty="0"/>
              <a:t> </a:t>
            </a:r>
            <a:r>
              <a:rPr lang="en-US" b="1" dirty="0">
                <a:solidFill>
                  <a:srgbClr val="C00000"/>
                </a:solidFill>
              </a:rPr>
              <a:t>consumes </a:t>
            </a:r>
            <a:r>
              <a:rPr lang="en-US" b="1" dirty="0" smtClean="0">
                <a:solidFill>
                  <a:srgbClr val="C00000"/>
                </a:solidFill>
              </a:rPr>
              <a:t>majority </a:t>
            </a:r>
            <a:r>
              <a:rPr lang="en-US" b="1" dirty="0">
                <a:solidFill>
                  <a:srgbClr val="C00000"/>
                </a:solidFill>
              </a:rPr>
              <a:t>of endurance improvement</a:t>
            </a:r>
          </a:p>
          <a:p>
            <a:pPr lvl="1"/>
            <a:r>
              <a:rPr lang="en-US" dirty="0"/>
              <a:t>Goal: Reduce refresh overhead to increase flash memory lifetime</a:t>
            </a:r>
          </a:p>
          <a:p>
            <a:pPr>
              <a:spcBef>
                <a:spcPts val="1800"/>
              </a:spcBef>
            </a:pPr>
            <a:r>
              <a:rPr lang="en-US" dirty="0"/>
              <a:t>Key Observation: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  <a:latin typeface="Adobe Garamond Pro Bold" panose="02020702060506020403" pitchFamily="18" charset="0"/>
              </a:rPr>
              <a:t>Refresh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Adobe Garamond Pro Bold" panose="02020702060506020403" pitchFamily="18" charset="0"/>
              </a:rPr>
              <a:t>unnecessary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  <a:latin typeface="Adobe Garamond Pro Bold" panose="02020702060506020403" pitchFamily="18" charset="0"/>
              </a:rPr>
              <a:t>for </a:t>
            </a:r>
            <a:r>
              <a:rPr lang="en-US" i="1" dirty="0">
                <a:solidFill>
                  <a:schemeClr val="accent5">
                    <a:lumMod val="75000"/>
                  </a:schemeClr>
                </a:solidFill>
                <a:latin typeface="Adobe Garamond Pro Bold" panose="02020702060506020403" pitchFamily="18" charset="0"/>
              </a:rPr>
              <a:t>write-hot data</a:t>
            </a:r>
          </a:p>
          <a:p>
            <a:pPr>
              <a:spcBef>
                <a:spcPts val="1800"/>
              </a:spcBef>
            </a:pPr>
            <a:r>
              <a:rPr lang="en-US" dirty="0"/>
              <a:t>Write-hotness Aware Retention Management (WARM)</a:t>
            </a:r>
          </a:p>
          <a:p>
            <a:pPr lvl="1"/>
            <a:r>
              <a:rPr lang="en-US" dirty="0"/>
              <a:t>Physically 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partition write-hot pages and write-cold pages </a:t>
            </a:r>
            <a:r>
              <a:rPr lang="en-US" dirty="0"/>
              <a:t>within </a:t>
            </a:r>
            <a:r>
              <a:rPr lang="en-US" dirty="0" smtClean="0"/>
              <a:t>flash</a:t>
            </a:r>
            <a:endParaRPr lang="en-US" dirty="0"/>
          </a:p>
          <a:p>
            <a:pPr lvl="1"/>
            <a:r>
              <a:rPr lang="en-US" dirty="0"/>
              <a:t>Apply </a:t>
            </a:r>
            <a:r>
              <a:rPr lang="en-US" i="1" dirty="0"/>
              <a:t>different</a:t>
            </a:r>
            <a:r>
              <a:rPr lang="en-US" dirty="0"/>
              <a:t> policies (garbage </a:t>
            </a:r>
            <a:r>
              <a:rPr lang="en-US" dirty="0" smtClean="0"/>
              <a:t>collection, </a:t>
            </a:r>
            <a:r>
              <a:rPr lang="en-US" dirty="0"/>
              <a:t>wear-leveling, refresh) to each group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WARM </a:t>
            </a:r>
            <a:r>
              <a:rPr lang="en-US" dirty="0"/>
              <a:t>w/o refresh </a:t>
            </a:r>
            <a:r>
              <a:rPr lang="en-US" b="1" dirty="0">
                <a:solidFill>
                  <a:srgbClr val="00B050"/>
                </a:solidFill>
                <a:latin typeface="Adobe Garamond Pro Bold" panose="02020702060506020403" pitchFamily="18" charset="0"/>
              </a:rPr>
              <a:t>improves lifetime by </a:t>
            </a:r>
            <a:r>
              <a:rPr lang="en-US" b="1" dirty="0" smtClean="0">
                <a:solidFill>
                  <a:srgbClr val="00B050"/>
                </a:solidFill>
                <a:latin typeface="Adobe Garamond Pro Bold" panose="02020702060506020403" pitchFamily="18" charset="0"/>
              </a:rPr>
              <a:t>3.24x</a:t>
            </a:r>
            <a:r>
              <a:rPr lang="en-US" dirty="0"/>
              <a:t> w/ </a:t>
            </a:r>
            <a:r>
              <a:rPr lang="en-US" dirty="0" smtClean="0"/>
              <a:t>1.05KB overhead</a:t>
            </a:r>
            <a:endParaRPr lang="en-US" b="1" dirty="0">
              <a:solidFill>
                <a:srgbClr val="00B050"/>
              </a:solidFill>
              <a:latin typeface="Adobe Garamond Pro Bold" panose="02020702060506020403" pitchFamily="18" charset="0"/>
            </a:endParaRPr>
          </a:p>
          <a:p>
            <a:r>
              <a:rPr lang="en-US" dirty="0"/>
              <a:t>WARM w/ </a:t>
            </a:r>
            <a:r>
              <a:rPr lang="en-US" dirty="0" smtClean="0"/>
              <a:t>adaptive refresh </a:t>
            </a:r>
            <a:r>
              <a:rPr lang="en-US" b="1" dirty="0">
                <a:solidFill>
                  <a:srgbClr val="00B050"/>
                </a:solidFill>
                <a:latin typeface="Adobe Garamond Pro Bold" panose="02020702060506020403" pitchFamily="18" charset="0"/>
              </a:rPr>
              <a:t>improves lifetime by 12.9x </a:t>
            </a:r>
            <a:r>
              <a:rPr lang="en-US" dirty="0"/>
              <a:t>(1.21x over </a:t>
            </a:r>
            <a:r>
              <a:rPr lang="en-US" dirty="0" smtClean="0"/>
              <a:t>refresh)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Write-hotness Aware Retention Management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 dirty="0" smtClean="0"/>
              <a:t>Page </a:t>
            </a:r>
            <a:fld id="{56E643E9-8232-44D4-8A76-E691A7C80D3B}" type="slidenum">
              <a:rPr lang="en-US" altLang="en-US" smtClean="0"/>
              <a:pPr/>
              <a:t>2</a:t>
            </a:fld>
            <a:r>
              <a:rPr lang="en-US" altLang="en-US" dirty="0" smtClean="0"/>
              <a:t> of 32</a:t>
            </a:r>
            <a:endParaRPr lang="en-US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971800" y="6366379"/>
            <a:ext cx="9220200" cy="184666"/>
          </a:xfrm>
          <a:prstGeom prst="rect">
            <a:avLst/>
          </a:prstGeom>
          <a:noFill/>
        </p:spPr>
        <p:txBody>
          <a:bodyPr wrap="square" lIns="45720" tIns="0" rIns="45720" bIns="0" anchor="ctr" anchorCtr="0">
            <a:spAutoFit/>
          </a:bodyPr>
          <a:lstStyle/>
          <a:p>
            <a:pPr algn="r">
              <a:defRPr/>
            </a:pPr>
            <a:r>
              <a:rPr lang="en-US" sz="1200" dirty="0" smtClean="0">
                <a:solidFill>
                  <a:schemeClr val="bg1"/>
                </a:solidFill>
                <a:latin typeface="Whitney-Semibold" pitchFamily="2" charset="0"/>
              </a:rPr>
              <a:t>Executive Summary 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latin typeface="Whitney-Semibold" pitchFamily="2" charset="0"/>
              </a:rPr>
              <a:t>• Motivation &amp; Observations • WARM • Partitioning Algorithm 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Whitney-Semibold" pitchFamily="2" charset="0"/>
              </a:rPr>
              <a:t>• 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latin typeface="Whitney-Semibold" pitchFamily="2" charset="0"/>
              </a:rPr>
              <a:t>Flash Management 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Whitney-Semibold" pitchFamily="2" charset="0"/>
              </a:rPr>
              <a:t>• 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latin typeface="Whitney-Semibold" pitchFamily="2" charset="0"/>
              </a:rPr>
              <a:t>Evaluation • Conclusion</a:t>
            </a:r>
            <a:endParaRPr lang="en-US" sz="1200" dirty="0">
              <a:solidFill>
                <a:schemeClr val="bg1">
                  <a:lumMod val="50000"/>
                </a:schemeClr>
              </a:solidFill>
              <a:latin typeface="Whitney-Semibol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653961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1"/>
              </a:buClr>
            </a:pPr>
            <a:r>
              <a:rPr lang="en-US" dirty="0"/>
              <a:t>Flash memory can achieve </a:t>
            </a:r>
            <a:r>
              <a:rPr lang="en-US" dirty="0" smtClean="0"/>
              <a:t>up to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Adobe Garamond Pro Bold" panose="02020702060506020403" pitchFamily="18" charset="0"/>
              </a:rPr>
              <a:t>50x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  <a:latin typeface="Adobe Garamond Pro Bold" panose="02020702060506020403" pitchFamily="18" charset="0"/>
              </a:rPr>
              <a:t>endurance improvement by relaxing retention time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using refresh</a:t>
            </a:r>
            <a:r>
              <a:rPr lang="en-US" dirty="0"/>
              <a:t> </a:t>
            </a:r>
            <a:r>
              <a:rPr lang="en-US" sz="2000" b="0" dirty="0">
                <a:solidFill>
                  <a:schemeClr val="bg1">
                    <a:lumMod val="50000"/>
                  </a:schemeClr>
                </a:solidFill>
              </a:rPr>
              <a:t>[Cai+ ICCD ’12]</a:t>
            </a:r>
          </a:p>
          <a:p>
            <a:pPr lvl="1"/>
            <a:r>
              <a:rPr lang="en-US" dirty="0"/>
              <a:t>Problem: </a:t>
            </a:r>
            <a:r>
              <a:rPr lang="en-US" b="1" dirty="0">
                <a:solidFill>
                  <a:srgbClr val="C00000"/>
                </a:solidFill>
              </a:rPr>
              <a:t>Refresh</a:t>
            </a:r>
            <a:r>
              <a:rPr lang="en-US" b="1" dirty="0"/>
              <a:t> </a:t>
            </a:r>
            <a:r>
              <a:rPr lang="en-US" b="1" dirty="0">
                <a:solidFill>
                  <a:srgbClr val="C00000"/>
                </a:solidFill>
              </a:rPr>
              <a:t>consumes </a:t>
            </a:r>
            <a:r>
              <a:rPr lang="en-US" b="1" dirty="0" smtClean="0">
                <a:solidFill>
                  <a:srgbClr val="C00000"/>
                </a:solidFill>
              </a:rPr>
              <a:t>majority </a:t>
            </a:r>
            <a:r>
              <a:rPr lang="en-US" b="1" dirty="0">
                <a:solidFill>
                  <a:srgbClr val="C00000"/>
                </a:solidFill>
              </a:rPr>
              <a:t>of endurance improvement</a:t>
            </a:r>
          </a:p>
          <a:p>
            <a:pPr lvl="1"/>
            <a:r>
              <a:rPr lang="en-US" dirty="0"/>
              <a:t>Goal: Reduce refresh overhead to increase flash memory lifetime</a:t>
            </a:r>
          </a:p>
          <a:p>
            <a:pPr>
              <a:spcBef>
                <a:spcPts val="1800"/>
              </a:spcBef>
            </a:pPr>
            <a:r>
              <a:rPr lang="en-US" dirty="0"/>
              <a:t>Key Observation: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  <a:latin typeface="Adobe Garamond Pro Bold" panose="02020702060506020403" pitchFamily="18" charset="0"/>
              </a:rPr>
              <a:t>Refresh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Adobe Garamond Pro Bold" panose="02020702060506020403" pitchFamily="18" charset="0"/>
              </a:rPr>
              <a:t>unnecessary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  <a:latin typeface="Adobe Garamond Pro Bold" panose="02020702060506020403" pitchFamily="18" charset="0"/>
              </a:rPr>
              <a:t>for </a:t>
            </a:r>
            <a:r>
              <a:rPr lang="en-US" i="1" dirty="0">
                <a:solidFill>
                  <a:schemeClr val="accent5">
                    <a:lumMod val="75000"/>
                  </a:schemeClr>
                </a:solidFill>
                <a:latin typeface="Adobe Garamond Pro Bold" panose="02020702060506020403" pitchFamily="18" charset="0"/>
              </a:rPr>
              <a:t>write-hot data</a:t>
            </a:r>
          </a:p>
          <a:p>
            <a:pPr>
              <a:spcBef>
                <a:spcPts val="1800"/>
              </a:spcBef>
            </a:pPr>
            <a:r>
              <a:rPr lang="en-US" dirty="0"/>
              <a:t>Write-hotness Aware Retention Management (WARM)</a:t>
            </a:r>
          </a:p>
          <a:p>
            <a:pPr lvl="1"/>
            <a:r>
              <a:rPr lang="en-US" dirty="0"/>
              <a:t>Physically 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partition write-hot pages and write-cold pages </a:t>
            </a:r>
            <a:r>
              <a:rPr lang="en-US" dirty="0"/>
              <a:t>within </a:t>
            </a:r>
            <a:r>
              <a:rPr lang="en-US" dirty="0" smtClean="0"/>
              <a:t>flash</a:t>
            </a:r>
            <a:endParaRPr lang="en-US" dirty="0"/>
          </a:p>
          <a:p>
            <a:pPr lvl="1"/>
            <a:r>
              <a:rPr lang="en-US" dirty="0"/>
              <a:t>Apply </a:t>
            </a:r>
            <a:r>
              <a:rPr lang="en-US" i="1" dirty="0"/>
              <a:t>different</a:t>
            </a:r>
            <a:r>
              <a:rPr lang="en-US" dirty="0"/>
              <a:t> policies (garbage </a:t>
            </a:r>
            <a:r>
              <a:rPr lang="en-US" dirty="0" smtClean="0"/>
              <a:t>collection, </a:t>
            </a:r>
            <a:r>
              <a:rPr lang="en-US" dirty="0"/>
              <a:t>wear-leveling, refresh) to each group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WARM </a:t>
            </a:r>
            <a:r>
              <a:rPr lang="en-US" dirty="0"/>
              <a:t>w/o refresh </a:t>
            </a:r>
            <a:r>
              <a:rPr lang="en-US" b="1" dirty="0">
                <a:solidFill>
                  <a:srgbClr val="00B050"/>
                </a:solidFill>
                <a:latin typeface="Adobe Garamond Pro Bold" panose="02020702060506020403" pitchFamily="18" charset="0"/>
              </a:rPr>
              <a:t>improves lifetime by </a:t>
            </a:r>
            <a:r>
              <a:rPr lang="en-US" b="1" dirty="0" smtClean="0">
                <a:solidFill>
                  <a:srgbClr val="00B050"/>
                </a:solidFill>
                <a:latin typeface="Adobe Garamond Pro Bold" panose="02020702060506020403" pitchFamily="18" charset="0"/>
              </a:rPr>
              <a:t>3.24x</a:t>
            </a:r>
            <a:r>
              <a:rPr lang="en-US" dirty="0"/>
              <a:t> w/ </a:t>
            </a:r>
            <a:r>
              <a:rPr lang="en-US" dirty="0" smtClean="0"/>
              <a:t>1.05KB overhead</a:t>
            </a:r>
            <a:endParaRPr lang="en-US" b="1" dirty="0">
              <a:solidFill>
                <a:srgbClr val="00B050"/>
              </a:solidFill>
              <a:latin typeface="Adobe Garamond Pro Bold" panose="02020702060506020403" pitchFamily="18" charset="0"/>
            </a:endParaRPr>
          </a:p>
          <a:p>
            <a:r>
              <a:rPr lang="en-US" dirty="0"/>
              <a:t>WARM w/ </a:t>
            </a:r>
            <a:r>
              <a:rPr lang="en-US" dirty="0" smtClean="0"/>
              <a:t>adaptive refresh </a:t>
            </a:r>
            <a:r>
              <a:rPr lang="en-US" b="1" dirty="0">
                <a:solidFill>
                  <a:srgbClr val="00B050"/>
                </a:solidFill>
                <a:latin typeface="Adobe Garamond Pro Bold" panose="02020702060506020403" pitchFamily="18" charset="0"/>
              </a:rPr>
              <a:t>improves lifetime by 12.9x </a:t>
            </a:r>
            <a:r>
              <a:rPr lang="en-US" dirty="0"/>
              <a:t>(1.21x over </a:t>
            </a:r>
            <a:r>
              <a:rPr lang="en-US" dirty="0" smtClean="0"/>
              <a:t>refresh)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Write-hotness Aware Retention Management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 dirty="0" smtClean="0"/>
              <a:t>Page </a:t>
            </a:r>
            <a:fld id="{56E643E9-8232-44D4-8A76-E691A7C80D3B}" type="slidenum">
              <a:rPr lang="en-US" altLang="en-US" smtClean="0"/>
              <a:pPr/>
              <a:t>29</a:t>
            </a:fld>
            <a:r>
              <a:rPr lang="en-US" altLang="en-US" dirty="0" smtClean="0"/>
              <a:t> of 32</a:t>
            </a:r>
            <a:endParaRPr lang="en-US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971800" y="6366379"/>
            <a:ext cx="9220200" cy="184666"/>
          </a:xfrm>
          <a:prstGeom prst="rect">
            <a:avLst/>
          </a:prstGeom>
          <a:noFill/>
        </p:spPr>
        <p:txBody>
          <a:bodyPr wrap="square" lIns="45720" tIns="0" rIns="45720" bIns="0" anchor="ctr" anchorCtr="0">
            <a:spAutoFit/>
          </a:bodyPr>
          <a:lstStyle/>
          <a:p>
            <a:pPr algn="r">
              <a:defRPr/>
            </a:pP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latin typeface="Whitney-Semibold" pitchFamily="2" charset="0"/>
              </a:rPr>
              <a:t>Executive Summary • Motivation &amp; Observations • WARM • Partitioning Algorithm 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Whitney-Semibold" pitchFamily="2" charset="0"/>
              </a:rPr>
              <a:t>• 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latin typeface="Whitney-Semibold" pitchFamily="2" charset="0"/>
              </a:rPr>
              <a:t>Flash Management 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Whitney-Semibold" pitchFamily="2" charset="0"/>
              </a:rPr>
              <a:t>• 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latin typeface="Whitney-Semibold" pitchFamily="2" charset="0"/>
              </a:rPr>
              <a:t>Evaluation • </a:t>
            </a:r>
            <a:r>
              <a:rPr lang="en-US" sz="1200" dirty="0" smtClean="0">
                <a:solidFill>
                  <a:schemeClr val="bg1"/>
                </a:solidFill>
                <a:latin typeface="Whitney-Semibold" pitchFamily="2" charset="0"/>
              </a:rPr>
              <a:t>Conclusion</a:t>
            </a:r>
            <a:endParaRPr lang="en-US" sz="1200" dirty="0">
              <a:solidFill>
                <a:schemeClr val="bg1"/>
              </a:solidFill>
              <a:latin typeface="Whitney-Semibol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88832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SAFARI Research on NAND Flash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Flash Memory Summit 2016 Talks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Pre-Conference Seminar C: </a:t>
            </a:r>
            <a:r>
              <a:rPr lang="en-US" b="1" dirty="0"/>
              <a:t>Onur Mutlu</a:t>
            </a:r>
            <a:r>
              <a:rPr lang="en-US" dirty="0"/>
              <a:t>, </a:t>
            </a:r>
            <a:r>
              <a:rPr lang="en-US" i="1" dirty="0"/>
              <a:t>Software-Transparent Crash Consistency for Persistent </a:t>
            </a:r>
            <a:r>
              <a:rPr lang="en-US" i="1" dirty="0" smtClean="0"/>
              <a:t>Memory</a:t>
            </a:r>
            <a:r>
              <a:rPr lang="en-US" dirty="0" smtClean="0"/>
              <a:t> 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[Ren+ MICRO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’15]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lvl="1">
              <a:spcAft>
                <a:spcPts val="600"/>
              </a:spcAft>
            </a:pPr>
            <a:r>
              <a:rPr lang="en-US" dirty="0" smtClean="0"/>
              <a:t>Forum E-22: </a:t>
            </a:r>
            <a:r>
              <a:rPr lang="en-US" b="1" dirty="0"/>
              <a:t>Yixin Luo</a:t>
            </a:r>
            <a:r>
              <a:rPr lang="en-US" dirty="0"/>
              <a:t>, </a:t>
            </a:r>
            <a:r>
              <a:rPr lang="en-US" i="1" dirty="0"/>
              <a:t>Practical Threshold Voltage Distribution </a:t>
            </a:r>
            <a:r>
              <a:rPr lang="en-US" i="1" dirty="0" smtClean="0"/>
              <a:t>Modeling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[Luo+ JSAC ’16]</a:t>
            </a: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1">
              <a:spcAft>
                <a:spcPts val="600"/>
              </a:spcAft>
            </a:pPr>
            <a:r>
              <a:rPr lang="en-US" dirty="0" smtClean="0"/>
              <a:t>Forum F-22: </a:t>
            </a:r>
            <a:r>
              <a:rPr lang="en-US" b="1" dirty="0" smtClean="0"/>
              <a:t>Onur Mutlu</a:t>
            </a:r>
            <a:r>
              <a:rPr lang="en-US" dirty="0" smtClean="0"/>
              <a:t>, </a:t>
            </a:r>
            <a:r>
              <a:rPr lang="en-US" i="1" dirty="0"/>
              <a:t>Large-Scale Study of </a:t>
            </a:r>
            <a:r>
              <a:rPr lang="en-US" i="1" dirty="0" smtClean="0"/>
              <a:t>In-the-Field </a:t>
            </a:r>
            <a:r>
              <a:rPr lang="en-US" i="1" dirty="0"/>
              <a:t>Flash </a:t>
            </a:r>
            <a:r>
              <a:rPr lang="en-US" i="1" dirty="0" smtClean="0"/>
              <a:t>Failures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[Meza+ SIGMETRICS ’15]</a:t>
            </a: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spcBef>
                <a:spcPts val="1800"/>
              </a:spcBef>
            </a:pPr>
            <a:r>
              <a:rPr lang="en-US" dirty="0" smtClean="0"/>
              <a:t>Two posters in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Adobe Garamond Pro Bold" panose="02020702060506020403" pitchFamily="18" charset="0"/>
              </a:rPr>
              <a:t>Booth 933</a:t>
            </a:r>
          </a:p>
          <a:p>
            <a:endParaRPr lang="en-US" dirty="0"/>
          </a:p>
          <a:p>
            <a:r>
              <a:rPr lang="en-US" dirty="0" smtClean="0"/>
              <a:t>All </a:t>
            </a:r>
            <a:r>
              <a:rPr lang="en-US" dirty="0"/>
              <a:t>available at </a:t>
            </a:r>
            <a:r>
              <a:rPr lang="en-US" dirty="0">
                <a:hlinkClick r:id="rId2"/>
              </a:rPr>
              <a:t>http://www.ece.cmu.edu/~safari/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Write-hotness Aware Retention Management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 dirty="0" smtClean="0"/>
              <a:t>Page </a:t>
            </a:r>
            <a:fld id="{1252D094-1F6F-4D58-85D9-7DD94883DE43}" type="slidenum">
              <a:rPr lang="en-US" altLang="en-US" smtClean="0"/>
              <a:pPr/>
              <a:t>30</a:t>
            </a:fld>
            <a:r>
              <a:rPr lang="en-US" altLang="en-US" dirty="0" smtClean="0"/>
              <a:t> of 32</a:t>
            </a:r>
            <a:endParaRPr lang="en-US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971800" y="6366379"/>
            <a:ext cx="9220200" cy="184666"/>
          </a:xfrm>
          <a:prstGeom prst="rect">
            <a:avLst/>
          </a:prstGeom>
          <a:noFill/>
        </p:spPr>
        <p:txBody>
          <a:bodyPr wrap="square" lIns="45720" tIns="0" rIns="45720" bIns="0" anchor="ctr" anchorCtr="0">
            <a:spAutoFit/>
          </a:bodyPr>
          <a:lstStyle/>
          <a:p>
            <a:pPr algn="r">
              <a:defRPr/>
            </a:pP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latin typeface="Whitney-Semibold" pitchFamily="2" charset="0"/>
              </a:rPr>
              <a:t>Executive Summary • Motivation &amp; Observations • WARM • Partitioning Algorithm 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Whitney-Semibold" pitchFamily="2" charset="0"/>
              </a:rPr>
              <a:t>• 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latin typeface="Whitney-Semibold" pitchFamily="2" charset="0"/>
              </a:rPr>
              <a:t>Flash Management 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Whitney-Semibold" pitchFamily="2" charset="0"/>
              </a:rPr>
              <a:t>• 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latin typeface="Whitney-Semibold" pitchFamily="2" charset="0"/>
              </a:rPr>
              <a:t>Evaluation • </a:t>
            </a:r>
            <a:r>
              <a:rPr lang="en-US" sz="1200" dirty="0" smtClean="0">
                <a:solidFill>
                  <a:schemeClr val="bg1"/>
                </a:solidFill>
                <a:latin typeface="Whitney-Semibold" pitchFamily="2" charset="0"/>
              </a:rPr>
              <a:t>Conclusion</a:t>
            </a:r>
            <a:endParaRPr lang="en-US" sz="1200" dirty="0">
              <a:solidFill>
                <a:schemeClr val="bg1"/>
              </a:solidFill>
              <a:latin typeface="Whitney-Semibol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565541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SAFARI Research on NAND Flash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Retention noise study and management </a:t>
            </a:r>
            <a:r>
              <a:rPr lang="en-US" sz="2000" b="0" dirty="0" smtClean="0">
                <a:solidFill>
                  <a:schemeClr val="bg1">
                    <a:lumMod val="50000"/>
                  </a:schemeClr>
                </a:solidFill>
              </a:rPr>
              <a:t>[Cai+ ICCD ’12, Cai+ HPCA ’15]</a:t>
            </a:r>
            <a:endParaRPr lang="en-US" b="0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dirty="0" smtClean="0"/>
              <a:t>Flash-based SSD prototyping and testing platform </a:t>
            </a:r>
            <a:r>
              <a:rPr lang="en-US" sz="2000" b="0" dirty="0" smtClean="0">
                <a:solidFill>
                  <a:schemeClr val="bg1">
                    <a:lumMod val="50000"/>
                  </a:schemeClr>
                </a:solidFill>
              </a:rPr>
              <a:t>[Cai+ FCCM ’11]</a:t>
            </a:r>
          </a:p>
          <a:p>
            <a:r>
              <a:rPr lang="en-US" dirty="0" smtClean="0"/>
              <a:t>Overall flash error analysis </a:t>
            </a:r>
            <a:r>
              <a:rPr lang="en-US" sz="2000" b="0" dirty="0">
                <a:solidFill>
                  <a:schemeClr val="bg1">
                    <a:lumMod val="50000"/>
                  </a:schemeClr>
                </a:solidFill>
              </a:rPr>
              <a:t>[Cai+ DATE ’12, Cai+ ITJ ’13]</a:t>
            </a:r>
          </a:p>
          <a:p>
            <a:r>
              <a:rPr lang="en-US" dirty="0" smtClean="0"/>
              <a:t>Program and erase noise study </a:t>
            </a:r>
            <a:r>
              <a:rPr lang="en-US" sz="2000" b="0" dirty="0">
                <a:solidFill>
                  <a:schemeClr val="bg1">
                    <a:lumMod val="50000"/>
                  </a:schemeClr>
                </a:solidFill>
              </a:rPr>
              <a:t>[Cai+ DATE ’13]</a:t>
            </a:r>
          </a:p>
          <a:p>
            <a:r>
              <a:rPr lang="en-US" dirty="0" smtClean="0"/>
              <a:t>Cell-to-cell interference study and tolerance </a:t>
            </a:r>
            <a:r>
              <a:rPr lang="en-US" sz="2000" b="0" dirty="0">
                <a:solidFill>
                  <a:schemeClr val="bg1">
                    <a:lumMod val="50000"/>
                  </a:schemeClr>
                </a:solidFill>
              </a:rPr>
              <a:t>[Cai+ ICCD ’13, Cai+ SIGMETRICS ’14]</a:t>
            </a:r>
          </a:p>
          <a:p>
            <a:r>
              <a:rPr lang="en-US" dirty="0" smtClean="0"/>
              <a:t>Read disturb noise study and mitigation </a:t>
            </a:r>
            <a:r>
              <a:rPr lang="en-US" sz="2000" b="0" dirty="0">
                <a:solidFill>
                  <a:schemeClr val="bg1">
                    <a:lumMod val="50000"/>
                  </a:schemeClr>
                </a:solidFill>
              </a:rPr>
              <a:t>[Cai+ DSN ’15</a:t>
            </a:r>
            <a:r>
              <a:rPr lang="en-US" sz="2000" b="0" dirty="0" smtClean="0">
                <a:solidFill>
                  <a:schemeClr val="bg1">
                    <a:lumMod val="50000"/>
                  </a:schemeClr>
                </a:solidFill>
              </a:rPr>
              <a:t>]</a:t>
            </a:r>
            <a:endParaRPr lang="en-US" sz="2000" b="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dirty="0" smtClean="0"/>
              <a:t>Flash errors in the field </a:t>
            </a:r>
            <a:r>
              <a:rPr lang="en-US" sz="2000" b="0" dirty="0" smtClean="0">
                <a:solidFill>
                  <a:schemeClr val="bg1">
                    <a:lumMod val="50000"/>
                  </a:schemeClr>
                </a:solidFill>
              </a:rPr>
              <a:t>[Meza+ SIGMETRICS </a:t>
            </a:r>
            <a:r>
              <a:rPr lang="en-US" sz="2000" b="0" dirty="0">
                <a:solidFill>
                  <a:schemeClr val="bg1">
                    <a:lumMod val="50000"/>
                  </a:schemeClr>
                </a:solidFill>
              </a:rPr>
              <a:t>’15]</a:t>
            </a:r>
          </a:p>
          <a:p>
            <a:r>
              <a:rPr lang="en-US" dirty="0" smtClean="0"/>
              <a:t>Persistent memory </a:t>
            </a:r>
            <a:r>
              <a:rPr lang="en-US" sz="2000" b="0" dirty="0" smtClean="0">
                <a:solidFill>
                  <a:schemeClr val="bg1">
                    <a:lumMod val="50000"/>
                  </a:schemeClr>
                </a:solidFill>
              </a:rPr>
              <a:t>[Ren+ MICRO </a:t>
            </a:r>
            <a:r>
              <a:rPr lang="en-US" sz="2000" b="0" dirty="0">
                <a:solidFill>
                  <a:schemeClr val="bg1">
                    <a:lumMod val="50000"/>
                  </a:schemeClr>
                </a:solidFill>
              </a:rPr>
              <a:t>’15]</a:t>
            </a:r>
          </a:p>
          <a:p>
            <a:endParaRPr lang="en-US" dirty="0" smtClean="0"/>
          </a:p>
          <a:p>
            <a:r>
              <a:rPr lang="en-US" dirty="0" smtClean="0"/>
              <a:t>All </a:t>
            </a:r>
            <a:r>
              <a:rPr lang="en-US" dirty="0"/>
              <a:t>available at </a:t>
            </a:r>
            <a:r>
              <a:rPr lang="en-US" dirty="0">
                <a:hlinkClick r:id="rId2"/>
              </a:rPr>
              <a:t>http://www.ece.cmu.edu/~safari/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Write-hotness Aware Retention Management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 dirty="0" smtClean="0"/>
              <a:t>Page </a:t>
            </a:r>
            <a:fld id="{1252D094-1F6F-4D58-85D9-7DD94883DE43}" type="slidenum">
              <a:rPr lang="en-US" altLang="en-US" smtClean="0"/>
              <a:pPr/>
              <a:t>31</a:t>
            </a:fld>
            <a:r>
              <a:rPr lang="en-US" altLang="en-US" dirty="0" smtClean="0"/>
              <a:t> of 32</a:t>
            </a:r>
            <a:endParaRPr lang="en-US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971800" y="6366379"/>
            <a:ext cx="9220200" cy="184666"/>
          </a:xfrm>
          <a:prstGeom prst="rect">
            <a:avLst/>
          </a:prstGeom>
          <a:noFill/>
        </p:spPr>
        <p:txBody>
          <a:bodyPr wrap="square" lIns="45720" tIns="0" rIns="45720" bIns="0" anchor="ctr" anchorCtr="0">
            <a:spAutoFit/>
          </a:bodyPr>
          <a:lstStyle/>
          <a:p>
            <a:pPr algn="r">
              <a:defRPr/>
            </a:pP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latin typeface="Whitney-Semibold" pitchFamily="2" charset="0"/>
              </a:rPr>
              <a:t>Executive Summary • Motivation &amp; Observations • WARM • Partitioning Algorithm 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Whitney-Semibold" pitchFamily="2" charset="0"/>
              </a:rPr>
              <a:t>• 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latin typeface="Whitney-Semibold" pitchFamily="2" charset="0"/>
              </a:rPr>
              <a:t>Flash Management 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Whitney-Semibold" pitchFamily="2" charset="0"/>
              </a:rPr>
              <a:t>• 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latin typeface="Whitney-Semibold" pitchFamily="2" charset="0"/>
              </a:rPr>
              <a:t>Evaluation • </a:t>
            </a:r>
            <a:r>
              <a:rPr lang="en-US" sz="1200" dirty="0" smtClean="0">
                <a:solidFill>
                  <a:schemeClr val="bg1"/>
                </a:solidFill>
                <a:latin typeface="Whitney-Semibold" pitchFamily="2" charset="0"/>
              </a:rPr>
              <a:t>Conclusion</a:t>
            </a:r>
            <a:endParaRPr lang="en-US" sz="1200" dirty="0">
              <a:solidFill>
                <a:schemeClr val="bg1"/>
              </a:solidFill>
              <a:latin typeface="Whitney-Semibol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414682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Write-hotness Aware Retention Management</a:t>
            </a:r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6068704"/>
            <a:ext cx="12192627" cy="6858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8480" y="229673"/>
            <a:ext cx="1421695" cy="28678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627" cy="6350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730993"/>
            <a:ext cx="12192627" cy="127007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10363200" y="6620256"/>
            <a:ext cx="1828800" cy="228600"/>
          </a:xfrm>
        </p:spPr>
        <p:txBody>
          <a:bodyPr/>
          <a:lstStyle/>
          <a:p>
            <a:r>
              <a:rPr lang="en-US" altLang="en-US" dirty="0" smtClean="0">
                <a:solidFill>
                  <a:srgbClr val="D4D4D4"/>
                </a:solidFill>
              </a:rPr>
              <a:t>Page </a:t>
            </a:r>
            <a:fld id="{56E643E9-8232-44D4-8A76-E691A7C80D3B}" type="slidenum">
              <a:rPr lang="en-US" altLang="en-US" smtClean="0">
                <a:solidFill>
                  <a:srgbClr val="D4D4D4"/>
                </a:solidFill>
              </a:rPr>
              <a:pPr/>
              <a:t>32</a:t>
            </a:fld>
            <a:r>
              <a:rPr lang="en-US" altLang="en-US" dirty="0" smtClean="0">
                <a:solidFill>
                  <a:srgbClr val="D4D4D4"/>
                </a:solidFill>
              </a:rPr>
              <a:t> of 32</a:t>
            </a:r>
            <a:endParaRPr lang="en-US" altLang="en-US" dirty="0">
              <a:solidFill>
                <a:srgbClr val="D4D4D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487066"/>
      </p:ext>
    </p:extLst>
  </p:cSld>
  <p:clrMapOvr>
    <a:masterClrMapping/>
  </p:clrMapOvr>
  <p:transition advClick="0" advTm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62500" decel="375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0.88495 L 0 -0.00116 " pathEditMode="fixed" rAng="0" ptsTypes="AA">
                                      <p:cBhvr>
                                        <p:cTn id="6" dur="2000" spd="-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419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22" presetClass="entr" presetSubtype="4" fill="hold" nodeType="withEffect">
                                  <p:stCondLst>
                                    <p:cond delay="19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1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4" fill="hold" nodeType="withEffect">
                                  <p:stCondLst>
                                    <p:cond delay="16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2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xit" presetSubtype="4" fill="hold" nodeType="withEffect">
                                  <p:stCondLst>
                                    <p:cond delay="5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4" dur="1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203199" y="762001"/>
            <a:ext cx="11785600" cy="2293374"/>
          </a:xfrm>
        </p:spPr>
        <p:txBody>
          <a:bodyPr/>
          <a:lstStyle/>
          <a:p>
            <a:r>
              <a:rPr lang="en-US" sz="4000" dirty="0" smtClean="0"/>
              <a:t>Write-hotness Aware Retention Management:</a:t>
            </a:r>
            <a:br>
              <a:rPr lang="en-US" sz="4000" dirty="0" smtClean="0"/>
            </a:br>
            <a:r>
              <a:rPr lang="en-US" sz="4000" dirty="0" smtClean="0"/>
              <a:t>Efficient Hot/Cold Data Partitioning for SSDs</a:t>
            </a:r>
            <a:endParaRPr lang="en-US" sz="40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3657600"/>
            <a:ext cx="12192000" cy="2209800"/>
          </a:xfrm>
        </p:spPr>
        <p:txBody>
          <a:bodyPr/>
          <a:lstStyle/>
          <a:p>
            <a:r>
              <a:rPr lang="en-US" sz="3200" dirty="0" smtClean="0">
                <a:solidFill>
                  <a:schemeClr val="bg1"/>
                </a:solidFill>
              </a:rPr>
              <a:t>Saugata Ghose</a:t>
            </a:r>
          </a:p>
          <a:p>
            <a:r>
              <a:rPr lang="en-US" b="0" dirty="0">
                <a:solidFill>
                  <a:schemeClr val="bg1"/>
                </a:solidFill>
              </a:rPr>
              <a:t>ghose@cmu.edu </a:t>
            </a:r>
            <a:r>
              <a:rPr lang="en-US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▪</a:t>
            </a:r>
            <a:r>
              <a:rPr lang="en-US" b="0" dirty="0"/>
              <a:t> </a:t>
            </a:r>
            <a:r>
              <a:rPr lang="en-US" b="0" dirty="0">
                <a:solidFill>
                  <a:schemeClr val="bg1"/>
                </a:solidFill>
              </a:rPr>
              <a:t>http://ece.cmu.edu/~saugatag/</a:t>
            </a:r>
            <a:endParaRPr lang="en-US" sz="3200" b="0" dirty="0">
              <a:solidFill>
                <a:schemeClr val="bg1"/>
              </a:solidFill>
            </a:endParaRPr>
          </a:p>
          <a:p>
            <a:endParaRPr lang="en-US" sz="1600" dirty="0" smtClean="0">
              <a:solidFill>
                <a:schemeClr val="bg1"/>
              </a:solidFill>
            </a:endParaRPr>
          </a:p>
          <a:p>
            <a:r>
              <a:rPr lang="en-US" b="0" i="1" dirty="0" smtClean="0">
                <a:solidFill>
                  <a:schemeClr val="bg1"/>
                </a:solidFill>
              </a:rPr>
              <a:t>joint work with Yixin Luo, Yu Cai, Jongmoo Choi, Onur Mutlu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sz="2800" b="0" dirty="0" smtClean="0">
                <a:latin typeface="Adobe Garamond Pro" panose="02020502060506020403" pitchFamily="18" charset="0"/>
              </a:rPr>
              <a:t>			August 10, 2016</a:t>
            </a:r>
          </a:p>
          <a:p>
            <a:r>
              <a:rPr lang="en-US" b="0" dirty="0" smtClean="0"/>
              <a:t>			Santa Clara, CA</a:t>
            </a:r>
            <a:endParaRPr lang="en-US" sz="2800" b="0" dirty="0" smtClean="0">
              <a:latin typeface="Adobe Garamond Pro" panose="02020502060506020403" pitchFamily="18" charset="0"/>
            </a:endParaRPr>
          </a:p>
          <a:p>
            <a:endParaRPr lang="en-US" sz="14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dirty="0" smtClean="0"/>
              <a:t>Page 32 of 32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89598" y="5029200"/>
            <a:ext cx="2406401" cy="1393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969313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References to</a:t>
            </a:r>
            <a:b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Papers and Talks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Write-hotness Aware Retention Management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 dirty="0" smtClean="0"/>
              <a:t>Page </a:t>
            </a:r>
            <a:fld id="{08DDE8A3-2DF2-4904-B2E5-E38C6D61B724}" type="slidenum">
              <a:rPr lang="en-US" altLang="en-US" smtClean="0"/>
              <a:t>34</a:t>
            </a:fld>
            <a:r>
              <a:rPr lang="en-US" altLang="en-US" dirty="0" smtClean="0"/>
              <a:t> </a:t>
            </a:r>
            <a:r>
              <a:rPr lang="en-US" altLang="en-US" dirty="0" smtClean="0"/>
              <a:t>of 32</a:t>
            </a:r>
            <a:endParaRPr lang="en-US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971800" y="6366379"/>
            <a:ext cx="9220200" cy="184666"/>
          </a:xfrm>
          <a:prstGeom prst="rect">
            <a:avLst/>
          </a:prstGeom>
          <a:noFill/>
        </p:spPr>
        <p:txBody>
          <a:bodyPr wrap="square" lIns="45720" tIns="0" rIns="45720" bIns="0" anchor="ctr" anchorCtr="0">
            <a:spAutoFit/>
          </a:bodyPr>
          <a:lstStyle/>
          <a:p>
            <a:pPr algn="r">
              <a:defRPr/>
            </a:pP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latin typeface="Whitney-Semibold" pitchFamily="2" charset="0"/>
              </a:rPr>
              <a:t>Executive Summary • Motivation &amp; Observations • WARM • Partitioning Algorithm 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Whitney-Semibold" pitchFamily="2" charset="0"/>
              </a:rPr>
              <a:t>• 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latin typeface="Whitney-Semibold" pitchFamily="2" charset="0"/>
              </a:rPr>
              <a:t>Flash Management 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Whitney-Semibold" pitchFamily="2" charset="0"/>
              </a:rPr>
              <a:t>• 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latin typeface="Whitney-Semibold" pitchFamily="2" charset="0"/>
              </a:rPr>
              <a:t>Evaluation • Conclusion</a:t>
            </a:r>
            <a:endParaRPr lang="en-US" sz="1200" dirty="0">
              <a:solidFill>
                <a:schemeClr val="bg1">
                  <a:lumMod val="50000"/>
                </a:schemeClr>
              </a:solidFill>
              <a:latin typeface="Whitney-Semibol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892843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Our FMS Talks and Posters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altLang="en-US" dirty="0"/>
              <a:t>Onur Mutlu, </a:t>
            </a:r>
            <a:r>
              <a:rPr lang="en-US" altLang="en-US" dirty="0" err="1"/>
              <a:t>ThyNVM</a:t>
            </a:r>
            <a:r>
              <a:rPr lang="en-US" altLang="en-US" dirty="0"/>
              <a:t>: Software-Transparent Crash Consistency for Persistent Memory, FMS 2016.</a:t>
            </a:r>
          </a:p>
          <a:p>
            <a:r>
              <a:rPr lang="en-US" altLang="en-US" dirty="0"/>
              <a:t>Onur Mutlu, Large-Scale Study of In-the-Field Flash Failures, FMS 2016.</a:t>
            </a:r>
          </a:p>
          <a:p>
            <a:r>
              <a:rPr lang="en-US" altLang="en-US" dirty="0"/>
              <a:t>Yixin Luo, Practical Threshold Voltage Distribution Modeling, FMS 2016.</a:t>
            </a:r>
          </a:p>
          <a:p>
            <a:r>
              <a:rPr lang="en-US" altLang="en-US" dirty="0"/>
              <a:t>Saugata Ghose, </a:t>
            </a:r>
            <a:r>
              <a:rPr lang="en-US" altLang="en-US" dirty="0">
                <a:hlinkClick r:id="rId3"/>
              </a:rPr>
              <a:t>Write-hotness Aware Retention Management</a:t>
            </a:r>
            <a:r>
              <a:rPr lang="en-US" altLang="en-US" dirty="0"/>
              <a:t>, FMS 2016.</a:t>
            </a:r>
          </a:p>
          <a:p>
            <a:r>
              <a:rPr lang="en-US" altLang="en-US" dirty="0"/>
              <a:t>Onur Mutlu, </a:t>
            </a:r>
            <a:r>
              <a:rPr lang="en-US" altLang="en-US" dirty="0">
                <a:hlinkClick r:id="rId4"/>
              </a:rPr>
              <a:t>Read Disturb Errors in MLC NAND Flash Memory</a:t>
            </a:r>
            <a:r>
              <a:rPr lang="en-US" altLang="en-US" dirty="0"/>
              <a:t>, FMS 2015.</a:t>
            </a:r>
          </a:p>
          <a:p>
            <a:r>
              <a:rPr lang="en-US" altLang="en-US" dirty="0"/>
              <a:t>Yixin Luo, </a:t>
            </a:r>
            <a:r>
              <a:rPr lang="en-US" altLang="en-US" dirty="0">
                <a:hlinkClick r:id="rId5"/>
              </a:rPr>
              <a:t>Data Retention in MLC NAND Flash Memory</a:t>
            </a:r>
            <a:r>
              <a:rPr lang="en-US" altLang="en-US" dirty="0"/>
              <a:t>, FMS 2015.</a:t>
            </a:r>
          </a:p>
          <a:p>
            <a:r>
              <a:rPr lang="en-US" altLang="en-US" dirty="0"/>
              <a:t>Onur Mutlu, </a:t>
            </a:r>
            <a:r>
              <a:rPr lang="en-US" altLang="en-US" dirty="0">
                <a:hlinkClick r:id="rId6"/>
              </a:rPr>
              <a:t>Error Analysis and Management for MLC NAND Flash Memory</a:t>
            </a:r>
            <a:r>
              <a:rPr lang="en-US" altLang="en-US" dirty="0"/>
              <a:t>, FMS 2014.</a:t>
            </a:r>
          </a:p>
          <a:p>
            <a:endParaRPr lang="en-US" altLang="en-US" dirty="0"/>
          </a:p>
          <a:p>
            <a:r>
              <a:rPr lang="en-US" altLang="en-US" dirty="0"/>
              <a:t>FMS 2016 posters:</a:t>
            </a:r>
          </a:p>
          <a:p>
            <a:pPr lvl="1"/>
            <a:r>
              <a:rPr lang="en-US" altLang="en-US" dirty="0">
                <a:hlinkClick r:id="rId7"/>
              </a:rPr>
              <a:t>WARM: Improving NAND Flash Memory Lifetime with Write-hotness Aware Retention Management</a:t>
            </a:r>
            <a:endParaRPr lang="en-US" altLang="en-US" dirty="0"/>
          </a:p>
          <a:p>
            <a:pPr lvl="1"/>
            <a:r>
              <a:rPr lang="en-US" altLang="en-US" dirty="0">
                <a:hlinkClick r:id="rId8"/>
              </a:rPr>
              <a:t>Read Disturb Errors in MLC NAND Flash Memory</a:t>
            </a:r>
            <a:endParaRPr lang="en-US" altLang="en-US" dirty="0"/>
          </a:p>
          <a:p>
            <a:pPr lvl="1"/>
            <a:r>
              <a:rPr lang="en-US" altLang="en-US" dirty="0">
                <a:hlinkClick r:id="rId9"/>
              </a:rPr>
              <a:t>Data Retention in MLC NAND Flash Memory</a:t>
            </a:r>
            <a:endParaRPr lang="en-US" altLang="en-US" dirty="0"/>
          </a:p>
          <a:p>
            <a:pPr lvl="1"/>
            <a:endParaRPr lang="en-US" alt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971800" y="6366379"/>
            <a:ext cx="9220200" cy="184666"/>
          </a:xfrm>
          <a:prstGeom prst="rect">
            <a:avLst/>
          </a:prstGeom>
          <a:noFill/>
        </p:spPr>
        <p:txBody>
          <a:bodyPr wrap="square" lIns="45720" tIns="0" rIns="45720" bIns="0" anchor="ctr" anchorCtr="0">
            <a:spAutoFit/>
          </a:bodyPr>
          <a:lstStyle/>
          <a:p>
            <a:pPr algn="r">
              <a:defRPr/>
            </a:pP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latin typeface="Whitney-Semibold" pitchFamily="2" charset="0"/>
              </a:rPr>
              <a:t>Executive Summary • Motivation &amp; Observations • WARM • Partitioning Algorithm 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Whitney-Semibold" pitchFamily="2" charset="0"/>
              </a:rPr>
              <a:t>• 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latin typeface="Whitney-Semibold" pitchFamily="2" charset="0"/>
              </a:rPr>
              <a:t>Flash Management 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Whitney-Semibold" pitchFamily="2" charset="0"/>
              </a:rPr>
              <a:t>• 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latin typeface="Whitney-Semibold" pitchFamily="2" charset="0"/>
              </a:rPr>
              <a:t>Evaluation • Conclusion</a:t>
            </a:r>
            <a:endParaRPr lang="en-US" sz="1200" dirty="0">
              <a:solidFill>
                <a:schemeClr val="bg1">
                  <a:lumMod val="50000"/>
                </a:schemeClr>
              </a:solidFill>
              <a:latin typeface="Whitney-Semibold" pitchFamily="2" charset="0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10363200" y="6622026"/>
            <a:ext cx="1828800" cy="228600"/>
          </a:xfrm>
          <a:prstGeom prst="rect">
            <a:avLst/>
          </a:prstGeom>
        </p:spPr>
        <p:txBody>
          <a:bodyPr vert="horz" wrap="square" lIns="45720" tIns="0" rIns="4572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100" b="0" kern="1200">
                <a:solidFill>
                  <a:srgbClr val="ECC2C4"/>
                </a:solidFill>
                <a:latin typeface="Whitney-Medium" panose="02000603040000020004" pitchFamily="2" charset="0"/>
                <a:ea typeface="Whitney-Medium" panose="02000603040000020004" pitchFamily="2" charset="0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en-US" altLang="en-US" dirty="0" smtClean="0"/>
              <a:t>Page </a:t>
            </a:r>
            <a:fld id="{56B508FA-BF02-413C-A72A-2F7074AEC9A8}" type="slidenum">
              <a:rPr lang="en-US" altLang="en-US" smtClean="0"/>
              <a:pPr/>
              <a:t>35</a:t>
            </a:fld>
            <a:r>
              <a:rPr lang="en-US" altLang="en-US" dirty="0" smtClean="0"/>
              <a:t> of 32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1368270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Our Flash Memory Works (I)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dirty="0"/>
              <a:t>Retention noise study and management</a:t>
            </a:r>
          </a:p>
          <a:p>
            <a:pPr lvl="1"/>
            <a:r>
              <a:rPr lang="en-US" altLang="en-US" dirty="0"/>
              <a:t>Yu Cai, </a:t>
            </a:r>
            <a:r>
              <a:rPr lang="en-US" altLang="en-US" dirty="0" err="1"/>
              <a:t>Gulay</a:t>
            </a:r>
            <a:r>
              <a:rPr lang="en-US" altLang="en-US" dirty="0"/>
              <a:t> </a:t>
            </a:r>
            <a:r>
              <a:rPr lang="en-US" altLang="en-US" dirty="0" err="1"/>
              <a:t>Yalcin</a:t>
            </a:r>
            <a:r>
              <a:rPr lang="en-US" altLang="en-US" dirty="0"/>
              <a:t>, Onur Mutlu, Erich F. </a:t>
            </a:r>
            <a:r>
              <a:rPr lang="en-US" altLang="en-US" dirty="0" err="1"/>
              <a:t>Haratsch</a:t>
            </a:r>
            <a:r>
              <a:rPr lang="en-US" altLang="en-US" dirty="0"/>
              <a:t>, Adrian Cristal, Osman </a:t>
            </a:r>
            <a:r>
              <a:rPr lang="en-US" altLang="en-US" dirty="0" err="1"/>
              <a:t>Unsal</a:t>
            </a:r>
            <a:r>
              <a:rPr lang="en-US" altLang="en-US" dirty="0"/>
              <a:t>, and Ken Mai, </a:t>
            </a:r>
            <a:r>
              <a:rPr lang="en-US" altLang="en-US" dirty="0">
                <a:hlinkClick r:id="rId2"/>
              </a:rPr>
              <a:t>Flash Correct-and-Refresh: Retention-Aware Error Management for Increased Flash Memory Lifetime</a:t>
            </a:r>
            <a:r>
              <a:rPr lang="en-US" altLang="en-US" dirty="0"/>
              <a:t>, ICCD 2012.</a:t>
            </a:r>
          </a:p>
          <a:p>
            <a:pPr lvl="1"/>
            <a:r>
              <a:rPr lang="en-US" altLang="en-US" dirty="0"/>
              <a:t>Yu Cai, Yixin Luo, Erich F. </a:t>
            </a:r>
            <a:r>
              <a:rPr lang="en-US" altLang="en-US" dirty="0" err="1"/>
              <a:t>Haratsch</a:t>
            </a:r>
            <a:r>
              <a:rPr lang="en-US" altLang="en-US" dirty="0"/>
              <a:t>, Ken Mai, and Onur Mutlu, </a:t>
            </a:r>
            <a:r>
              <a:rPr lang="en-US" altLang="en-US" dirty="0">
                <a:hlinkClick r:id="rId3"/>
              </a:rPr>
              <a:t>Data Retention in MLC NAND Flash Memory: Characterization, Optimization and Recovery</a:t>
            </a:r>
            <a:r>
              <a:rPr lang="en-US" altLang="en-US" dirty="0"/>
              <a:t>, HPCA 2015.</a:t>
            </a:r>
          </a:p>
          <a:p>
            <a:pPr lvl="1"/>
            <a:r>
              <a:rPr lang="en-US" altLang="en-US" dirty="0"/>
              <a:t>Yixin Luo, Yu Cai, Saugata Ghose, Jongmoo Choi, and Onur Mutlu, </a:t>
            </a:r>
            <a:r>
              <a:rPr lang="en-US" altLang="en-US" dirty="0">
                <a:hlinkClick r:id="rId4"/>
              </a:rPr>
              <a:t>WARM: Improving NAND Flash Memory Lifetime with Write-hotness Aware Retention Management</a:t>
            </a:r>
            <a:r>
              <a:rPr lang="en-US" altLang="en-US" dirty="0"/>
              <a:t>, MSST 2015.</a:t>
            </a:r>
          </a:p>
          <a:p>
            <a:pPr lvl="1"/>
            <a:endParaRPr lang="en-US" altLang="en-US" dirty="0"/>
          </a:p>
          <a:p>
            <a:r>
              <a:rPr lang="en-US" altLang="en-US" dirty="0"/>
              <a:t>Flash-based SSD prototyping and testing platform</a:t>
            </a:r>
          </a:p>
          <a:p>
            <a:pPr lvl="1"/>
            <a:r>
              <a:rPr lang="en-US" altLang="en-US" dirty="0"/>
              <a:t>Yu Cai, Erich F. </a:t>
            </a:r>
            <a:r>
              <a:rPr lang="en-US" altLang="en-US" dirty="0" err="1"/>
              <a:t>Haratsh</a:t>
            </a:r>
            <a:r>
              <a:rPr lang="en-US" altLang="en-US" dirty="0"/>
              <a:t>, Mark McCartney, Ken Mai, </a:t>
            </a:r>
            <a:r>
              <a:rPr lang="en-US" altLang="en-US" dirty="0">
                <a:hlinkClick r:id="rId5"/>
              </a:rPr>
              <a:t>FPGA-based solid-state drive prototyping platform</a:t>
            </a:r>
            <a:r>
              <a:rPr lang="en-US" altLang="en-US" dirty="0"/>
              <a:t>, FCCM 2011.</a:t>
            </a:r>
          </a:p>
          <a:p>
            <a:endParaRPr lang="en-US" dirty="0"/>
          </a:p>
        </p:txBody>
      </p:sp>
      <p:sp>
        <p:nvSpPr>
          <p:cNvPr id="292866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altLang="en-US" dirty="0" smtClean="0"/>
              <a:t>Page </a:t>
            </a:r>
            <a:fld id="{56B508FA-BF02-413C-A72A-2F7074AEC9A8}" type="slidenum">
              <a:rPr lang="en-US" altLang="en-US" smtClean="0"/>
              <a:t>36</a:t>
            </a:fld>
            <a:r>
              <a:rPr lang="en-US" altLang="en-US" dirty="0" smtClean="0"/>
              <a:t> of 32</a:t>
            </a:r>
            <a:endParaRPr lang="en-US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971800" y="6366379"/>
            <a:ext cx="9220200" cy="184666"/>
          </a:xfrm>
          <a:prstGeom prst="rect">
            <a:avLst/>
          </a:prstGeom>
          <a:noFill/>
        </p:spPr>
        <p:txBody>
          <a:bodyPr wrap="square" lIns="45720" tIns="0" rIns="45720" bIns="0" anchor="ctr" anchorCtr="0">
            <a:spAutoFit/>
          </a:bodyPr>
          <a:lstStyle/>
          <a:p>
            <a:pPr algn="r">
              <a:defRPr/>
            </a:pP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latin typeface="Whitney-Semibold" pitchFamily="2" charset="0"/>
              </a:rPr>
              <a:t>Executive Summary • Motivation &amp; Observations • WARM • Partitioning Algorithm 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Whitney-Semibold" pitchFamily="2" charset="0"/>
              </a:rPr>
              <a:t>• 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latin typeface="Whitney-Semibold" pitchFamily="2" charset="0"/>
              </a:rPr>
              <a:t>Flash Management 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Whitney-Semibold" pitchFamily="2" charset="0"/>
              </a:rPr>
              <a:t>• 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latin typeface="Whitney-Semibold" pitchFamily="2" charset="0"/>
              </a:rPr>
              <a:t>Evaluation • Conclusion</a:t>
            </a:r>
            <a:endParaRPr lang="en-US" sz="1200" dirty="0">
              <a:solidFill>
                <a:schemeClr val="bg1">
                  <a:lumMod val="50000"/>
                </a:schemeClr>
              </a:solidFill>
              <a:latin typeface="Whitney-Semibol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979842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Our Flash Memory Works (II)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Overall flash error analysis</a:t>
            </a:r>
          </a:p>
          <a:p>
            <a:pPr lvl="1"/>
            <a:r>
              <a:rPr lang="en-US" altLang="en-US" dirty="0"/>
              <a:t>Yu Cai, Erich F. </a:t>
            </a:r>
            <a:r>
              <a:rPr lang="en-US" altLang="en-US" dirty="0" err="1"/>
              <a:t>Haratsch</a:t>
            </a:r>
            <a:r>
              <a:rPr lang="en-US" altLang="en-US" dirty="0"/>
              <a:t>, Onur Mutlu, and Ken Mai, </a:t>
            </a:r>
            <a:r>
              <a:rPr lang="en-US" altLang="en-US" dirty="0">
                <a:hlinkClick r:id="rId2"/>
              </a:rPr>
              <a:t>Error Patterns in MLC NAND Flash Memory: Measurement, Characterization, and Analysis</a:t>
            </a:r>
            <a:r>
              <a:rPr lang="en-US" altLang="en-US" dirty="0"/>
              <a:t>, DATE 2012.</a:t>
            </a:r>
          </a:p>
          <a:p>
            <a:pPr lvl="1"/>
            <a:r>
              <a:rPr lang="en-US" altLang="en-US" dirty="0"/>
              <a:t>Yu Cai, </a:t>
            </a:r>
            <a:r>
              <a:rPr lang="en-US" altLang="en-US" dirty="0" err="1"/>
              <a:t>Gulay</a:t>
            </a:r>
            <a:r>
              <a:rPr lang="en-US" altLang="en-US" dirty="0"/>
              <a:t> </a:t>
            </a:r>
            <a:r>
              <a:rPr lang="en-US" altLang="en-US" dirty="0" err="1"/>
              <a:t>Yalcin</a:t>
            </a:r>
            <a:r>
              <a:rPr lang="en-US" altLang="en-US" dirty="0"/>
              <a:t>, Onur Mutlu, Erich F. </a:t>
            </a:r>
            <a:r>
              <a:rPr lang="en-US" altLang="en-US" dirty="0" err="1"/>
              <a:t>Haratsch</a:t>
            </a:r>
            <a:r>
              <a:rPr lang="en-US" altLang="en-US" dirty="0"/>
              <a:t>, Adrian Cristal, Osman </a:t>
            </a:r>
            <a:r>
              <a:rPr lang="en-US" altLang="en-US" dirty="0" err="1"/>
              <a:t>Unsal</a:t>
            </a:r>
            <a:r>
              <a:rPr lang="en-US" altLang="en-US" dirty="0"/>
              <a:t>, and Ken Mai, </a:t>
            </a:r>
            <a:r>
              <a:rPr lang="en-US" altLang="en-US" dirty="0">
                <a:hlinkClick r:id="rId3"/>
              </a:rPr>
              <a:t>Error Analysis and Retention-Aware Error Management for NAND Flash Memory</a:t>
            </a:r>
            <a:r>
              <a:rPr lang="en-US" altLang="en-US" dirty="0"/>
              <a:t>, ITJ 2013.</a:t>
            </a:r>
          </a:p>
          <a:p>
            <a:pPr lvl="1"/>
            <a:endParaRPr lang="en-US" altLang="en-US" dirty="0"/>
          </a:p>
          <a:p>
            <a:r>
              <a:rPr lang="en-US" altLang="en-US" dirty="0"/>
              <a:t>Program and erase noise study</a:t>
            </a:r>
          </a:p>
          <a:p>
            <a:pPr lvl="1"/>
            <a:r>
              <a:rPr lang="en-US" altLang="en-US" dirty="0"/>
              <a:t>Yu Cai, Erich F. </a:t>
            </a:r>
            <a:r>
              <a:rPr lang="en-US" altLang="en-US" dirty="0" err="1"/>
              <a:t>Haratsch</a:t>
            </a:r>
            <a:r>
              <a:rPr lang="en-US" altLang="en-US" dirty="0"/>
              <a:t>, Onur Mutlu, and Ken Mai, </a:t>
            </a:r>
            <a:r>
              <a:rPr lang="en-US" altLang="en-US" dirty="0">
                <a:hlinkClick r:id="rId4"/>
              </a:rPr>
              <a:t>Threshold Voltage Distribution in MLC NAND Flash Memory: Characterization, Analysis and Modeling</a:t>
            </a:r>
            <a:r>
              <a:rPr lang="en-US" altLang="en-US" dirty="0"/>
              <a:t>, DATE 2013.</a:t>
            </a:r>
          </a:p>
          <a:p>
            <a:endParaRPr lang="en-US" altLang="en-US" dirty="0"/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971800" y="6366379"/>
            <a:ext cx="9220200" cy="184666"/>
          </a:xfrm>
          <a:prstGeom prst="rect">
            <a:avLst/>
          </a:prstGeom>
          <a:noFill/>
        </p:spPr>
        <p:txBody>
          <a:bodyPr wrap="square" lIns="45720" tIns="0" rIns="45720" bIns="0" anchor="ctr" anchorCtr="0">
            <a:spAutoFit/>
          </a:bodyPr>
          <a:lstStyle/>
          <a:p>
            <a:pPr algn="r">
              <a:defRPr/>
            </a:pP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latin typeface="Whitney-Semibold" pitchFamily="2" charset="0"/>
              </a:rPr>
              <a:t>Executive Summary • Motivation &amp; Observations • WARM • Partitioning Algorithm 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Whitney-Semibold" pitchFamily="2" charset="0"/>
              </a:rPr>
              <a:t>• 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latin typeface="Whitney-Semibold" pitchFamily="2" charset="0"/>
              </a:rPr>
              <a:t>Flash Management 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Whitney-Semibold" pitchFamily="2" charset="0"/>
              </a:rPr>
              <a:t>• 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latin typeface="Whitney-Semibold" pitchFamily="2" charset="0"/>
              </a:rPr>
              <a:t>Evaluation • Conclusion</a:t>
            </a:r>
            <a:endParaRPr lang="en-US" sz="1200" dirty="0">
              <a:solidFill>
                <a:schemeClr val="bg1">
                  <a:lumMod val="50000"/>
                </a:schemeClr>
              </a:solidFill>
              <a:latin typeface="Whitney-Semibold" pitchFamily="2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10363200" y="6622026"/>
            <a:ext cx="1828800" cy="228600"/>
          </a:xfrm>
          <a:prstGeom prst="rect">
            <a:avLst/>
          </a:prstGeom>
        </p:spPr>
        <p:txBody>
          <a:bodyPr vert="horz" wrap="square" lIns="45720" tIns="0" rIns="4572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100" b="0" kern="1200">
                <a:solidFill>
                  <a:srgbClr val="ECC2C4"/>
                </a:solidFill>
                <a:latin typeface="Whitney-Medium" panose="02000603040000020004" pitchFamily="2" charset="0"/>
                <a:ea typeface="Whitney-Medium" panose="02000603040000020004" pitchFamily="2" charset="0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en-US" altLang="en-US" dirty="0" smtClean="0"/>
              <a:t>Page </a:t>
            </a:r>
            <a:fld id="{56B508FA-BF02-413C-A72A-2F7074AEC9A8}" type="slidenum">
              <a:rPr lang="en-US" altLang="en-US" smtClean="0"/>
              <a:pPr/>
              <a:t>37</a:t>
            </a:fld>
            <a:r>
              <a:rPr lang="en-US" altLang="en-US" dirty="0" smtClean="0"/>
              <a:t> of 32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5640695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Our Flash Memory Works (III)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Cell-to-cell </a:t>
            </a:r>
            <a:r>
              <a:rPr lang="en-US" altLang="en-US" dirty="0"/>
              <a:t>interference characterization and tolerance</a:t>
            </a:r>
          </a:p>
          <a:p>
            <a:pPr lvl="1"/>
            <a:r>
              <a:rPr lang="en-US" altLang="en-US" dirty="0"/>
              <a:t>Yu Cai, Onur Mutlu, Erich F. </a:t>
            </a:r>
            <a:r>
              <a:rPr lang="en-US" altLang="en-US" dirty="0" err="1"/>
              <a:t>Haratsch</a:t>
            </a:r>
            <a:r>
              <a:rPr lang="en-US" altLang="en-US" dirty="0"/>
              <a:t>, and Ken Mai, </a:t>
            </a:r>
            <a:r>
              <a:rPr lang="en-US" altLang="en-US" dirty="0">
                <a:hlinkClick r:id="rId2"/>
              </a:rPr>
              <a:t>Program Interference in MLC NAND Flash Memory: Characterization, Modeling, and Mitigation</a:t>
            </a:r>
            <a:r>
              <a:rPr lang="en-US" altLang="en-US" dirty="0"/>
              <a:t>, ICCD 2013. </a:t>
            </a:r>
          </a:p>
          <a:p>
            <a:pPr lvl="1"/>
            <a:r>
              <a:rPr lang="en-US" altLang="en-US" dirty="0"/>
              <a:t>Yu Cai, </a:t>
            </a:r>
            <a:r>
              <a:rPr lang="en-US" altLang="en-US" dirty="0" err="1"/>
              <a:t>Gulay</a:t>
            </a:r>
            <a:r>
              <a:rPr lang="en-US" altLang="en-US" dirty="0"/>
              <a:t> </a:t>
            </a:r>
            <a:r>
              <a:rPr lang="en-US" altLang="en-US" dirty="0" err="1"/>
              <a:t>Yalcin</a:t>
            </a:r>
            <a:r>
              <a:rPr lang="en-US" altLang="en-US" dirty="0"/>
              <a:t>, Onur Mutlu, Erich F. </a:t>
            </a:r>
            <a:r>
              <a:rPr lang="en-US" altLang="en-US" dirty="0" err="1"/>
              <a:t>Haratsch</a:t>
            </a:r>
            <a:r>
              <a:rPr lang="en-US" altLang="en-US" dirty="0"/>
              <a:t>, Osman </a:t>
            </a:r>
            <a:r>
              <a:rPr lang="en-US" altLang="en-US" dirty="0" err="1"/>
              <a:t>Unsal</a:t>
            </a:r>
            <a:r>
              <a:rPr lang="en-US" altLang="en-US" dirty="0"/>
              <a:t>, Adrian Cristal, and Ken Mai, </a:t>
            </a:r>
            <a:r>
              <a:rPr lang="en-US" altLang="en-US" dirty="0">
                <a:hlinkClick r:id="rId3"/>
              </a:rPr>
              <a:t>Neighbor-Cell Assisted Error Correction for MLC NAND Flash Memories</a:t>
            </a:r>
            <a:r>
              <a:rPr lang="en-US" altLang="en-US" dirty="0"/>
              <a:t>, SIGMETRICS 2014.</a:t>
            </a:r>
          </a:p>
          <a:p>
            <a:pPr lvl="1"/>
            <a:endParaRPr lang="en-US" altLang="en-US" dirty="0"/>
          </a:p>
          <a:p>
            <a:r>
              <a:rPr lang="en-US" altLang="en-US" dirty="0" smtClean="0"/>
              <a:t>Read </a:t>
            </a:r>
            <a:r>
              <a:rPr lang="en-US" altLang="en-US" dirty="0"/>
              <a:t>disturb noise study</a:t>
            </a:r>
          </a:p>
          <a:p>
            <a:pPr lvl="1"/>
            <a:r>
              <a:rPr lang="en-US" altLang="en-US" dirty="0"/>
              <a:t>Yu Cai, Yixin Luo, Saugata Ghose, Erich F. </a:t>
            </a:r>
            <a:r>
              <a:rPr lang="en-US" altLang="en-US" dirty="0" err="1"/>
              <a:t>Haratsch</a:t>
            </a:r>
            <a:r>
              <a:rPr lang="en-US" altLang="en-US" dirty="0"/>
              <a:t>, Ken Mai, and Onur Mutlu,</a:t>
            </a:r>
            <a:br>
              <a:rPr lang="en-US" altLang="en-US" dirty="0"/>
            </a:br>
            <a:r>
              <a:rPr lang="en-US" altLang="en-US" dirty="0">
                <a:hlinkClick r:id="rId4"/>
              </a:rPr>
              <a:t>Read Disturb Errors in MLC NAND Flash Memory: Characterization and Mitigation</a:t>
            </a:r>
            <a:r>
              <a:rPr lang="en-US" altLang="en-US" dirty="0"/>
              <a:t>, DSN 2015.</a:t>
            </a:r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971800" y="6366379"/>
            <a:ext cx="9220200" cy="184666"/>
          </a:xfrm>
          <a:prstGeom prst="rect">
            <a:avLst/>
          </a:prstGeom>
          <a:noFill/>
        </p:spPr>
        <p:txBody>
          <a:bodyPr wrap="square" lIns="45720" tIns="0" rIns="45720" bIns="0" anchor="ctr" anchorCtr="0">
            <a:spAutoFit/>
          </a:bodyPr>
          <a:lstStyle/>
          <a:p>
            <a:pPr algn="r">
              <a:defRPr/>
            </a:pP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latin typeface="Whitney-Semibold" pitchFamily="2" charset="0"/>
              </a:rPr>
              <a:t>Executive Summary • Motivation &amp; Observations • WARM • Partitioning Algorithm 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Whitney-Semibold" pitchFamily="2" charset="0"/>
              </a:rPr>
              <a:t>• 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latin typeface="Whitney-Semibold" pitchFamily="2" charset="0"/>
              </a:rPr>
              <a:t>Flash Management 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Whitney-Semibold" pitchFamily="2" charset="0"/>
              </a:rPr>
              <a:t>• 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latin typeface="Whitney-Semibold" pitchFamily="2" charset="0"/>
              </a:rPr>
              <a:t>Evaluation • Conclusion</a:t>
            </a:r>
            <a:endParaRPr lang="en-US" sz="1200" dirty="0">
              <a:solidFill>
                <a:schemeClr val="bg1">
                  <a:lumMod val="50000"/>
                </a:schemeClr>
              </a:solidFill>
              <a:latin typeface="Whitney-Semibold" pitchFamily="2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10363200" y="6622026"/>
            <a:ext cx="1828800" cy="228600"/>
          </a:xfrm>
          <a:prstGeom prst="rect">
            <a:avLst/>
          </a:prstGeom>
        </p:spPr>
        <p:txBody>
          <a:bodyPr vert="horz" wrap="square" lIns="45720" tIns="0" rIns="4572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100" b="0" kern="1200">
                <a:solidFill>
                  <a:srgbClr val="ECC2C4"/>
                </a:solidFill>
                <a:latin typeface="Whitney-Medium" panose="02000603040000020004" pitchFamily="2" charset="0"/>
                <a:ea typeface="Whitney-Medium" panose="02000603040000020004" pitchFamily="2" charset="0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en-US" altLang="en-US" dirty="0" smtClean="0"/>
              <a:t>Page </a:t>
            </a:r>
            <a:fld id="{56B508FA-BF02-413C-A72A-2F7074AEC9A8}" type="slidenum">
              <a:rPr lang="en-US" altLang="en-US" smtClean="0"/>
              <a:pPr/>
              <a:t>38</a:t>
            </a:fld>
            <a:r>
              <a:rPr lang="en-US" altLang="en-US" dirty="0" smtClean="0"/>
              <a:t> of 32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7374314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Retention Time Relaxation for Flash Memory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Flash memory has limited write endurance</a:t>
            </a:r>
          </a:p>
          <a:p>
            <a:r>
              <a:rPr lang="en-US" dirty="0"/>
              <a:t>Retention </a:t>
            </a:r>
            <a:r>
              <a:rPr lang="en-US" dirty="0" smtClean="0"/>
              <a:t>time</a:t>
            </a:r>
          </a:p>
          <a:p>
            <a:pPr lvl="1"/>
            <a:r>
              <a:rPr lang="en-US" dirty="0" smtClean="0"/>
              <a:t>Duration for </a:t>
            </a:r>
            <a:r>
              <a:rPr lang="en-US" dirty="0"/>
              <a:t>which flash memory </a:t>
            </a:r>
            <a:r>
              <a:rPr lang="en-US" dirty="0" smtClean="0"/>
              <a:t>can correctly hold data</a:t>
            </a:r>
          </a:p>
          <a:p>
            <a:pPr lvl="1"/>
            <a:r>
              <a:rPr lang="en-US" dirty="0" smtClean="0"/>
              <a:t>Significantly </a:t>
            </a:r>
            <a:r>
              <a:rPr lang="en-US" dirty="0"/>
              <a:t>affects </a:t>
            </a:r>
            <a:r>
              <a:rPr lang="en-US" dirty="0" smtClean="0"/>
              <a:t>endurance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Write-hotness Aware Retention Management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 dirty="0" smtClean="0"/>
              <a:t>Page </a:t>
            </a:r>
            <a:fld id="{1252D094-1F6F-4D58-85D9-7DD94883DE43}" type="slidenum">
              <a:rPr lang="en-US" altLang="en-US" smtClean="0"/>
              <a:pPr/>
              <a:t>3</a:t>
            </a:fld>
            <a:r>
              <a:rPr lang="en-US" altLang="en-US" dirty="0" smtClean="0"/>
              <a:t> of 32</a:t>
            </a:r>
            <a:endParaRPr lang="en-US" altLang="en-US" dirty="0"/>
          </a:p>
        </p:txBody>
      </p:sp>
      <p:graphicFrame>
        <p:nvGraphicFramePr>
          <p:cNvPr id="8" name="Chart 7"/>
          <p:cNvGraphicFramePr/>
          <p:nvPr>
            <p:extLst/>
          </p:nvPr>
        </p:nvGraphicFramePr>
        <p:xfrm>
          <a:off x="1143000" y="2667000"/>
          <a:ext cx="9212865" cy="34930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Rounded Rectangle 8"/>
          <p:cNvSpPr/>
          <p:nvPr/>
        </p:nvSpPr>
        <p:spPr>
          <a:xfrm>
            <a:off x="2057400" y="2927684"/>
            <a:ext cx="8319247" cy="577516"/>
          </a:xfrm>
          <a:prstGeom prst="roundRect">
            <a:avLst/>
          </a:prstGeom>
          <a:noFill/>
          <a:ln w="38100">
            <a:solidFill>
              <a:schemeClr val="accent5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  <a:latin typeface="Adobe Garamond Pro" panose="02020502060506020403" pitchFamily="18" charset="0"/>
              </a:rPr>
              <a:t>Typical flash retention guarantee</a:t>
            </a:r>
            <a:endParaRPr lang="en-US" sz="2800" dirty="0">
              <a:solidFill>
                <a:schemeClr val="accent5">
                  <a:lumMod val="75000"/>
                </a:schemeClr>
              </a:solidFill>
              <a:latin typeface="Adobe Garamond Pro" panose="02020502060506020403" pitchFamily="18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2057400" y="4527884"/>
            <a:ext cx="8319247" cy="577516"/>
          </a:xfrm>
          <a:prstGeom prst="roundRect">
            <a:avLst/>
          </a:prstGeom>
          <a:noFill/>
          <a:ln w="38100"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2800" dirty="0">
              <a:solidFill>
                <a:schemeClr val="accent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795821" y="3743980"/>
            <a:ext cx="42841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latin typeface="Adobe Garamond Pro" panose="02020502060506020403" pitchFamily="18" charset="0"/>
              </a:rPr>
              <a:t>Requires refresh to reach this</a:t>
            </a:r>
            <a:endParaRPr lang="en-US" sz="2800" b="1" dirty="0">
              <a:solidFill>
                <a:srgbClr val="C00000"/>
              </a:solidFill>
              <a:latin typeface="Adobe Garamond Pro" panose="02020502060506020403" pitchFamily="18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9349953" y="4197768"/>
            <a:ext cx="288758" cy="330116"/>
          </a:xfrm>
          <a:prstGeom prst="straightConnector1">
            <a:avLst/>
          </a:prstGeom>
          <a:ln w="3810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10439400" y="5650468"/>
            <a:ext cx="16930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Clr>
                <a:schemeClr val="tx1"/>
              </a:buClr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Garamond" panose="02020404030301010803" pitchFamily="18" charset="0"/>
              </a:rPr>
              <a:t>[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Garamond" panose="02020404030301010803" pitchFamily="18" charset="0"/>
              </a:rPr>
              <a:t>Cai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aramond" panose="02020404030301010803" pitchFamily="18" charset="0"/>
              </a:rPr>
              <a:t>+ ICCD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Garamond" panose="02020404030301010803" pitchFamily="18" charset="0"/>
              </a:rPr>
              <a:t>’12]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971800" y="6366379"/>
            <a:ext cx="9220200" cy="184666"/>
          </a:xfrm>
          <a:prstGeom prst="rect">
            <a:avLst/>
          </a:prstGeom>
          <a:noFill/>
        </p:spPr>
        <p:txBody>
          <a:bodyPr wrap="square" lIns="45720" tIns="0" rIns="45720" bIns="0" anchor="ctr" anchorCtr="0">
            <a:spAutoFit/>
          </a:bodyPr>
          <a:lstStyle/>
          <a:p>
            <a:pPr algn="r">
              <a:defRPr/>
            </a:pP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latin typeface="Whitney-Semibold" pitchFamily="2" charset="0"/>
              </a:rPr>
              <a:t>Executive Summary • </a:t>
            </a:r>
            <a:r>
              <a:rPr lang="en-US" sz="1200" dirty="0" smtClean="0">
                <a:solidFill>
                  <a:schemeClr val="bg1"/>
                </a:solidFill>
                <a:latin typeface="Whitney-Semibold" pitchFamily="2" charset="0"/>
              </a:rPr>
              <a:t>Motivation &amp; Observations 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latin typeface="Whitney-Semibold" pitchFamily="2" charset="0"/>
              </a:rPr>
              <a:t>• WARM • Partitioning Algorithm 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Whitney-Semibold" pitchFamily="2" charset="0"/>
              </a:rPr>
              <a:t>• 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latin typeface="Whitney-Semibold" pitchFamily="2" charset="0"/>
              </a:rPr>
              <a:t>Flash Management 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Whitney-Semibold" pitchFamily="2" charset="0"/>
              </a:rPr>
              <a:t>• 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latin typeface="Whitney-Semibold" pitchFamily="2" charset="0"/>
              </a:rPr>
              <a:t>Evaluation • Conclusion</a:t>
            </a:r>
            <a:endParaRPr lang="en-US" sz="1200" dirty="0">
              <a:solidFill>
                <a:schemeClr val="bg1">
                  <a:lumMod val="50000"/>
                </a:schemeClr>
              </a:solidFill>
              <a:latin typeface="Whitney-Semibol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295120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  <p:bldP spid="9" grpId="0" animBg="1"/>
      <p:bldP spid="10" grpId="0" animBg="1"/>
      <p:bldP spid="11" grpId="0"/>
      <p:bldP spid="13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Our Flash Memory Works (IV)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Flash </a:t>
            </a:r>
            <a:r>
              <a:rPr lang="en-US" altLang="en-US" dirty="0"/>
              <a:t>errors in the field</a:t>
            </a:r>
          </a:p>
          <a:p>
            <a:pPr lvl="1"/>
            <a:r>
              <a:rPr lang="en-US" altLang="en-US" dirty="0"/>
              <a:t>Justin Meza, </a:t>
            </a:r>
            <a:r>
              <a:rPr lang="en-US" altLang="en-US" dirty="0" err="1"/>
              <a:t>Qiang</a:t>
            </a:r>
            <a:r>
              <a:rPr lang="en-US" altLang="en-US" dirty="0"/>
              <a:t> Wu, Sanjeev Kumar, and Onur Mutlu, </a:t>
            </a:r>
            <a:r>
              <a:rPr lang="en-US" altLang="en-US" dirty="0">
                <a:hlinkClick r:id="rId2"/>
              </a:rPr>
              <a:t>A Large-Scale Study of Flash Memory Errors in the Field</a:t>
            </a:r>
            <a:r>
              <a:rPr lang="en-US" altLang="en-US" dirty="0"/>
              <a:t>, SIGMETRICS 2015.</a:t>
            </a:r>
          </a:p>
          <a:p>
            <a:pPr lvl="1"/>
            <a:endParaRPr lang="en-US" altLang="en-US" dirty="0"/>
          </a:p>
          <a:p>
            <a:r>
              <a:rPr lang="en-US" altLang="en-US" dirty="0" smtClean="0"/>
              <a:t>Persistent </a:t>
            </a:r>
            <a:r>
              <a:rPr lang="en-US" altLang="en-US" dirty="0"/>
              <a:t>memory</a:t>
            </a:r>
          </a:p>
          <a:p>
            <a:pPr lvl="1"/>
            <a:r>
              <a:rPr lang="en-US" altLang="en-US" dirty="0" err="1"/>
              <a:t>Jinglei</a:t>
            </a:r>
            <a:r>
              <a:rPr lang="en-US" altLang="en-US" dirty="0"/>
              <a:t> Ren, </a:t>
            </a:r>
            <a:r>
              <a:rPr lang="en-US" altLang="en-US" dirty="0" err="1"/>
              <a:t>Jishen</a:t>
            </a:r>
            <a:r>
              <a:rPr lang="en-US" altLang="en-US" dirty="0"/>
              <a:t> Zhao, Samira Khan, Jongmoo Choi, </a:t>
            </a:r>
            <a:r>
              <a:rPr lang="en-US" altLang="en-US" dirty="0" err="1"/>
              <a:t>Yongwei</a:t>
            </a:r>
            <a:r>
              <a:rPr lang="en-US" altLang="en-US" dirty="0"/>
              <a:t> Wu, and Onur Mutlu, </a:t>
            </a:r>
            <a:r>
              <a:rPr lang="en-US" altLang="en-US" dirty="0" err="1">
                <a:hlinkClick r:id="rId3"/>
              </a:rPr>
              <a:t>ThyNVM</a:t>
            </a:r>
            <a:r>
              <a:rPr lang="en-US" altLang="en-US" dirty="0">
                <a:hlinkClick r:id="rId3"/>
              </a:rPr>
              <a:t>: Enabling Software-Transparent Crash Consistency in Persistent Memory Systems</a:t>
            </a:r>
            <a:r>
              <a:rPr lang="en-US" altLang="en-US" dirty="0"/>
              <a:t>, MICRO 2015.</a:t>
            </a:r>
          </a:p>
          <a:p>
            <a:pPr lvl="1"/>
            <a:endParaRPr lang="en-US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971800" y="6366379"/>
            <a:ext cx="9220200" cy="184666"/>
          </a:xfrm>
          <a:prstGeom prst="rect">
            <a:avLst/>
          </a:prstGeom>
          <a:noFill/>
        </p:spPr>
        <p:txBody>
          <a:bodyPr wrap="square" lIns="45720" tIns="0" rIns="45720" bIns="0" anchor="ctr" anchorCtr="0">
            <a:spAutoFit/>
          </a:bodyPr>
          <a:lstStyle/>
          <a:p>
            <a:pPr algn="r">
              <a:defRPr/>
            </a:pP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latin typeface="Whitney-Semibold" pitchFamily="2" charset="0"/>
              </a:rPr>
              <a:t>Executive Summary • Motivation &amp; Observations • WARM • Partitioning Algorithm 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Whitney-Semibold" pitchFamily="2" charset="0"/>
              </a:rPr>
              <a:t>• 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latin typeface="Whitney-Semibold" pitchFamily="2" charset="0"/>
              </a:rPr>
              <a:t>Flash Management 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Whitney-Semibold" pitchFamily="2" charset="0"/>
              </a:rPr>
              <a:t>• 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latin typeface="Whitney-Semibold" pitchFamily="2" charset="0"/>
              </a:rPr>
              <a:t>Evaluation • Conclusion</a:t>
            </a:r>
            <a:endParaRPr lang="en-US" sz="1200" dirty="0">
              <a:solidFill>
                <a:schemeClr val="bg1">
                  <a:lumMod val="50000"/>
                </a:schemeClr>
              </a:solidFill>
              <a:latin typeface="Whitney-Semibold" pitchFamily="2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10363200" y="6622026"/>
            <a:ext cx="1828800" cy="228600"/>
          </a:xfrm>
          <a:prstGeom prst="rect">
            <a:avLst/>
          </a:prstGeom>
        </p:spPr>
        <p:txBody>
          <a:bodyPr vert="horz" wrap="square" lIns="45720" tIns="0" rIns="4572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100" b="0" kern="1200">
                <a:solidFill>
                  <a:srgbClr val="ECC2C4"/>
                </a:solidFill>
                <a:latin typeface="Whitney-Medium" panose="02000603040000020004" pitchFamily="2" charset="0"/>
                <a:ea typeface="Whitney-Medium" panose="02000603040000020004" pitchFamily="2" charset="0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en-US" altLang="en-US" dirty="0" smtClean="0"/>
              <a:t>Page </a:t>
            </a:r>
            <a:fld id="{56B508FA-BF02-413C-A72A-2F7074AEC9A8}" type="slidenum">
              <a:rPr lang="en-US" altLang="en-US" smtClean="0"/>
              <a:pPr/>
              <a:t>39</a:t>
            </a:fld>
            <a:r>
              <a:rPr lang="en-US" altLang="en-US" dirty="0" smtClean="0"/>
              <a:t> of 32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9472607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Referenced Papers and Talks</a:t>
            </a:r>
          </a:p>
        </p:txBody>
      </p:sp>
      <p:sp>
        <p:nvSpPr>
          <p:cNvPr id="286722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dirty="0" smtClean="0"/>
              <a:t>All are available at</a:t>
            </a:r>
          </a:p>
          <a:p>
            <a:pPr lvl="1"/>
            <a:r>
              <a:rPr lang="en-US" altLang="en-US" dirty="0" smtClean="0">
                <a:hlinkClick r:id="rId2"/>
              </a:rPr>
              <a:t>http://users.ece.cmu.edu/~omutlu/projects.htm</a:t>
            </a:r>
            <a:endParaRPr lang="en-US" altLang="en-US" dirty="0" smtClean="0"/>
          </a:p>
          <a:p>
            <a:pPr lvl="1"/>
            <a:r>
              <a:rPr lang="en-US" altLang="en-US" dirty="0" smtClean="0">
                <a:hlinkClick r:id="rId3"/>
              </a:rPr>
              <a:t>http://users.ece.cmu.edu/~omutlu/talks.htm</a:t>
            </a:r>
            <a:r>
              <a:rPr lang="en-US" altLang="en-US" dirty="0" smtClean="0"/>
              <a:t> 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And, many other previous works on</a:t>
            </a:r>
          </a:p>
          <a:p>
            <a:pPr lvl="1"/>
            <a:r>
              <a:rPr lang="en-US" altLang="en-US" dirty="0" smtClean="0"/>
              <a:t>Challenges and opportunities in memory</a:t>
            </a:r>
          </a:p>
          <a:p>
            <a:pPr lvl="1"/>
            <a:r>
              <a:rPr lang="en-US" altLang="en-US" dirty="0" smtClean="0"/>
              <a:t>NAND flash memory errors and management</a:t>
            </a:r>
          </a:p>
          <a:p>
            <a:pPr lvl="1"/>
            <a:r>
              <a:rPr lang="en-US" altLang="en-US" dirty="0" smtClean="0"/>
              <a:t>Phase change memory as DRAM replacement</a:t>
            </a:r>
          </a:p>
          <a:p>
            <a:pPr lvl="1"/>
            <a:r>
              <a:rPr lang="en-US" altLang="en-US" dirty="0" smtClean="0"/>
              <a:t>STT-MRAM as DRAM replacement</a:t>
            </a:r>
          </a:p>
          <a:p>
            <a:pPr lvl="1"/>
            <a:r>
              <a:rPr lang="en-US" altLang="en-US" dirty="0" smtClean="0"/>
              <a:t>Taking advantage of persistence in memory</a:t>
            </a:r>
          </a:p>
          <a:p>
            <a:pPr lvl="1"/>
            <a:r>
              <a:rPr lang="en-US" altLang="en-US" dirty="0" smtClean="0"/>
              <a:t>Hybrid DRAM + NVM systems</a:t>
            </a:r>
            <a:endParaRPr lang="en-US" altLang="en-US" dirty="0"/>
          </a:p>
          <a:p>
            <a:pPr lvl="1"/>
            <a:r>
              <a:rPr lang="en-US" altLang="en-US" dirty="0" smtClean="0"/>
              <a:t>NVM design and architecture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971800" y="6366379"/>
            <a:ext cx="9220200" cy="184666"/>
          </a:xfrm>
          <a:prstGeom prst="rect">
            <a:avLst/>
          </a:prstGeom>
          <a:noFill/>
        </p:spPr>
        <p:txBody>
          <a:bodyPr wrap="square" lIns="45720" tIns="0" rIns="45720" bIns="0" anchor="ctr" anchorCtr="0">
            <a:spAutoFit/>
          </a:bodyPr>
          <a:lstStyle/>
          <a:p>
            <a:pPr algn="r">
              <a:defRPr/>
            </a:pP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latin typeface="Whitney-Semibold" pitchFamily="2" charset="0"/>
              </a:rPr>
              <a:t>Executive Summary • Motivation &amp; Observations • WARM • Partitioning Algorithm 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Whitney-Semibold" pitchFamily="2" charset="0"/>
              </a:rPr>
              <a:t>• 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latin typeface="Whitney-Semibold" pitchFamily="2" charset="0"/>
              </a:rPr>
              <a:t>Flash Management 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Whitney-Semibold" pitchFamily="2" charset="0"/>
              </a:rPr>
              <a:t>• 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latin typeface="Whitney-Semibold" pitchFamily="2" charset="0"/>
              </a:rPr>
              <a:t>Evaluation • Conclusion</a:t>
            </a:r>
            <a:endParaRPr lang="en-US" sz="1200" dirty="0">
              <a:solidFill>
                <a:schemeClr val="bg1">
                  <a:lumMod val="50000"/>
                </a:schemeClr>
              </a:solidFill>
              <a:latin typeface="Whitney-Semibold" pitchFamily="2" charset="0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10363200" y="6622026"/>
            <a:ext cx="1828800" cy="228600"/>
          </a:xfrm>
          <a:prstGeom prst="rect">
            <a:avLst/>
          </a:prstGeom>
        </p:spPr>
        <p:txBody>
          <a:bodyPr vert="horz" wrap="square" lIns="45720" tIns="0" rIns="4572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100" b="0" kern="1200">
                <a:solidFill>
                  <a:srgbClr val="ECC2C4"/>
                </a:solidFill>
                <a:latin typeface="Whitney-Medium" panose="02000603040000020004" pitchFamily="2" charset="0"/>
                <a:ea typeface="Whitney-Medium" panose="02000603040000020004" pitchFamily="2" charset="0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en-US" altLang="en-US" dirty="0" smtClean="0"/>
              <a:t>Page </a:t>
            </a:r>
            <a:fld id="{56B508FA-BF02-413C-A72A-2F7074AEC9A8}" type="slidenum">
              <a:rPr lang="en-US" altLang="en-US" smtClean="0"/>
              <a:pPr/>
              <a:t>40</a:t>
            </a:fld>
            <a:r>
              <a:rPr lang="en-US" altLang="en-US" dirty="0" smtClean="0"/>
              <a:t> of 32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182439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Recovering Retention Time with NAND Flash Refresh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Flash Correct and Refresh (FCR), Adaptive Rate FCR (ARFCR) </a:t>
            </a:r>
            <a:r>
              <a:rPr lang="en-US" sz="2400" b="0" dirty="0" smtClean="0"/>
              <a:t>[</a:t>
            </a:r>
            <a:r>
              <a:rPr lang="en-US" sz="2400" b="0" dirty="0"/>
              <a:t>Cai+ ICCD </a:t>
            </a:r>
            <a:r>
              <a:rPr lang="en-US" sz="2400" b="0" dirty="0" smtClean="0"/>
              <a:t>’12]</a:t>
            </a:r>
          </a:p>
          <a:p>
            <a:endParaRPr lang="en-US" b="0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Problem: </a:t>
            </a:r>
            <a:r>
              <a:rPr lang="en-US" dirty="0" smtClean="0">
                <a:solidFill>
                  <a:srgbClr val="C00000"/>
                </a:solidFill>
              </a:rPr>
              <a:t>Flash refresh operations reduce extended lifetime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Write-hotness Aware Retention Management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 dirty="0" smtClean="0"/>
              <a:t>Page </a:t>
            </a:r>
            <a:fld id="{56E643E9-8232-44D4-8A76-E691A7C80D3B}" type="slidenum">
              <a:rPr lang="en-US" altLang="en-US" smtClean="0"/>
              <a:pPr/>
              <a:t>4</a:t>
            </a:fld>
            <a:r>
              <a:rPr lang="en-US" altLang="en-US" dirty="0" smtClean="0"/>
              <a:t> of 32</a:t>
            </a:r>
            <a:endParaRPr lang="en-US" altLang="en-US" dirty="0"/>
          </a:p>
        </p:txBody>
      </p:sp>
      <p:sp>
        <p:nvSpPr>
          <p:cNvPr id="8" name="Rectangle 7"/>
          <p:cNvSpPr/>
          <p:nvPr/>
        </p:nvSpPr>
        <p:spPr>
          <a:xfrm>
            <a:off x="457200" y="1809305"/>
            <a:ext cx="274320" cy="42672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31520" y="1809305"/>
            <a:ext cx="10972800" cy="4267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74320" y="2779693"/>
            <a:ext cx="18592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dobe Garamond Pro" panose="02020502060506020403" pitchFamily="18" charset="0"/>
              </a:rPr>
              <a:t>Nominal endurance</a:t>
            </a:r>
            <a:endParaRPr lang="en-US" sz="2400" dirty="0">
              <a:latin typeface="Adobe Garamond Pro" panose="02020502060506020403" pitchFamily="18" charset="0"/>
            </a:endParaRPr>
          </a:p>
        </p:txBody>
      </p:sp>
      <p:cxnSp>
        <p:nvCxnSpPr>
          <p:cNvPr id="11" name="Straight Arrow Connector 10"/>
          <p:cNvCxnSpPr>
            <a:stCxn id="10" idx="0"/>
          </p:cNvCxnSpPr>
          <p:nvPr/>
        </p:nvCxnSpPr>
        <p:spPr>
          <a:xfrm flipH="1" flipV="1">
            <a:off x="594360" y="2022665"/>
            <a:ext cx="609600" cy="75702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756660" y="2779180"/>
            <a:ext cx="18592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  <a:latin typeface="Adobe Garamond Pro" panose="02020502060506020403" pitchFamily="18" charset="0"/>
              </a:rPr>
              <a:t>Extended endurance</a:t>
            </a:r>
            <a:endParaRPr lang="en-US" sz="2400" dirty="0">
              <a:solidFill>
                <a:schemeClr val="accent5">
                  <a:lumMod val="75000"/>
                </a:schemeClr>
              </a:solidFill>
              <a:latin typeface="Adobe Garamond Pro" panose="02020502060506020403" pitchFamily="18" charset="0"/>
            </a:endParaRPr>
          </a:p>
        </p:txBody>
      </p:sp>
      <p:cxnSp>
        <p:nvCxnSpPr>
          <p:cNvPr id="13" name="Straight Arrow Connector 12"/>
          <p:cNvCxnSpPr>
            <a:stCxn id="12" idx="0"/>
          </p:cNvCxnSpPr>
          <p:nvPr/>
        </p:nvCxnSpPr>
        <p:spPr>
          <a:xfrm flipV="1">
            <a:off x="4686300" y="2022666"/>
            <a:ext cx="0" cy="756514"/>
          </a:xfrm>
          <a:prstGeom prst="straightConnector1">
            <a:avLst/>
          </a:prstGeom>
          <a:ln w="38100"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467600" y="2779179"/>
            <a:ext cx="39471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C00000"/>
                </a:solidFill>
                <a:latin typeface="Adobe Garamond Pro" panose="02020502060506020403" pitchFamily="18" charset="0"/>
              </a:rPr>
              <a:t>Unusable endurance (consumed by refresh)</a:t>
            </a:r>
            <a:endParaRPr lang="en-US" sz="2400" dirty="0">
              <a:solidFill>
                <a:srgbClr val="C00000"/>
              </a:solidFill>
              <a:latin typeface="Adobe Garamond Pro" panose="02020502060506020403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833641" y="1809303"/>
            <a:ext cx="5870679" cy="42672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Arrow Connector 15"/>
          <p:cNvCxnSpPr/>
          <p:nvPr/>
        </p:nvCxnSpPr>
        <p:spPr>
          <a:xfrm flipV="1">
            <a:off x="9517380" y="2022665"/>
            <a:ext cx="0" cy="756514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06823" y="1449331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3000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213740" y="1447800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150000</a:t>
            </a:r>
          </a:p>
        </p:txBody>
      </p:sp>
      <p:sp>
        <p:nvSpPr>
          <p:cNvPr id="21" name="Rectangle 20"/>
          <p:cNvSpPr/>
          <p:nvPr/>
        </p:nvSpPr>
        <p:spPr>
          <a:xfrm>
            <a:off x="0" y="4572000"/>
            <a:ext cx="12192000" cy="12954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Adobe Garamond Pro Bold" panose="02020702060506020403" pitchFamily="18" charset="0"/>
              </a:rPr>
              <a:t>OUR GOAL</a:t>
            </a:r>
            <a:endParaRPr lang="en-US" sz="3200" dirty="0">
              <a:solidFill>
                <a:schemeClr val="bg1"/>
              </a:solidFill>
              <a:latin typeface="Adobe Garamond Pro Bold" panose="02020702060506020403" pitchFamily="18" charset="0"/>
            </a:endParaRPr>
          </a:p>
          <a:p>
            <a:pPr algn="ctr"/>
            <a:r>
              <a:rPr lang="en-US" sz="3200" dirty="0">
                <a:solidFill>
                  <a:schemeClr val="bg1"/>
                </a:solidFill>
                <a:latin typeface="Adobe Garamond Pro Bold" panose="02020702060506020403" pitchFamily="18" charset="0"/>
              </a:rPr>
              <a:t>Reduce refresh overhead, improve flash lifetime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971800" y="6366379"/>
            <a:ext cx="9220200" cy="184666"/>
          </a:xfrm>
          <a:prstGeom prst="rect">
            <a:avLst/>
          </a:prstGeom>
          <a:noFill/>
        </p:spPr>
        <p:txBody>
          <a:bodyPr wrap="square" lIns="45720" tIns="0" rIns="45720" bIns="0" anchor="ctr" anchorCtr="0">
            <a:spAutoFit/>
          </a:bodyPr>
          <a:lstStyle/>
          <a:p>
            <a:pPr algn="r">
              <a:defRPr/>
            </a:pP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latin typeface="Whitney-Semibold" pitchFamily="2" charset="0"/>
              </a:rPr>
              <a:t>Executive Summary • </a:t>
            </a:r>
            <a:r>
              <a:rPr lang="en-US" sz="1200" dirty="0" smtClean="0">
                <a:solidFill>
                  <a:schemeClr val="bg1"/>
                </a:solidFill>
                <a:latin typeface="Whitney-Semibold" pitchFamily="2" charset="0"/>
              </a:rPr>
              <a:t>Motivation &amp; Observations 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latin typeface="Whitney-Semibold" pitchFamily="2" charset="0"/>
              </a:rPr>
              <a:t>• WARM • Partitioning Algorithm 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Whitney-Semibold" pitchFamily="2" charset="0"/>
              </a:rPr>
              <a:t>• 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latin typeface="Whitney-Semibold" pitchFamily="2" charset="0"/>
              </a:rPr>
              <a:t>Flash Management 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Whitney-Semibold" pitchFamily="2" charset="0"/>
              </a:rPr>
              <a:t>• 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latin typeface="Whitney-Semibold" pitchFamily="2" charset="0"/>
              </a:rPr>
              <a:t>Evaluation • Conclusion</a:t>
            </a:r>
            <a:endParaRPr lang="en-US" sz="1200" dirty="0">
              <a:solidFill>
                <a:schemeClr val="bg1">
                  <a:lumMod val="50000"/>
                </a:schemeClr>
              </a:solidFill>
              <a:latin typeface="Whitney-Semibol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478167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 animBg="1"/>
      <p:bldP spid="9" grpId="0" animBg="1"/>
      <p:bldP spid="10" grpId="0"/>
      <p:bldP spid="12" grpId="0"/>
      <p:bldP spid="14" grpId="0"/>
      <p:bldP spid="15" grpId="0" animBg="1"/>
      <p:bldP spid="17" grpId="0"/>
      <p:bldP spid="18" grpId="0"/>
      <p:bldP spid="2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 1: High Refresh Overhead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Write-hotness Aware Retention Management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 dirty="0" smtClean="0"/>
              <a:t>Page </a:t>
            </a:r>
            <a:fld id="{56E643E9-8232-44D4-8A76-E691A7C80D3B}" type="slidenum">
              <a:rPr lang="en-US" altLang="en-US" smtClean="0"/>
              <a:pPr/>
              <a:t>5</a:t>
            </a:fld>
            <a:r>
              <a:rPr lang="en-US" altLang="en-US" dirty="0" smtClean="0"/>
              <a:t> of 32</a:t>
            </a:r>
            <a:endParaRPr lang="en-US" altLang="en-US" dirty="0"/>
          </a:p>
        </p:txBody>
      </p:sp>
      <p:graphicFrame>
        <p:nvGraphicFramePr>
          <p:cNvPr id="6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2788525"/>
              </p:ext>
            </p:extLst>
          </p:nvPr>
        </p:nvGraphicFramePr>
        <p:xfrm>
          <a:off x="203200" y="838200"/>
          <a:ext cx="11785600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971800" y="6366379"/>
            <a:ext cx="9220200" cy="184666"/>
          </a:xfrm>
          <a:prstGeom prst="rect">
            <a:avLst/>
          </a:prstGeom>
          <a:noFill/>
        </p:spPr>
        <p:txBody>
          <a:bodyPr wrap="square" lIns="45720" tIns="0" rIns="45720" bIns="0" anchor="ctr" anchorCtr="0">
            <a:spAutoFit/>
          </a:bodyPr>
          <a:lstStyle/>
          <a:p>
            <a:pPr algn="r">
              <a:defRPr/>
            </a:pP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latin typeface="Whitney-Semibold" pitchFamily="2" charset="0"/>
              </a:rPr>
              <a:t>Executive Summary • </a:t>
            </a:r>
            <a:r>
              <a:rPr lang="en-US" sz="1200" dirty="0" smtClean="0">
                <a:solidFill>
                  <a:schemeClr val="bg1"/>
                </a:solidFill>
                <a:latin typeface="Whitney-Semibold" pitchFamily="2" charset="0"/>
              </a:rPr>
              <a:t>Motivation &amp; Observations 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latin typeface="Whitney-Semibold" pitchFamily="2" charset="0"/>
              </a:rPr>
              <a:t>• WARM • Partitioning Algorithm 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Whitney-Semibold" pitchFamily="2" charset="0"/>
              </a:rPr>
              <a:t>• 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latin typeface="Whitney-Semibold" pitchFamily="2" charset="0"/>
              </a:rPr>
              <a:t>Flash Management 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Whitney-Semibold" pitchFamily="2" charset="0"/>
              </a:rPr>
              <a:t>• 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latin typeface="Whitney-Semibold" pitchFamily="2" charset="0"/>
              </a:rPr>
              <a:t>Evaluation • Conclusion</a:t>
            </a:r>
            <a:endParaRPr lang="en-US" sz="1200" dirty="0">
              <a:solidFill>
                <a:schemeClr val="bg1">
                  <a:lumMod val="50000"/>
                </a:schemeClr>
              </a:solidFill>
              <a:latin typeface="Whitney-Semibol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697090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 2: Skewed Distribution of Write Activity</a:t>
            </a:r>
            <a:endParaRPr lang="en-US" dirty="0"/>
          </a:p>
        </p:txBody>
      </p:sp>
      <p:pic>
        <p:nvPicPr>
          <p:cNvPr id="5" name="Content Placeholder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18" y="1131570"/>
            <a:ext cx="12103564" cy="4354830"/>
          </a:xfrm>
          <a:prstGeom prst="rect">
            <a:avLst/>
          </a:prstGeom>
        </p:spPr>
      </p:pic>
      <p:sp>
        <p:nvSpPr>
          <p:cNvPr id="9" name="Footer Placeholder 8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Write-hotness Aware Retention Management</a:t>
            </a:r>
            <a:endParaRPr lang="en-US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10363200" y="6622026"/>
            <a:ext cx="1828800" cy="228600"/>
          </a:xfrm>
        </p:spPr>
        <p:txBody>
          <a:bodyPr/>
          <a:lstStyle/>
          <a:p>
            <a:r>
              <a:rPr lang="en-US" altLang="en-US" dirty="0" smtClean="0"/>
              <a:t>Page </a:t>
            </a:r>
            <a:fld id="{1252D094-1F6F-4D58-85D9-7DD94883DE43}" type="slidenum">
              <a:rPr lang="en-US" altLang="en-US" smtClean="0"/>
              <a:pPr/>
              <a:t>6</a:t>
            </a:fld>
            <a:r>
              <a:rPr lang="en-US" altLang="en-US" dirty="0" smtClean="0"/>
              <a:t> of 32</a:t>
            </a:r>
            <a:endParaRPr lang="en-US" altLang="en-US" dirty="0"/>
          </a:p>
        </p:txBody>
      </p:sp>
      <p:sp>
        <p:nvSpPr>
          <p:cNvPr id="11" name="Rectangle 10"/>
          <p:cNvSpPr/>
          <p:nvPr/>
        </p:nvSpPr>
        <p:spPr>
          <a:xfrm>
            <a:off x="0" y="4572000"/>
            <a:ext cx="12192000" cy="12954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Adobe Garamond Pro Bold" panose="02020702060506020403" pitchFamily="18" charset="0"/>
              </a:rPr>
              <a:t>Small amount of </a:t>
            </a:r>
            <a:r>
              <a:rPr lang="en-US" sz="3200" i="1" dirty="0">
                <a:latin typeface="Adobe Garamond Pro Bold" panose="02020702060506020403" pitchFamily="18" charset="0"/>
              </a:rPr>
              <a:t>write-hot</a:t>
            </a:r>
            <a:r>
              <a:rPr lang="en-US" sz="3200" dirty="0">
                <a:latin typeface="Adobe Garamond Pro Bold" panose="02020702060506020403" pitchFamily="18" charset="0"/>
              </a:rPr>
              <a:t> </a:t>
            </a:r>
            <a:r>
              <a:rPr lang="en-US" sz="3200" dirty="0" smtClean="0">
                <a:latin typeface="Adobe Garamond Pro Bold" panose="02020702060506020403" pitchFamily="18" charset="0"/>
              </a:rPr>
              <a:t>data</a:t>
            </a:r>
            <a:br>
              <a:rPr lang="en-US" sz="3200" dirty="0" smtClean="0">
                <a:latin typeface="Adobe Garamond Pro Bold" panose="02020702060506020403" pitchFamily="18" charset="0"/>
              </a:rPr>
            </a:br>
            <a:r>
              <a:rPr lang="en-US" sz="3200" dirty="0" smtClean="0">
                <a:latin typeface="Adobe Garamond Pro Bold" panose="02020702060506020403" pitchFamily="18" charset="0"/>
              </a:rPr>
              <a:t>generates </a:t>
            </a:r>
            <a:r>
              <a:rPr lang="en-US" sz="3200" dirty="0">
                <a:latin typeface="Adobe Garamond Pro Bold" panose="02020702060506020403" pitchFamily="18" charset="0"/>
              </a:rPr>
              <a:t>large fraction of writes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971800" y="6366379"/>
            <a:ext cx="9220200" cy="184666"/>
          </a:xfrm>
          <a:prstGeom prst="rect">
            <a:avLst/>
          </a:prstGeom>
          <a:noFill/>
        </p:spPr>
        <p:txBody>
          <a:bodyPr wrap="square" lIns="45720" tIns="0" rIns="45720" bIns="0" anchor="ctr" anchorCtr="0">
            <a:spAutoFit/>
          </a:bodyPr>
          <a:lstStyle/>
          <a:p>
            <a:pPr algn="r">
              <a:defRPr/>
            </a:pP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latin typeface="Whitney-Semibold" pitchFamily="2" charset="0"/>
              </a:rPr>
              <a:t>Executive Summary • </a:t>
            </a:r>
            <a:r>
              <a:rPr lang="en-US" sz="1200" dirty="0" smtClean="0">
                <a:solidFill>
                  <a:schemeClr val="bg1"/>
                </a:solidFill>
                <a:latin typeface="Whitney-Semibold" pitchFamily="2" charset="0"/>
              </a:rPr>
              <a:t>Motivation &amp; Observations 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latin typeface="Whitney-Semibold" pitchFamily="2" charset="0"/>
              </a:rPr>
              <a:t>• WARM • Partitioning Algorithm 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Whitney-Semibold" pitchFamily="2" charset="0"/>
              </a:rPr>
              <a:t>• 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latin typeface="Whitney-Semibold" pitchFamily="2" charset="0"/>
              </a:rPr>
              <a:t>Flash Management 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Whitney-Semibold" pitchFamily="2" charset="0"/>
              </a:rPr>
              <a:t>• 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latin typeface="Whitney-Semibold" pitchFamily="2" charset="0"/>
              </a:rPr>
              <a:t>Evaluation • Conclusion</a:t>
            </a:r>
            <a:endParaRPr lang="en-US" sz="1200" dirty="0">
              <a:solidFill>
                <a:schemeClr val="bg1">
                  <a:lumMod val="50000"/>
                </a:schemeClr>
              </a:solidFill>
              <a:latin typeface="Whitney-Semibol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579865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 3: Write-hot Pages Can Safely Skip Refresh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Write-hotness Aware Retention Management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 dirty="0" smtClean="0"/>
              <a:t>Page </a:t>
            </a:r>
            <a:fld id="{56E643E9-8232-44D4-8A76-E691A7C80D3B}" type="slidenum">
              <a:rPr lang="en-US" altLang="en-US" smtClean="0"/>
              <a:pPr/>
              <a:t>7</a:t>
            </a:fld>
            <a:r>
              <a:rPr lang="en-US" altLang="en-US" dirty="0" smtClean="0"/>
              <a:t> of 32</a:t>
            </a:r>
            <a:endParaRPr lang="en-US" alt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6918960" y="2552848"/>
            <a:ext cx="2849880" cy="594360"/>
            <a:chOff x="6797040" y="2606040"/>
            <a:chExt cx="2849880" cy="594360"/>
          </a:xfrm>
        </p:grpSpPr>
        <p:sp>
          <p:nvSpPr>
            <p:cNvPr id="7" name="Rectangle 6"/>
            <p:cNvSpPr/>
            <p:nvPr/>
          </p:nvSpPr>
          <p:spPr>
            <a:xfrm>
              <a:off x="6797040" y="2606040"/>
              <a:ext cx="2133600" cy="59436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6797040" y="2606040"/>
              <a:ext cx="2849880" cy="59436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Write-Cold Page</a:t>
              </a:r>
              <a:endPara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6918960" y="2552848"/>
            <a:ext cx="2849880" cy="594360"/>
            <a:chOff x="6797040" y="2606040"/>
            <a:chExt cx="2849880" cy="594360"/>
          </a:xfrm>
        </p:grpSpPr>
        <p:sp>
          <p:nvSpPr>
            <p:cNvPr id="10" name="Rectangle 9"/>
            <p:cNvSpPr/>
            <p:nvPr/>
          </p:nvSpPr>
          <p:spPr>
            <a:xfrm>
              <a:off x="6797040" y="2606040"/>
              <a:ext cx="1188720" cy="59436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797040" y="2606040"/>
              <a:ext cx="2849880" cy="59436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Write-Cold Page</a:t>
              </a:r>
              <a:endPara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6918960" y="2558264"/>
            <a:ext cx="2849880" cy="594360"/>
            <a:chOff x="6797040" y="2606040"/>
            <a:chExt cx="2849880" cy="594360"/>
          </a:xfrm>
        </p:grpSpPr>
        <p:sp>
          <p:nvSpPr>
            <p:cNvPr id="13" name="Rectangle 12"/>
            <p:cNvSpPr/>
            <p:nvPr/>
          </p:nvSpPr>
          <p:spPr>
            <a:xfrm>
              <a:off x="6797040" y="2606040"/>
              <a:ext cx="396240" cy="59436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6797040" y="2606040"/>
              <a:ext cx="2849880" cy="59436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Write-Cold Page</a:t>
              </a:r>
              <a:endPara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5" name="Rectangle 14"/>
          <p:cNvSpPr/>
          <p:nvPr/>
        </p:nvSpPr>
        <p:spPr>
          <a:xfrm>
            <a:off x="2270760" y="2552848"/>
            <a:ext cx="2849880" cy="59436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Write-Hot Page</a:t>
            </a:r>
            <a:endParaRPr lang="en-US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918960" y="2552848"/>
            <a:ext cx="2849880" cy="59436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Write-Cold Page</a:t>
            </a:r>
            <a:endParaRPr lang="en-US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2270760" y="2552848"/>
            <a:ext cx="2849880" cy="594360"/>
            <a:chOff x="2148840" y="2606040"/>
            <a:chExt cx="2849880" cy="594360"/>
          </a:xfrm>
        </p:grpSpPr>
        <p:sp>
          <p:nvSpPr>
            <p:cNvPr id="18" name="Rectangle 17"/>
            <p:cNvSpPr/>
            <p:nvPr/>
          </p:nvSpPr>
          <p:spPr>
            <a:xfrm>
              <a:off x="2148840" y="2606040"/>
              <a:ext cx="2133600" cy="59436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2148840" y="2606040"/>
              <a:ext cx="2849880" cy="59436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Write-Hot Page</a:t>
              </a:r>
              <a:endPara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0" name="Rectangle 19"/>
          <p:cNvSpPr/>
          <p:nvPr/>
        </p:nvSpPr>
        <p:spPr>
          <a:xfrm>
            <a:off x="2270759" y="3147208"/>
            <a:ext cx="2849880" cy="59436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Write-Hot Page</a:t>
            </a:r>
            <a:endParaRPr lang="en-US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270760" y="2552848"/>
            <a:ext cx="2849880" cy="5943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Invalid Page</a:t>
            </a:r>
            <a:endParaRPr lang="en-US" sz="28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2270760" y="3147208"/>
            <a:ext cx="2849880" cy="594360"/>
            <a:chOff x="2148840" y="2606040"/>
            <a:chExt cx="2849880" cy="594360"/>
          </a:xfrm>
        </p:grpSpPr>
        <p:sp>
          <p:nvSpPr>
            <p:cNvPr id="23" name="Rectangle 22"/>
            <p:cNvSpPr/>
            <p:nvPr/>
          </p:nvSpPr>
          <p:spPr>
            <a:xfrm>
              <a:off x="2148840" y="2606040"/>
              <a:ext cx="2133600" cy="59436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2148840" y="2606040"/>
              <a:ext cx="2849880" cy="59436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Write-Hot Page</a:t>
              </a:r>
              <a:endPara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5" name="Rectangle 24"/>
          <p:cNvSpPr/>
          <p:nvPr/>
        </p:nvSpPr>
        <p:spPr>
          <a:xfrm>
            <a:off x="2270759" y="3147208"/>
            <a:ext cx="2849880" cy="5943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Invalid Page</a:t>
            </a:r>
            <a:endParaRPr lang="en-US" sz="28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270759" y="3741568"/>
            <a:ext cx="2849880" cy="59436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Write-Hot Page</a:t>
            </a:r>
            <a:endParaRPr lang="en-US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872183" y="1899463"/>
            <a:ext cx="29434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cs typeface="Arial" panose="020B0604020202020204" pitchFamily="34" charset="0"/>
              </a:rPr>
              <a:t>Retention Effect</a:t>
            </a:r>
            <a:endParaRPr lang="en-US" sz="2800" b="1" dirty="0">
              <a:cs typeface="Arial" panose="020B060402020202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993424" y="1899463"/>
            <a:ext cx="14045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cs typeface="Arial" panose="020B0604020202020204" pitchFamily="34" charset="0"/>
              </a:rPr>
              <a:t>Update</a:t>
            </a:r>
            <a:endParaRPr lang="en-US" sz="2800" b="1" dirty="0">
              <a:cs typeface="Arial" panose="020B0604020202020204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6918960" y="2552848"/>
            <a:ext cx="2849880" cy="5943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Invalid Page</a:t>
            </a:r>
            <a:endParaRPr lang="en-US" sz="28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6918960" y="3141792"/>
            <a:ext cx="2849880" cy="59436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Write-Cold Page</a:t>
            </a:r>
            <a:endParaRPr lang="en-US" sz="2800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218335" y="4614206"/>
            <a:ext cx="22511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  <a:latin typeface="Adobe Garamond Pro Bold" panose="02020702060506020403" pitchFamily="18" charset="0"/>
                <a:cs typeface="Arial" panose="020B0604020202020204" pitchFamily="34" charset="0"/>
              </a:rPr>
              <a:t>Needs Refresh</a:t>
            </a:r>
            <a:endParaRPr lang="en-US" sz="2800" b="1" dirty="0">
              <a:solidFill>
                <a:srgbClr val="C00000"/>
              </a:solidFill>
              <a:latin typeface="Adobe Garamond Pro Bold" panose="02020702060506020403" pitchFamily="18" charset="0"/>
              <a:cs typeface="Arial" panose="020B060402020202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14499" y="4614206"/>
            <a:ext cx="396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B050"/>
                </a:solidFill>
                <a:latin typeface="Adobe Garamond Pro Bold" panose="02020702060506020403" pitchFamily="18" charset="0"/>
                <a:cs typeface="Arial" panose="020B0604020202020204" pitchFamily="34" charset="0"/>
              </a:rPr>
              <a:t>Refresh Unnecessary</a:t>
            </a:r>
            <a:endParaRPr lang="en-US" sz="2800" b="1" dirty="0">
              <a:solidFill>
                <a:srgbClr val="00B050"/>
              </a:solidFill>
              <a:latin typeface="Adobe Garamond Pro Bold" panose="02020702060506020403" pitchFamily="18" charset="0"/>
              <a:cs typeface="Arial" panose="020B0604020202020204" pitchFamily="34" charset="0"/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2270760" y="3741568"/>
            <a:ext cx="2849880" cy="594360"/>
            <a:chOff x="2148840" y="2606040"/>
            <a:chExt cx="2849880" cy="594360"/>
          </a:xfrm>
        </p:grpSpPr>
        <p:sp>
          <p:nvSpPr>
            <p:cNvPr id="34" name="Rectangle 33"/>
            <p:cNvSpPr/>
            <p:nvPr/>
          </p:nvSpPr>
          <p:spPr>
            <a:xfrm>
              <a:off x="2148840" y="2606040"/>
              <a:ext cx="2133600" cy="59436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2148840" y="2606040"/>
              <a:ext cx="2849880" cy="59436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Write-Hot Page</a:t>
              </a:r>
              <a:endPara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37" name="TextBox 36"/>
          <p:cNvSpPr txBox="1"/>
          <p:nvPr/>
        </p:nvSpPr>
        <p:spPr>
          <a:xfrm>
            <a:off x="2971800" y="6366379"/>
            <a:ext cx="9220200" cy="184666"/>
          </a:xfrm>
          <a:prstGeom prst="rect">
            <a:avLst/>
          </a:prstGeom>
          <a:noFill/>
        </p:spPr>
        <p:txBody>
          <a:bodyPr wrap="square" lIns="45720" tIns="0" rIns="45720" bIns="0" anchor="ctr" anchorCtr="0">
            <a:spAutoFit/>
          </a:bodyPr>
          <a:lstStyle/>
          <a:p>
            <a:pPr algn="r">
              <a:defRPr/>
            </a:pP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latin typeface="Whitney-Semibold" pitchFamily="2" charset="0"/>
              </a:rPr>
              <a:t>Executive Summary • </a:t>
            </a:r>
            <a:r>
              <a:rPr lang="en-US" sz="1200" dirty="0" smtClean="0">
                <a:solidFill>
                  <a:schemeClr val="bg1"/>
                </a:solidFill>
                <a:latin typeface="Whitney-Semibold" pitchFamily="2" charset="0"/>
              </a:rPr>
              <a:t>Motivation &amp; Observations 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latin typeface="Whitney-Semibold" pitchFamily="2" charset="0"/>
              </a:rPr>
              <a:t>• WARM • Partitioning Algorithm 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Whitney-Semibold" pitchFamily="2" charset="0"/>
              </a:rPr>
              <a:t>• 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latin typeface="Whitney-Semibold" pitchFamily="2" charset="0"/>
              </a:rPr>
              <a:t>Flash Management 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Whitney-Semibold" pitchFamily="2" charset="0"/>
              </a:rPr>
              <a:t>• 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latin typeface="Whitney-Semibold" pitchFamily="2" charset="0"/>
              </a:rPr>
              <a:t>Evaluation • Conclusion</a:t>
            </a:r>
            <a:endParaRPr lang="en-US" sz="1200" dirty="0">
              <a:solidFill>
                <a:schemeClr val="bg1">
                  <a:lumMod val="50000"/>
                </a:schemeClr>
              </a:solidFill>
              <a:latin typeface="Whitney-Semibol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79557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20" grpId="0" animBg="1"/>
      <p:bldP spid="20" grpId="1" animBg="1"/>
      <p:bldP spid="21" grpId="0" animBg="1"/>
      <p:bldP spid="25" grpId="0" animBg="1"/>
      <p:bldP spid="26" grpId="0" animBg="1"/>
      <p:bldP spid="26" grpId="1" animBg="1"/>
      <p:bldP spid="27" grpId="0"/>
      <p:bldP spid="27" grpId="1"/>
      <p:bldP spid="28" grpId="0"/>
      <p:bldP spid="28" grpId="1"/>
      <p:bldP spid="28" grpId="2"/>
      <p:bldP spid="28" grpId="3"/>
      <p:bldP spid="29" grpId="0" animBg="1"/>
      <p:bldP spid="30" grpId="0" animBg="1"/>
      <p:bldP spid="31" grpId="0"/>
      <p:bldP spid="3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Conventional Write-hotness Oblivious Management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Write-hotness Aware Retention Management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 dirty="0" smtClean="0"/>
              <a:t>Page </a:t>
            </a:r>
            <a:fld id="{56E643E9-8232-44D4-8A76-E691A7C80D3B}" type="slidenum">
              <a:rPr lang="en-US" altLang="en-US" smtClean="0"/>
              <a:pPr/>
              <a:t>8</a:t>
            </a:fld>
            <a:r>
              <a:rPr lang="en-US" altLang="en-US" dirty="0" smtClean="0"/>
              <a:t> of 32</a:t>
            </a:r>
            <a:endParaRPr lang="en-US" altLang="en-US" dirty="0"/>
          </a:p>
        </p:txBody>
      </p:sp>
      <p:sp>
        <p:nvSpPr>
          <p:cNvPr id="7" name="Rectangle 6"/>
          <p:cNvSpPr/>
          <p:nvPr/>
        </p:nvSpPr>
        <p:spPr>
          <a:xfrm>
            <a:off x="152400" y="838200"/>
            <a:ext cx="10257693" cy="36385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t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Flash Memory</a:t>
            </a:r>
            <a:endParaRPr lang="en-US" sz="3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334106" y="1486630"/>
            <a:ext cx="9894279" cy="2800352"/>
            <a:chOff x="1195753" y="1480770"/>
            <a:chExt cx="9894279" cy="2800352"/>
          </a:xfrm>
          <a:solidFill>
            <a:schemeClr val="bg1"/>
          </a:solidFill>
        </p:grpSpPr>
        <p:sp>
          <p:nvSpPr>
            <p:cNvPr id="9" name="Rectangle 8"/>
            <p:cNvSpPr/>
            <p:nvPr/>
          </p:nvSpPr>
          <p:spPr>
            <a:xfrm>
              <a:off x="1195753" y="1879355"/>
              <a:ext cx="1946031" cy="39858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Page 1</a:t>
              </a:r>
              <a:endPara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95754" y="1480770"/>
              <a:ext cx="1946031" cy="39858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Page 0</a:t>
              </a:r>
              <a:endPara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195754" y="2277940"/>
              <a:ext cx="1946031" cy="39858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Page 2</a:t>
              </a:r>
              <a:endPara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195753" y="3882536"/>
              <a:ext cx="1946031" cy="39858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Page 255</a:t>
              </a:r>
              <a:endPara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195753" y="2667000"/>
              <a:ext cx="1946031" cy="1202332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……</a:t>
              </a:r>
              <a:endPara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3141784" y="1879355"/>
              <a:ext cx="1946031" cy="39858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Page 257</a:t>
              </a:r>
              <a:endPara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141785" y="1480770"/>
              <a:ext cx="1946031" cy="39858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Page 256</a:t>
              </a:r>
              <a:endPara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3141785" y="2277940"/>
              <a:ext cx="1946031" cy="39858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Page 258</a:t>
              </a:r>
              <a:endPara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141784" y="3882536"/>
              <a:ext cx="1946031" cy="39858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Page 511</a:t>
              </a:r>
              <a:endPara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3141784" y="2667000"/>
              <a:ext cx="1946031" cy="1202332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……</a:t>
              </a:r>
              <a:endPara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5087815" y="1480770"/>
              <a:ext cx="4056185" cy="2800352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……</a:t>
              </a:r>
              <a:endPara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9144000" y="1879355"/>
              <a:ext cx="1946031" cy="39858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Page M+1</a:t>
              </a:r>
              <a:endPara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9144001" y="1480770"/>
              <a:ext cx="1946031" cy="39858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Page M</a:t>
              </a:r>
              <a:endPara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9144001" y="2277940"/>
              <a:ext cx="1946031" cy="39858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Page M+2</a:t>
              </a:r>
              <a:endPara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9144000" y="3882536"/>
              <a:ext cx="1946031" cy="39858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Page M+255</a:t>
              </a:r>
              <a:endPara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9144000" y="2667000"/>
              <a:ext cx="1946031" cy="1202332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……</a:t>
              </a:r>
              <a:endPara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cxnSp>
        <p:nvCxnSpPr>
          <p:cNvPr id="25" name="Straight Connector 24"/>
          <p:cNvCxnSpPr/>
          <p:nvPr/>
        </p:nvCxnSpPr>
        <p:spPr>
          <a:xfrm>
            <a:off x="679940" y="4476750"/>
            <a:ext cx="0" cy="80589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679940" y="5282648"/>
            <a:ext cx="1383323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2063263" y="4724400"/>
            <a:ext cx="1889760" cy="1116496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Flash Controller</a:t>
            </a:r>
            <a:endParaRPr lang="en-US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8" name="Straight Connector 27"/>
          <p:cNvCxnSpPr/>
          <p:nvPr/>
        </p:nvCxnSpPr>
        <p:spPr>
          <a:xfrm>
            <a:off x="3953023" y="5282648"/>
            <a:ext cx="658501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334105" y="1486629"/>
            <a:ext cx="1946031" cy="39858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Hot Page 1</a:t>
            </a:r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34104" y="1885214"/>
            <a:ext cx="1946031" cy="39858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Cold Page 2</a:t>
            </a:r>
            <a:endParaRPr lang="en-US" sz="2400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34104" y="2283799"/>
            <a:ext cx="1946031" cy="39858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Hot Page 1</a:t>
            </a:r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34104" y="2681648"/>
            <a:ext cx="1946031" cy="39858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Cold Page 3</a:t>
            </a:r>
            <a:endParaRPr lang="en-US" sz="2400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34104" y="3079496"/>
            <a:ext cx="1946031" cy="39858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Hot Page 4</a:t>
            </a:r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34103" y="3476607"/>
            <a:ext cx="1946031" cy="39858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Cold Page 5</a:t>
            </a:r>
            <a:endParaRPr lang="en-US" sz="2400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34100" y="3888395"/>
            <a:ext cx="1946031" cy="39858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Hot Page 4</a:t>
            </a:r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2280131" y="1486628"/>
            <a:ext cx="1946031" cy="39858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Hot Page 1</a:t>
            </a:r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2280124" y="1883002"/>
            <a:ext cx="1946031" cy="39858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Hot Page 4</a:t>
            </a:r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2280123" y="2282324"/>
            <a:ext cx="1946031" cy="39858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Cold Page 2</a:t>
            </a:r>
            <a:endParaRPr lang="en-US" sz="2400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2280109" y="2678698"/>
            <a:ext cx="1946031" cy="39858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Cold Page 3</a:t>
            </a:r>
            <a:endParaRPr lang="en-US" sz="2400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2280081" y="3075072"/>
            <a:ext cx="1946031" cy="39858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Cold Page 4</a:t>
            </a:r>
            <a:endParaRPr lang="en-US" sz="2400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8282352" y="1486628"/>
            <a:ext cx="1946031" cy="398585"/>
          </a:xfrm>
          <a:prstGeom prst="rect">
            <a:avLst/>
          </a:prstGeom>
          <a:solidFill>
            <a:schemeClr val="accent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Read</a:t>
            </a:r>
            <a:endParaRPr 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8282351" y="1885213"/>
            <a:ext cx="1946031" cy="398585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Write</a:t>
            </a:r>
            <a:endParaRPr 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8282294" y="1484359"/>
            <a:ext cx="1946031" cy="280262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Erase</a:t>
            </a:r>
            <a:endParaRPr lang="en-US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2" descr="http://www.computerclipart.com/computer_clipart_images/netbook_or_notebook_computer_cartoon_character_waving_0521-1004-3015-4036_SM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38035" y="4286980"/>
            <a:ext cx="1544881" cy="1620504"/>
          </a:xfrm>
          <a:prstGeom prst="rect">
            <a:avLst/>
          </a:prstGeom>
          <a:noFill/>
          <a:ln w="28575">
            <a:solidFill>
              <a:schemeClr val="accent5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5" name="Rectangle 44"/>
          <p:cNvSpPr/>
          <p:nvPr/>
        </p:nvSpPr>
        <p:spPr>
          <a:xfrm>
            <a:off x="0" y="4572000"/>
            <a:ext cx="12192000" cy="12954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Adobe Garamond Pro Bold" panose="02020702060506020403" pitchFamily="18" charset="0"/>
              </a:rPr>
              <a:t>Unable to relax retention </a:t>
            </a:r>
            <a:r>
              <a:rPr lang="en-US" sz="3200" dirty="0" smtClean="0">
                <a:solidFill>
                  <a:schemeClr val="bg1"/>
                </a:solidFill>
                <a:latin typeface="Adobe Garamond Pro Bold" panose="02020702060506020403" pitchFamily="18" charset="0"/>
              </a:rPr>
              <a:t>time</a:t>
            </a:r>
            <a:br>
              <a:rPr lang="en-US" sz="3200" dirty="0" smtClean="0">
                <a:solidFill>
                  <a:schemeClr val="bg1"/>
                </a:solidFill>
                <a:latin typeface="Adobe Garamond Pro Bold" panose="02020702060506020403" pitchFamily="18" charset="0"/>
              </a:rPr>
            </a:br>
            <a:r>
              <a:rPr lang="en-US" sz="3200" dirty="0" smtClean="0">
                <a:solidFill>
                  <a:schemeClr val="bg1"/>
                </a:solidFill>
                <a:latin typeface="Adobe Garamond Pro Bold" panose="02020702060506020403" pitchFamily="18" charset="0"/>
              </a:rPr>
              <a:t>for </a:t>
            </a:r>
            <a:r>
              <a:rPr lang="en-US" sz="3200" dirty="0">
                <a:solidFill>
                  <a:schemeClr val="bg1"/>
                </a:solidFill>
                <a:latin typeface="Adobe Garamond Pro Bold" panose="02020702060506020403" pitchFamily="18" charset="0"/>
              </a:rPr>
              <a:t>blocks with both write-hot and write-cold pages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2971800" y="6366379"/>
            <a:ext cx="9220200" cy="184666"/>
          </a:xfrm>
          <a:prstGeom prst="rect">
            <a:avLst/>
          </a:prstGeom>
          <a:noFill/>
        </p:spPr>
        <p:txBody>
          <a:bodyPr wrap="square" lIns="45720" tIns="0" rIns="45720" bIns="0" anchor="ctr" anchorCtr="0">
            <a:spAutoFit/>
          </a:bodyPr>
          <a:lstStyle/>
          <a:p>
            <a:pPr algn="r">
              <a:defRPr/>
            </a:pP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latin typeface="Whitney-Semibold" pitchFamily="2" charset="0"/>
              </a:rPr>
              <a:t>Executive Summary • Motivation &amp; Observations • </a:t>
            </a:r>
            <a:r>
              <a:rPr lang="en-US" sz="1200" dirty="0" smtClean="0">
                <a:solidFill>
                  <a:schemeClr val="bg1"/>
                </a:solidFill>
                <a:latin typeface="Whitney-Semibold" pitchFamily="2" charset="0"/>
              </a:rPr>
              <a:t>WARM 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latin typeface="Whitney-Semibold" pitchFamily="2" charset="0"/>
              </a:rPr>
              <a:t>• Partitioning Algorithm 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Whitney-Semibold" pitchFamily="2" charset="0"/>
              </a:rPr>
              <a:t>• 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latin typeface="Whitney-Semibold" pitchFamily="2" charset="0"/>
              </a:rPr>
              <a:t>Flash Management 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Whitney-Semibold" pitchFamily="2" charset="0"/>
              </a:rPr>
              <a:t>• 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latin typeface="Whitney-Semibold" pitchFamily="2" charset="0"/>
              </a:rPr>
              <a:t>Evaluation • Conclusion</a:t>
            </a:r>
            <a:endParaRPr lang="en-US" sz="1200" dirty="0">
              <a:solidFill>
                <a:schemeClr val="bg1">
                  <a:lumMod val="50000"/>
                </a:schemeClr>
              </a:solidFill>
              <a:latin typeface="Whitney-Semibol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644436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10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29" grpId="1" animBg="1"/>
      <p:bldP spid="30" grpId="0" animBg="1"/>
      <p:bldP spid="30" grpId="1" animBg="1"/>
      <p:bldP spid="31" grpId="0" animBg="1"/>
      <p:bldP spid="31" grpId="1" animBg="1"/>
      <p:bldP spid="32" grpId="0" animBg="1"/>
      <p:bldP spid="32" grpId="1" animBg="1"/>
      <p:bldP spid="33" grpId="0" animBg="1"/>
      <p:bldP spid="33" grpId="1" animBg="1"/>
      <p:bldP spid="34" grpId="0" animBg="1"/>
      <p:bldP spid="34" grpId="1" animBg="1"/>
      <p:bldP spid="35" grpId="0" animBg="1"/>
      <p:bldP spid="35" grpId="1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1" grpId="1" animBg="1"/>
      <p:bldP spid="41" grpId="2" animBg="1"/>
      <p:bldP spid="41" grpId="3" animBg="1"/>
      <p:bldP spid="42" grpId="0" animBg="1"/>
      <p:bldP spid="42" grpId="1" animBg="1"/>
      <p:bldP spid="42" grpId="2" animBg="1"/>
      <p:bldP spid="42" grpId="3" animBg="1"/>
      <p:bldP spid="43" grpId="0" animBg="1"/>
      <p:bldP spid="43" grpId="1" animBg="1"/>
      <p:bldP spid="43" grpId="2" animBg="1"/>
      <p:bldP spid="43" grpId="3" animBg="1"/>
      <p:bldP spid="45" grpId="0" animBg="1"/>
    </p:bldLst>
  </p:timing>
</p:sld>
</file>

<file path=ppt/theme/theme1.xml><?xml version="1.0" encoding="utf-8"?>
<a:theme xmlns:a="http://schemas.openxmlformats.org/drawingml/2006/main" name="CMU-SAFARI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F497D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MU-SAFARI" id="{B15788EB-35F8-49D3-8BDF-2EB8D26A72D0}" vid="{7C2D58BB-235D-4341-930F-6DE16E8DC66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CMU-SAFARI</Template>
  <TotalTime>3500</TotalTime>
  <Words>3035</Words>
  <Application>Microsoft Office PowerPoint</Application>
  <PresentationFormat>Widescreen</PresentationFormat>
  <Paragraphs>594</Paragraphs>
  <Slides>41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13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55" baseType="lpstr">
      <vt:lpstr>MS PGothic</vt:lpstr>
      <vt:lpstr>Adobe Garamond Pro</vt:lpstr>
      <vt:lpstr>Adobe Garamond Pro Bold</vt:lpstr>
      <vt:lpstr>Arial</vt:lpstr>
      <vt:lpstr>Calibri</vt:lpstr>
      <vt:lpstr>Garamond</vt:lpstr>
      <vt:lpstr>Palatino Linotype</vt:lpstr>
      <vt:lpstr>Times New Roman</vt:lpstr>
      <vt:lpstr>Whitney-Bold</vt:lpstr>
      <vt:lpstr>Whitney-Medium</vt:lpstr>
      <vt:lpstr>Whitney-Semibold</vt:lpstr>
      <vt:lpstr>Whitney-Semibold SC</vt:lpstr>
      <vt:lpstr>Wingdings</vt:lpstr>
      <vt:lpstr>CMU-SAFARI</vt:lpstr>
      <vt:lpstr>Write-hotness Aware Retention Management: Efficient Hot/Cold Data Partitioning for SSDs</vt:lpstr>
      <vt:lpstr>PowerPoint Presentation</vt:lpstr>
      <vt:lpstr>Executive Summary</vt:lpstr>
      <vt:lpstr>Retention Time Relaxation for Flash Memory</vt:lpstr>
      <vt:lpstr>Recovering Retention Time with NAND Flash Refresh</vt:lpstr>
      <vt:lpstr>Observation 1: High Refresh Overhead</vt:lpstr>
      <vt:lpstr>Observation 2: Skewed Distribution of Write Activity</vt:lpstr>
      <vt:lpstr>Observation 3: Write-hot Pages Can Safely Skip Refresh</vt:lpstr>
      <vt:lpstr>Conventional Write-hotness Oblivious Management</vt:lpstr>
      <vt:lpstr>Key Idea: Write-hotness Aware Management</vt:lpstr>
      <vt:lpstr>WARM: Write-hotness Aware Retention Management</vt:lpstr>
      <vt:lpstr>Write-hot/Write-cold Data Partitioning Algorithm</vt:lpstr>
      <vt:lpstr>Write-hot/Write-cold Data Partitioning Algorithm</vt:lpstr>
      <vt:lpstr>Write-hot/Write-cold Data Partitioning Algorithm</vt:lpstr>
      <vt:lpstr>Write-hot/Write-cold Data Partitioning Algorithm</vt:lpstr>
      <vt:lpstr>Write-hot/Write-cold Data Partitioning Algorithm</vt:lpstr>
      <vt:lpstr>Write-hot/Write-cold Data Partitioning Algorithm</vt:lpstr>
      <vt:lpstr>Write-hot/Write-cold Data Partitioning Algorithm</vt:lpstr>
      <vt:lpstr>Conventional Flash Management Policies</vt:lpstr>
      <vt:lpstr>Write-hotness Aware Flash Policies</vt:lpstr>
      <vt:lpstr>Dynamically Sizing Hot &amp; Cold Pools</vt:lpstr>
      <vt:lpstr>WARM Overhead</vt:lpstr>
      <vt:lpstr>Evaluation Methodology</vt:lpstr>
      <vt:lpstr>WARM Configurations</vt:lpstr>
      <vt:lpstr>Flash Lifetime Improvements</vt:lpstr>
      <vt:lpstr>WARM-Only: Endurance Improvement</vt:lpstr>
      <vt:lpstr>WARM+FCR: Reduction in Refresh Operations</vt:lpstr>
      <vt:lpstr>WARM Performance Impact</vt:lpstr>
      <vt:lpstr>Other Results in the Paper</vt:lpstr>
      <vt:lpstr>Conclusion</vt:lpstr>
      <vt:lpstr>Other SAFARI Research on NAND Flash</vt:lpstr>
      <vt:lpstr>Other SAFARI Research on NAND Flash</vt:lpstr>
      <vt:lpstr>PowerPoint Presentation</vt:lpstr>
      <vt:lpstr>Write-hotness Aware Retention Management: Efficient Hot/Cold Data Partitioning for SSDs</vt:lpstr>
      <vt:lpstr>References to Papers and Talks</vt:lpstr>
      <vt:lpstr>Our FMS Talks and Posters</vt:lpstr>
      <vt:lpstr>Our Flash Memory Works (I)</vt:lpstr>
      <vt:lpstr>Our Flash Memory Works (II)</vt:lpstr>
      <vt:lpstr>Our Flash Memory Works (III)</vt:lpstr>
      <vt:lpstr>Our Flash Memory Works (IV)</vt:lpstr>
      <vt:lpstr>Referenced Papers and Talks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Detailed Energy Model for DDR DRAM</dc:title>
  <dc:creator>Saugata Ghose</dc:creator>
  <cp:lastModifiedBy>Saugata Ghose</cp:lastModifiedBy>
  <cp:revision>262</cp:revision>
  <cp:lastPrinted>2016-05-05T13:52:55Z</cp:lastPrinted>
  <dcterms:created xsi:type="dcterms:W3CDTF">2016-02-04T18:31:04Z</dcterms:created>
  <dcterms:modified xsi:type="dcterms:W3CDTF">2016-08-16T17:30:27Z</dcterms:modified>
</cp:coreProperties>
</file>