
<file path=[Content_Types].xml><?xml version="1.0" encoding="utf-8"?>
<Types xmlns="http://schemas.openxmlformats.org/package/2006/content-types">
  <Default Extension="png" ContentType="image/png"/>
  <Default Extension="svg" ContentType="image/svg+xml"/>
  <Default Extension="tmp"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8"/>
  </p:notesMasterIdLst>
  <p:sldIdLst>
    <p:sldId id="263" r:id="rId2"/>
    <p:sldId id="285" r:id="rId3"/>
    <p:sldId id="373" r:id="rId4"/>
    <p:sldId id="338" r:id="rId5"/>
    <p:sldId id="257" r:id="rId6"/>
    <p:sldId id="290" r:id="rId7"/>
    <p:sldId id="342" r:id="rId8"/>
    <p:sldId id="343" r:id="rId9"/>
    <p:sldId id="292" r:id="rId10"/>
    <p:sldId id="303" r:id="rId11"/>
    <p:sldId id="339" r:id="rId12"/>
    <p:sldId id="294" r:id="rId13"/>
    <p:sldId id="296" r:id="rId14"/>
    <p:sldId id="289" r:id="rId15"/>
    <p:sldId id="261" r:id="rId16"/>
    <p:sldId id="314" r:id="rId17"/>
    <p:sldId id="315" r:id="rId18"/>
    <p:sldId id="317" r:id="rId19"/>
    <p:sldId id="341" r:id="rId20"/>
    <p:sldId id="337" r:id="rId21"/>
    <p:sldId id="298" r:id="rId22"/>
    <p:sldId id="265" r:id="rId23"/>
    <p:sldId id="318" r:id="rId24"/>
    <p:sldId id="270" r:id="rId25"/>
    <p:sldId id="273" r:id="rId26"/>
    <p:sldId id="277" r:id="rId27"/>
    <p:sldId id="351" r:id="rId28"/>
    <p:sldId id="321" r:id="rId29"/>
    <p:sldId id="322" r:id="rId30"/>
    <p:sldId id="344" r:id="rId31"/>
    <p:sldId id="345" r:id="rId32"/>
    <p:sldId id="346" r:id="rId33"/>
    <p:sldId id="347" r:id="rId34"/>
    <p:sldId id="348" r:id="rId35"/>
    <p:sldId id="349" r:id="rId36"/>
    <p:sldId id="350" r:id="rId37"/>
    <p:sldId id="327" r:id="rId38"/>
    <p:sldId id="329" r:id="rId39"/>
    <p:sldId id="330" r:id="rId40"/>
    <p:sldId id="331" r:id="rId41"/>
    <p:sldId id="374" r:id="rId42"/>
    <p:sldId id="671" r:id="rId43"/>
    <p:sldId id="672" r:id="rId44"/>
    <p:sldId id="673" r:id="rId45"/>
    <p:sldId id="678" r:id="rId46"/>
    <p:sldId id="674" r:id="rId47"/>
    <p:sldId id="675" r:id="rId48"/>
    <p:sldId id="676" r:id="rId49"/>
    <p:sldId id="677" r:id="rId50"/>
    <p:sldId id="333" r:id="rId51"/>
    <p:sldId id="357" r:id="rId52"/>
    <p:sldId id="335" r:id="rId53"/>
    <p:sldId id="336" r:id="rId54"/>
    <p:sldId id="358" r:id="rId55"/>
    <p:sldId id="353" r:id="rId56"/>
    <p:sldId id="359" r:id="rId57"/>
    <p:sldId id="352" r:id="rId58"/>
    <p:sldId id="354" r:id="rId59"/>
    <p:sldId id="355" r:id="rId60"/>
    <p:sldId id="356" r:id="rId61"/>
    <p:sldId id="323" r:id="rId62"/>
    <p:sldId id="324" r:id="rId63"/>
    <p:sldId id="328" r:id="rId64"/>
    <p:sldId id="360" r:id="rId65"/>
    <p:sldId id="361" r:id="rId66"/>
    <p:sldId id="362" r:id="rId67"/>
    <p:sldId id="363" r:id="rId68"/>
    <p:sldId id="364" r:id="rId69"/>
    <p:sldId id="365" r:id="rId70"/>
    <p:sldId id="366" r:id="rId71"/>
    <p:sldId id="367" r:id="rId72"/>
    <p:sldId id="368" r:id="rId73"/>
    <p:sldId id="369" r:id="rId74"/>
    <p:sldId id="370" r:id="rId75"/>
    <p:sldId id="371" r:id="rId76"/>
    <p:sldId id="372"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2308436-0869-4649-AE87-505C5901F164}">
          <p14:sldIdLst>
            <p14:sldId id="263"/>
            <p14:sldId id="285"/>
            <p14:sldId id="373"/>
          </p14:sldIdLst>
        </p14:section>
        <p14:section name="Flash Reliability Background" id="{0CD17B44-5293-4E35-BEA9-77E6A6AD033F}">
          <p14:sldIdLst>
            <p14:sldId id="338"/>
            <p14:sldId id="257"/>
            <p14:sldId id="290"/>
            <p14:sldId id="342"/>
            <p14:sldId id="343"/>
            <p14:sldId id="292"/>
            <p14:sldId id="303"/>
          </p14:sldIdLst>
        </p14:section>
        <p14:section name="characterization" id="{7E3595E4-B45F-443C-9C0F-873C32E7A3AC}">
          <p14:sldIdLst>
            <p14:sldId id="339"/>
            <p14:sldId id="294"/>
            <p14:sldId id="296"/>
            <p14:sldId id="289"/>
            <p14:sldId id="261"/>
            <p14:sldId id="314"/>
            <p14:sldId id="315"/>
            <p14:sldId id="317"/>
            <p14:sldId id="341"/>
          </p14:sldIdLst>
        </p14:section>
        <p14:section name="Self-Recovery and Temperature" id="{5459AC9F-1C6C-437E-AF02-71E985599483}">
          <p14:sldIdLst>
            <p14:sldId id="337"/>
            <p14:sldId id="298"/>
            <p14:sldId id="265"/>
            <p14:sldId id="318"/>
            <p14:sldId id="270"/>
            <p14:sldId id="273"/>
            <p14:sldId id="277"/>
            <p14:sldId id="351"/>
          </p14:sldIdLst>
        </p14:section>
        <p14:section name="HeatWatch Mechanism" id="{45CCCCE2-DDA2-4FDB-B705-BC9EAA7C5E5C}">
          <p14:sldIdLst>
            <p14:sldId id="321"/>
            <p14:sldId id="322"/>
            <p14:sldId id="344"/>
            <p14:sldId id="345"/>
            <p14:sldId id="346"/>
            <p14:sldId id="347"/>
            <p14:sldId id="348"/>
            <p14:sldId id="349"/>
            <p14:sldId id="350"/>
            <p14:sldId id="327"/>
            <p14:sldId id="329"/>
            <p14:sldId id="330"/>
            <p14:sldId id="331"/>
            <p14:sldId id="374"/>
            <p14:sldId id="671"/>
            <p14:sldId id="672"/>
            <p14:sldId id="673"/>
            <p14:sldId id="678"/>
            <p14:sldId id="674"/>
            <p14:sldId id="675"/>
            <p14:sldId id="676"/>
            <p14:sldId id="677"/>
          </p14:sldIdLst>
        </p14:section>
        <p14:section name="HeatWatch backup" id="{B10039E5-5AA5-404C-AFDF-E30B545510BC}">
          <p14:sldIdLst>
            <p14:sldId id="333"/>
            <p14:sldId id="357"/>
            <p14:sldId id="335"/>
            <p14:sldId id="336"/>
            <p14:sldId id="358"/>
            <p14:sldId id="353"/>
            <p14:sldId id="359"/>
            <p14:sldId id="352"/>
            <p14:sldId id="354"/>
            <p14:sldId id="355"/>
            <p14:sldId id="356"/>
            <p14:sldId id="323"/>
            <p14:sldId id="324"/>
            <p14:sldId id="328"/>
            <p14:sldId id="360"/>
            <p14:sldId id="361"/>
            <p14:sldId id="362"/>
            <p14:sldId id="363"/>
            <p14:sldId id="364"/>
            <p14:sldId id="365"/>
            <p14:sldId id="366"/>
            <p14:sldId id="367"/>
            <p14:sldId id="368"/>
            <p14:sldId id="369"/>
            <p14:sldId id="370"/>
            <p14:sldId id="371"/>
            <p14:sldId id="372"/>
          </p14:sldIdLst>
        </p14:section>
        <p14:section name="Unused" id="{847E6B3A-728B-42C4-A15D-0E861F61163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C6C6"/>
    <a:srgbClr val="8C5CB8"/>
    <a:srgbClr val="006699"/>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328425-5047-4826-877E-FFCE27728593}" v="301" dt="2018-08-09T16:36:23.1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5" autoAdjust="0"/>
    <p:restoredTop sz="76942" autoAdjust="0"/>
  </p:normalViewPr>
  <p:slideViewPr>
    <p:cSldViewPr snapToGrid="0">
      <p:cViewPr varScale="1">
        <p:scale>
          <a:sx n="64" d="100"/>
          <a:sy n="64" d="100"/>
        </p:scale>
        <p:origin x="1963"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ixin Luo" userId="6db681b0a45feb16" providerId="LiveId" clId="{4E87D016-D8D9-4CD9-AB2D-18A14E33ADA8}"/>
    <pc:docChg chg="undo modSld">
      <pc:chgData name="Yixin Luo" userId="6db681b0a45feb16" providerId="LiveId" clId="{4E87D016-D8D9-4CD9-AB2D-18A14E33ADA8}" dt="2018-07-04T15:00:10.190" v="3" actId="164"/>
      <pc:docMkLst>
        <pc:docMk/>
      </pc:docMkLst>
      <pc:sldChg chg="addSp modSp modAnim">
        <pc:chgData name="Yixin Luo" userId="6db681b0a45feb16" providerId="LiveId" clId="{4E87D016-D8D9-4CD9-AB2D-18A14E33ADA8}" dt="2018-07-03T22:18:07.631" v="2" actId="164"/>
        <pc:sldMkLst>
          <pc:docMk/>
          <pc:sldMk cId="1320674664" sldId="290"/>
        </pc:sldMkLst>
        <pc:spChg chg="mod">
          <ac:chgData name="Yixin Luo" userId="6db681b0a45feb16" providerId="LiveId" clId="{4E87D016-D8D9-4CD9-AB2D-18A14E33ADA8}" dt="2018-07-03T22:04:12.902" v="1" actId="14100"/>
          <ac:spMkLst>
            <pc:docMk/>
            <pc:sldMk cId="1320674664" sldId="290"/>
            <ac:spMk id="3" creationId="{C10EFEE1-78AB-4F17-902F-22462712216A}"/>
          </ac:spMkLst>
        </pc:spChg>
        <pc:spChg chg="mod">
          <ac:chgData name="Yixin Luo" userId="6db681b0a45feb16" providerId="LiveId" clId="{4E87D016-D8D9-4CD9-AB2D-18A14E33ADA8}" dt="2018-07-03T22:18:07.631" v="2" actId="164"/>
          <ac:spMkLst>
            <pc:docMk/>
            <pc:sldMk cId="1320674664" sldId="290"/>
            <ac:spMk id="9" creationId="{9D718F49-8A9A-4429-84C3-8A69C830B556}"/>
          </ac:spMkLst>
        </pc:spChg>
        <pc:spChg chg="mod">
          <ac:chgData name="Yixin Luo" userId="6db681b0a45feb16" providerId="LiveId" clId="{4E87D016-D8D9-4CD9-AB2D-18A14E33ADA8}" dt="2018-07-03T22:18:07.631" v="2" actId="164"/>
          <ac:spMkLst>
            <pc:docMk/>
            <pc:sldMk cId="1320674664" sldId="290"/>
            <ac:spMk id="15" creationId="{D2A32E6A-E369-4905-A7F4-B9B0E92EB5C5}"/>
          </ac:spMkLst>
        </pc:spChg>
        <pc:spChg chg="mod">
          <ac:chgData name="Yixin Luo" userId="6db681b0a45feb16" providerId="LiveId" clId="{4E87D016-D8D9-4CD9-AB2D-18A14E33ADA8}" dt="2018-07-03T22:18:07.631" v="2" actId="164"/>
          <ac:spMkLst>
            <pc:docMk/>
            <pc:sldMk cId="1320674664" sldId="290"/>
            <ac:spMk id="17" creationId="{609C5275-7F0C-40FF-8D07-75E1770192ED}"/>
          </ac:spMkLst>
        </pc:spChg>
        <pc:spChg chg="mod">
          <ac:chgData name="Yixin Luo" userId="6db681b0a45feb16" providerId="LiveId" clId="{4E87D016-D8D9-4CD9-AB2D-18A14E33ADA8}" dt="2018-07-03T22:18:07.631" v="2" actId="164"/>
          <ac:spMkLst>
            <pc:docMk/>
            <pc:sldMk cId="1320674664" sldId="290"/>
            <ac:spMk id="25" creationId="{35751902-C464-4DC7-81F8-9017DDC0E0A1}"/>
          </ac:spMkLst>
        </pc:spChg>
        <pc:spChg chg="mod">
          <ac:chgData name="Yixin Luo" userId="6db681b0a45feb16" providerId="LiveId" clId="{4E87D016-D8D9-4CD9-AB2D-18A14E33ADA8}" dt="2018-07-03T22:18:07.631" v="2" actId="164"/>
          <ac:spMkLst>
            <pc:docMk/>
            <pc:sldMk cId="1320674664" sldId="290"/>
            <ac:spMk id="28" creationId="{413B983F-E85E-4EC0-96D3-83633025B79A}"/>
          </ac:spMkLst>
        </pc:spChg>
        <pc:spChg chg="mod">
          <ac:chgData name="Yixin Luo" userId="6db681b0a45feb16" providerId="LiveId" clId="{4E87D016-D8D9-4CD9-AB2D-18A14E33ADA8}" dt="2018-07-03T22:18:07.631" v="2" actId="164"/>
          <ac:spMkLst>
            <pc:docMk/>
            <pc:sldMk cId="1320674664" sldId="290"/>
            <ac:spMk id="47" creationId="{2A9978E4-E21E-42CF-A3F9-C584101EAA88}"/>
          </ac:spMkLst>
        </pc:spChg>
        <pc:spChg chg="mod">
          <ac:chgData name="Yixin Luo" userId="6db681b0a45feb16" providerId="LiveId" clId="{4E87D016-D8D9-4CD9-AB2D-18A14E33ADA8}" dt="2018-07-03T22:18:07.631" v="2" actId="164"/>
          <ac:spMkLst>
            <pc:docMk/>
            <pc:sldMk cId="1320674664" sldId="290"/>
            <ac:spMk id="49" creationId="{FAE9C6B5-C294-4A23-889C-24E3F3516366}"/>
          </ac:spMkLst>
        </pc:spChg>
        <pc:spChg chg="mod">
          <ac:chgData name="Yixin Luo" userId="6db681b0a45feb16" providerId="LiveId" clId="{4E87D016-D8D9-4CD9-AB2D-18A14E33ADA8}" dt="2018-07-03T22:18:07.631" v="2" actId="164"/>
          <ac:spMkLst>
            <pc:docMk/>
            <pc:sldMk cId="1320674664" sldId="290"/>
            <ac:spMk id="52" creationId="{62FD6C50-B17A-4B8E-9ADD-704B902B766D}"/>
          </ac:spMkLst>
        </pc:spChg>
        <pc:spChg chg="mod">
          <ac:chgData name="Yixin Luo" userId="6db681b0a45feb16" providerId="LiveId" clId="{4E87D016-D8D9-4CD9-AB2D-18A14E33ADA8}" dt="2018-07-03T22:18:07.631" v="2" actId="164"/>
          <ac:spMkLst>
            <pc:docMk/>
            <pc:sldMk cId="1320674664" sldId="290"/>
            <ac:spMk id="53" creationId="{CA6DB66D-8DBD-41FF-9F70-F5CA39D9260B}"/>
          </ac:spMkLst>
        </pc:spChg>
        <pc:spChg chg="mod">
          <ac:chgData name="Yixin Luo" userId="6db681b0a45feb16" providerId="LiveId" clId="{4E87D016-D8D9-4CD9-AB2D-18A14E33ADA8}" dt="2018-07-03T22:18:07.631" v="2" actId="164"/>
          <ac:spMkLst>
            <pc:docMk/>
            <pc:sldMk cId="1320674664" sldId="290"/>
            <ac:spMk id="61" creationId="{B3558CC3-281D-40CC-820D-6523201911B0}"/>
          </ac:spMkLst>
        </pc:spChg>
        <pc:spChg chg="mod">
          <ac:chgData name="Yixin Luo" userId="6db681b0a45feb16" providerId="LiveId" clId="{4E87D016-D8D9-4CD9-AB2D-18A14E33ADA8}" dt="2018-07-03T22:18:07.631" v="2" actId="164"/>
          <ac:spMkLst>
            <pc:docMk/>
            <pc:sldMk cId="1320674664" sldId="290"/>
            <ac:spMk id="63" creationId="{03BACF05-C7BE-4CFB-B3DF-E428180B2768}"/>
          </ac:spMkLst>
        </pc:spChg>
        <pc:spChg chg="mod">
          <ac:chgData name="Yixin Luo" userId="6db681b0a45feb16" providerId="LiveId" clId="{4E87D016-D8D9-4CD9-AB2D-18A14E33ADA8}" dt="2018-07-03T22:18:07.631" v="2" actId="164"/>
          <ac:spMkLst>
            <pc:docMk/>
            <pc:sldMk cId="1320674664" sldId="290"/>
            <ac:spMk id="66" creationId="{350E9C63-E74A-42F8-BEFB-AFD0EC378861}"/>
          </ac:spMkLst>
        </pc:spChg>
        <pc:spChg chg="mod">
          <ac:chgData name="Yixin Luo" userId="6db681b0a45feb16" providerId="LiveId" clId="{4E87D016-D8D9-4CD9-AB2D-18A14E33ADA8}" dt="2018-07-03T22:18:07.631" v="2" actId="164"/>
          <ac:spMkLst>
            <pc:docMk/>
            <pc:sldMk cId="1320674664" sldId="290"/>
            <ac:spMk id="69" creationId="{9AFAA035-2A87-42CF-AE0C-71AE74492763}"/>
          </ac:spMkLst>
        </pc:spChg>
        <pc:spChg chg="mod">
          <ac:chgData name="Yixin Luo" userId="6db681b0a45feb16" providerId="LiveId" clId="{4E87D016-D8D9-4CD9-AB2D-18A14E33ADA8}" dt="2018-07-03T22:18:07.631" v="2" actId="164"/>
          <ac:spMkLst>
            <pc:docMk/>
            <pc:sldMk cId="1320674664" sldId="290"/>
            <ac:spMk id="70" creationId="{2687ABA3-A68A-4769-9357-5AA6F6E8DC25}"/>
          </ac:spMkLst>
        </pc:spChg>
        <pc:spChg chg="mod">
          <ac:chgData name="Yixin Luo" userId="6db681b0a45feb16" providerId="LiveId" clId="{4E87D016-D8D9-4CD9-AB2D-18A14E33ADA8}" dt="2018-07-03T22:18:07.631" v="2" actId="164"/>
          <ac:spMkLst>
            <pc:docMk/>
            <pc:sldMk cId="1320674664" sldId="290"/>
            <ac:spMk id="82" creationId="{96D34F24-88A5-43BB-925C-6ABC45BA3264}"/>
          </ac:spMkLst>
        </pc:spChg>
        <pc:spChg chg="mod">
          <ac:chgData name="Yixin Luo" userId="6db681b0a45feb16" providerId="LiveId" clId="{4E87D016-D8D9-4CD9-AB2D-18A14E33ADA8}" dt="2018-07-03T22:18:07.631" v="2" actId="164"/>
          <ac:spMkLst>
            <pc:docMk/>
            <pc:sldMk cId="1320674664" sldId="290"/>
            <ac:spMk id="83" creationId="{51BB809B-461A-44E9-9A6E-B9041301263F}"/>
          </ac:spMkLst>
        </pc:spChg>
        <pc:spChg chg="mod">
          <ac:chgData name="Yixin Luo" userId="6db681b0a45feb16" providerId="LiveId" clId="{4E87D016-D8D9-4CD9-AB2D-18A14E33ADA8}" dt="2018-07-03T22:18:07.631" v="2" actId="164"/>
          <ac:spMkLst>
            <pc:docMk/>
            <pc:sldMk cId="1320674664" sldId="290"/>
            <ac:spMk id="84" creationId="{4555DB78-3ACE-426D-8086-049ED6CB09B8}"/>
          </ac:spMkLst>
        </pc:spChg>
        <pc:spChg chg="mod">
          <ac:chgData name="Yixin Luo" userId="6db681b0a45feb16" providerId="LiveId" clId="{4E87D016-D8D9-4CD9-AB2D-18A14E33ADA8}" dt="2018-07-03T22:18:07.631" v="2" actId="164"/>
          <ac:spMkLst>
            <pc:docMk/>
            <pc:sldMk cId="1320674664" sldId="290"/>
            <ac:spMk id="85" creationId="{B1E6E4E6-E6EC-4D9E-AA8A-286C5094606D}"/>
          </ac:spMkLst>
        </pc:spChg>
        <pc:spChg chg="mod">
          <ac:chgData name="Yixin Luo" userId="6db681b0a45feb16" providerId="LiveId" clId="{4E87D016-D8D9-4CD9-AB2D-18A14E33ADA8}" dt="2018-07-03T22:18:07.631" v="2" actId="164"/>
          <ac:spMkLst>
            <pc:docMk/>
            <pc:sldMk cId="1320674664" sldId="290"/>
            <ac:spMk id="86" creationId="{D2823384-D3A1-4A4E-9002-D2FF363A854E}"/>
          </ac:spMkLst>
        </pc:spChg>
        <pc:spChg chg="mod">
          <ac:chgData name="Yixin Luo" userId="6db681b0a45feb16" providerId="LiveId" clId="{4E87D016-D8D9-4CD9-AB2D-18A14E33ADA8}" dt="2018-07-03T22:18:07.631" v="2" actId="164"/>
          <ac:spMkLst>
            <pc:docMk/>
            <pc:sldMk cId="1320674664" sldId="290"/>
            <ac:spMk id="87" creationId="{BF154512-7DCD-41EC-B098-33703109968E}"/>
          </ac:spMkLst>
        </pc:spChg>
        <pc:grpChg chg="add mod">
          <ac:chgData name="Yixin Luo" userId="6db681b0a45feb16" providerId="LiveId" clId="{4E87D016-D8D9-4CD9-AB2D-18A14E33ADA8}" dt="2018-07-03T22:18:07.631" v="2" actId="164"/>
          <ac:grpSpMkLst>
            <pc:docMk/>
            <pc:sldMk cId="1320674664" sldId="290"/>
            <ac:grpSpMk id="10" creationId="{764E41C9-1C21-4EE9-9907-4D209276C09F}"/>
          </ac:grpSpMkLst>
        </pc:grpChg>
        <pc:grpChg chg="mod">
          <ac:chgData name="Yixin Luo" userId="6db681b0a45feb16" providerId="LiveId" clId="{4E87D016-D8D9-4CD9-AB2D-18A14E33ADA8}" dt="2018-07-03T22:18:07.631" v="2" actId="164"/>
          <ac:grpSpMkLst>
            <pc:docMk/>
            <pc:sldMk cId="1320674664" sldId="290"/>
            <ac:grpSpMk id="11" creationId="{018E0D62-1395-4BF6-B842-1CEDA9C3E6C0}"/>
          </ac:grpSpMkLst>
        </pc:grpChg>
        <pc:grpChg chg="mod">
          <ac:chgData name="Yixin Luo" userId="6db681b0a45feb16" providerId="LiveId" clId="{4E87D016-D8D9-4CD9-AB2D-18A14E33ADA8}" dt="2018-07-03T22:18:07.631" v="2" actId="164"/>
          <ac:grpSpMkLst>
            <pc:docMk/>
            <pc:sldMk cId="1320674664" sldId="290"/>
            <ac:grpSpMk id="12" creationId="{D709FD8E-910E-48AE-8CED-4DBE46874FEB}"/>
          </ac:grpSpMkLst>
        </pc:grpChg>
        <pc:grpChg chg="mod">
          <ac:chgData name="Yixin Luo" userId="6db681b0a45feb16" providerId="LiveId" clId="{4E87D016-D8D9-4CD9-AB2D-18A14E33ADA8}" dt="2018-07-03T22:18:07.631" v="2" actId="164"/>
          <ac:grpSpMkLst>
            <pc:docMk/>
            <pc:sldMk cId="1320674664" sldId="290"/>
            <ac:grpSpMk id="16" creationId="{A28958B3-0C7D-406A-A03B-072FE9654BE8}"/>
          </ac:grpSpMkLst>
        </pc:grpChg>
        <pc:grpChg chg="mod">
          <ac:chgData name="Yixin Luo" userId="6db681b0a45feb16" providerId="LiveId" clId="{4E87D016-D8D9-4CD9-AB2D-18A14E33ADA8}" dt="2018-07-03T22:18:07.631" v="2" actId="164"/>
          <ac:grpSpMkLst>
            <pc:docMk/>
            <pc:sldMk cId="1320674664" sldId="290"/>
            <ac:grpSpMk id="35" creationId="{B25B4360-C689-4D42-BA26-938F3ED5FFDB}"/>
          </ac:grpSpMkLst>
        </pc:grpChg>
        <pc:grpChg chg="mod">
          <ac:chgData name="Yixin Luo" userId="6db681b0a45feb16" providerId="LiveId" clId="{4E87D016-D8D9-4CD9-AB2D-18A14E33ADA8}" dt="2018-07-03T22:18:07.631" v="2" actId="164"/>
          <ac:grpSpMkLst>
            <pc:docMk/>
            <pc:sldMk cId="1320674664" sldId="290"/>
            <ac:grpSpMk id="51" creationId="{BFA7EE19-AAB0-40DF-A682-0E6B7E35A511}"/>
          </ac:grpSpMkLst>
        </pc:grpChg>
        <pc:grpChg chg="mod">
          <ac:chgData name="Yixin Luo" userId="6db681b0a45feb16" providerId="LiveId" clId="{4E87D016-D8D9-4CD9-AB2D-18A14E33ADA8}" dt="2018-07-03T22:18:07.631" v="2" actId="164"/>
          <ac:grpSpMkLst>
            <pc:docMk/>
            <pc:sldMk cId="1320674664" sldId="290"/>
            <ac:grpSpMk id="54" creationId="{B99EE7B9-433B-4384-8584-8AA79D8A7377}"/>
          </ac:grpSpMkLst>
        </pc:grpChg>
        <pc:grpChg chg="mod">
          <ac:chgData name="Yixin Luo" userId="6db681b0a45feb16" providerId="LiveId" clId="{4E87D016-D8D9-4CD9-AB2D-18A14E33ADA8}" dt="2018-07-03T22:18:07.631" v="2" actId="164"/>
          <ac:grpSpMkLst>
            <pc:docMk/>
            <pc:sldMk cId="1320674664" sldId="290"/>
            <ac:grpSpMk id="57" creationId="{6E2849FE-EBBB-4997-A588-914F62A908DB}"/>
          </ac:grpSpMkLst>
        </pc:grpChg>
        <pc:cxnChg chg="mod">
          <ac:chgData name="Yixin Luo" userId="6db681b0a45feb16" providerId="LiveId" clId="{4E87D016-D8D9-4CD9-AB2D-18A14E33ADA8}" dt="2018-07-03T22:18:07.631" v="2" actId="164"/>
          <ac:cxnSpMkLst>
            <pc:docMk/>
            <pc:sldMk cId="1320674664" sldId="290"/>
            <ac:cxnSpMk id="7" creationId="{DB5CDF1E-153D-4AE4-BF11-482539C6A88A}"/>
          </ac:cxnSpMkLst>
        </pc:cxnChg>
        <pc:cxnChg chg="mod">
          <ac:chgData name="Yixin Luo" userId="6db681b0a45feb16" providerId="LiveId" clId="{4E87D016-D8D9-4CD9-AB2D-18A14E33ADA8}" dt="2018-07-03T22:18:07.631" v="2" actId="164"/>
          <ac:cxnSpMkLst>
            <pc:docMk/>
            <pc:sldMk cId="1320674664" sldId="290"/>
            <ac:cxnSpMk id="18" creationId="{31B3A378-468E-40F6-9695-D722383B47A1}"/>
          </ac:cxnSpMkLst>
        </pc:cxnChg>
        <pc:cxnChg chg="mod">
          <ac:chgData name="Yixin Luo" userId="6db681b0a45feb16" providerId="LiveId" clId="{4E87D016-D8D9-4CD9-AB2D-18A14E33ADA8}" dt="2018-07-03T22:18:07.631" v="2" actId="164"/>
          <ac:cxnSpMkLst>
            <pc:docMk/>
            <pc:sldMk cId="1320674664" sldId="290"/>
            <ac:cxnSpMk id="27" creationId="{C913E31D-D7AF-4A51-859F-813E78B3309B}"/>
          </ac:cxnSpMkLst>
        </pc:cxnChg>
        <pc:cxnChg chg="mod">
          <ac:chgData name="Yixin Luo" userId="6db681b0a45feb16" providerId="LiveId" clId="{4E87D016-D8D9-4CD9-AB2D-18A14E33ADA8}" dt="2018-07-03T22:18:07.631" v="2" actId="164"/>
          <ac:cxnSpMkLst>
            <pc:docMk/>
            <pc:sldMk cId="1320674664" sldId="290"/>
            <ac:cxnSpMk id="46" creationId="{82F82835-3467-4471-A346-7710DCE70F7F}"/>
          </ac:cxnSpMkLst>
        </pc:cxnChg>
        <pc:cxnChg chg="mod">
          <ac:chgData name="Yixin Luo" userId="6db681b0a45feb16" providerId="LiveId" clId="{4E87D016-D8D9-4CD9-AB2D-18A14E33ADA8}" dt="2018-07-03T22:18:07.631" v="2" actId="164"/>
          <ac:cxnSpMkLst>
            <pc:docMk/>
            <pc:sldMk cId="1320674664" sldId="290"/>
            <ac:cxnSpMk id="48" creationId="{802CD1B0-D264-4863-917F-C2A934574342}"/>
          </ac:cxnSpMkLst>
        </pc:cxnChg>
      </pc:sldChg>
      <pc:sldChg chg="addSp modSp modAnim">
        <pc:chgData name="Yixin Luo" userId="6db681b0a45feb16" providerId="LiveId" clId="{4E87D016-D8D9-4CD9-AB2D-18A14E33ADA8}" dt="2018-07-04T15:00:10.190" v="3" actId="164"/>
        <pc:sldMkLst>
          <pc:docMk/>
          <pc:sldMk cId="1049656084" sldId="344"/>
        </pc:sldMkLst>
        <pc:spChg chg="mod">
          <ac:chgData name="Yixin Luo" userId="6db681b0a45feb16" providerId="LiveId" clId="{4E87D016-D8D9-4CD9-AB2D-18A14E33ADA8}" dt="2018-07-04T15:00:10.190" v="3" actId="164"/>
          <ac:spMkLst>
            <pc:docMk/>
            <pc:sldMk cId="1049656084" sldId="344"/>
            <ac:spMk id="9" creationId="{16191C26-F913-4E19-BF13-9857F5E59DAC}"/>
          </ac:spMkLst>
        </pc:spChg>
        <pc:spChg chg="mod">
          <ac:chgData name="Yixin Luo" userId="6db681b0a45feb16" providerId="LiveId" clId="{4E87D016-D8D9-4CD9-AB2D-18A14E33ADA8}" dt="2018-07-04T15:00:10.190" v="3" actId="164"/>
          <ac:spMkLst>
            <pc:docMk/>
            <pc:sldMk cId="1049656084" sldId="344"/>
            <ac:spMk id="10" creationId="{C9CD6538-D519-4D73-9192-6D7D300CC3C7}"/>
          </ac:spMkLst>
        </pc:spChg>
        <pc:spChg chg="mod">
          <ac:chgData name="Yixin Luo" userId="6db681b0a45feb16" providerId="LiveId" clId="{4E87D016-D8D9-4CD9-AB2D-18A14E33ADA8}" dt="2018-07-04T15:00:10.190" v="3" actId="164"/>
          <ac:spMkLst>
            <pc:docMk/>
            <pc:sldMk cId="1049656084" sldId="344"/>
            <ac:spMk id="11" creationId="{CF954BCC-3312-4837-8CCE-BD5199072E48}"/>
          </ac:spMkLst>
        </pc:spChg>
        <pc:spChg chg="mod">
          <ac:chgData name="Yixin Luo" userId="6db681b0a45feb16" providerId="LiveId" clId="{4E87D016-D8D9-4CD9-AB2D-18A14E33ADA8}" dt="2018-07-04T15:00:10.190" v="3" actId="164"/>
          <ac:spMkLst>
            <pc:docMk/>
            <pc:sldMk cId="1049656084" sldId="344"/>
            <ac:spMk id="12" creationId="{FC99A57F-FF91-4B67-862A-FDAAB3AC013F}"/>
          </ac:spMkLst>
        </pc:spChg>
        <pc:spChg chg="mod">
          <ac:chgData name="Yixin Luo" userId="6db681b0a45feb16" providerId="LiveId" clId="{4E87D016-D8D9-4CD9-AB2D-18A14E33ADA8}" dt="2018-07-04T15:00:10.190" v="3" actId="164"/>
          <ac:spMkLst>
            <pc:docMk/>
            <pc:sldMk cId="1049656084" sldId="344"/>
            <ac:spMk id="13" creationId="{C4758706-D8B9-4D48-9452-0894DC096A50}"/>
          </ac:spMkLst>
        </pc:spChg>
        <pc:spChg chg="mod">
          <ac:chgData name="Yixin Luo" userId="6db681b0a45feb16" providerId="LiveId" clId="{4E87D016-D8D9-4CD9-AB2D-18A14E33ADA8}" dt="2018-07-04T15:00:10.190" v="3" actId="164"/>
          <ac:spMkLst>
            <pc:docMk/>
            <pc:sldMk cId="1049656084" sldId="344"/>
            <ac:spMk id="14" creationId="{2E4038AE-D236-4AA3-85BD-9791ADF10A30}"/>
          </ac:spMkLst>
        </pc:spChg>
        <pc:spChg chg="mod">
          <ac:chgData name="Yixin Luo" userId="6db681b0a45feb16" providerId="LiveId" clId="{4E87D016-D8D9-4CD9-AB2D-18A14E33ADA8}" dt="2018-07-04T15:00:10.190" v="3" actId="164"/>
          <ac:spMkLst>
            <pc:docMk/>
            <pc:sldMk cId="1049656084" sldId="344"/>
            <ac:spMk id="15" creationId="{DD005849-220B-45FB-BD34-2749D404CE64}"/>
          </ac:spMkLst>
        </pc:spChg>
        <pc:spChg chg="mod">
          <ac:chgData name="Yixin Luo" userId="6db681b0a45feb16" providerId="LiveId" clId="{4E87D016-D8D9-4CD9-AB2D-18A14E33ADA8}" dt="2018-07-04T15:00:10.190" v="3" actId="164"/>
          <ac:spMkLst>
            <pc:docMk/>
            <pc:sldMk cId="1049656084" sldId="344"/>
            <ac:spMk id="16" creationId="{9208FA7B-59D5-4B5A-85EA-4862814FD209}"/>
          </ac:spMkLst>
        </pc:spChg>
        <pc:grpChg chg="add mod">
          <ac:chgData name="Yixin Luo" userId="6db681b0a45feb16" providerId="LiveId" clId="{4E87D016-D8D9-4CD9-AB2D-18A14E33ADA8}" dt="2018-07-04T15:00:10.190" v="3" actId="164"/>
          <ac:grpSpMkLst>
            <pc:docMk/>
            <pc:sldMk cId="1049656084" sldId="344"/>
            <ac:grpSpMk id="2" creationId="{FADA2C7C-1885-45D5-964E-F1B0BB3F1541}"/>
          </ac:grpSpMkLst>
        </pc:grpChg>
        <pc:grpChg chg="mod">
          <ac:chgData name="Yixin Luo" userId="6db681b0a45feb16" providerId="LiveId" clId="{4E87D016-D8D9-4CD9-AB2D-18A14E33ADA8}" dt="2018-07-04T15:00:10.190" v="3" actId="164"/>
          <ac:grpSpMkLst>
            <pc:docMk/>
            <pc:sldMk cId="1049656084" sldId="344"/>
            <ac:grpSpMk id="61" creationId="{9A1F2C7E-ECE2-444F-AB78-D88DBD215FD5}"/>
          </ac:grpSpMkLst>
        </pc:grpChg>
        <pc:cxnChg chg="mod">
          <ac:chgData name="Yixin Luo" userId="6db681b0a45feb16" providerId="LiveId" clId="{4E87D016-D8D9-4CD9-AB2D-18A14E33ADA8}" dt="2018-07-04T15:00:10.190" v="3" actId="164"/>
          <ac:cxnSpMkLst>
            <pc:docMk/>
            <pc:sldMk cId="1049656084" sldId="344"/>
            <ac:cxnSpMk id="40" creationId="{A381AD20-D286-4697-87A8-D66EA6EF99C1}"/>
          </ac:cxnSpMkLst>
        </pc:cxnChg>
        <pc:cxnChg chg="mod">
          <ac:chgData name="Yixin Luo" userId="6db681b0a45feb16" providerId="LiveId" clId="{4E87D016-D8D9-4CD9-AB2D-18A14E33ADA8}" dt="2018-07-04T15:00:10.190" v="3" actId="164"/>
          <ac:cxnSpMkLst>
            <pc:docMk/>
            <pc:sldMk cId="1049656084" sldId="344"/>
            <ac:cxnSpMk id="43" creationId="{1C598B24-CF5E-40DE-A2FC-C39231858AE5}"/>
          </ac:cxnSpMkLst>
        </pc:cxnChg>
      </pc:sldChg>
    </pc:docChg>
  </pc:docChgLst>
  <pc:docChgLst>
    <pc:chgData name="Yixin Luo" userId="6db681b0a45feb16" providerId="LiveId" clId="{34328425-5047-4826-877E-FFCE27728593}"/>
    <pc:docChg chg="undo custSel addSld delSld modSld modSection">
      <pc:chgData name="Yixin Luo" userId="6db681b0a45feb16" providerId="LiveId" clId="{34328425-5047-4826-877E-FFCE27728593}" dt="2018-08-09T16:36:23.154" v="290"/>
      <pc:docMkLst>
        <pc:docMk/>
      </pc:docMkLst>
      <pc:sldChg chg="addSp delSp modSp">
        <pc:chgData name="Yixin Luo" userId="6db681b0a45feb16" providerId="LiveId" clId="{34328425-5047-4826-877E-FFCE27728593}" dt="2018-08-09T03:29:56.524" v="243"/>
        <pc:sldMkLst>
          <pc:docMk/>
          <pc:sldMk cId="2226535492" sldId="263"/>
        </pc:sldMkLst>
        <pc:spChg chg="mod">
          <ac:chgData name="Yixin Luo" userId="6db681b0a45feb16" providerId="LiveId" clId="{34328425-5047-4826-877E-FFCE27728593}" dt="2018-08-08T07:48:13.075" v="24" actId="20577"/>
          <ac:spMkLst>
            <pc:docMk/>
            <pc:sldMk cId="2226535492" sldId="263"/>
            <ac:spMk id="2" creationId="{747A3292-70A5-4D27-B7B2-321A43A49A3E}"/>
          </ac:spMkLst>
        </pc:spChg>
        <pc:spChg chg="del">
          <ac:chgData name="Yixin Luo" userId="6db681b0a45feb16" providerId="LiveId" clId="{34328425-5047-4826-877E-FFCE27728593}" dt="2018-08-09T03:29:56.524" v="243"/>
          <ac:spMkLst>
            <pc:docMk/>
            <pc:sldMk cId="2226535492" sldId="263"/>
            <ac:spMk id="9" creationId="{3DEA9E7D-92D6-4B2F-AD62-14A7A28E063D}"/>
          </ac:spMkLst>
        </pc:spChg>
        <pc:spChg chg="add del mod">
          <ac:chgData name="Yixin Luo" userId="6db681b0a45feb16" providerId="LiveId" clId="{34328425-5047-4826-877E-FFCE27728593}" dt="2018-08-08T07:46:40.464" v="7" actId="207"/>
          <ac:spMkLst>
            <pc:docMk/>
            <pc:sldMk cId="2226535492" sldId="263"/>
            <ac:spMk id="11" creationId="{8FE1449A-021B-4DDA-93D8-BE8490C5C507}"/>
          </ac:spMkLst>
        </pc:spChg>
        <pc:spChg chg="mod">
          <ac:chgData name="Yixin Luo" userId="6db681b0a45feb16" providerId="LiveId" clId="{34328425-5047-4826-877E-FFCE27728593}" dt="2018-08-08T07:46:52.974" v="9" actId="207"/>
          <ac:spMkLst>
            <pc:docMk/>
            <pc:sldMk cId="2226535492" sldId="263"/>
            <ac:spMk id="13" creationId="{EB17857E-3343-4F26-AB76-3AC2256AAF27}"/>
          </ac:spMkLst>
        </pc:spChg>
        <pc:picChg chg="add del">
          <ac:chgData name="Yixin Luo" userId="6db681b0a45feb16" providerId="LiveId" clId="{34328425-5047-4826-877E-FFCE27728593}" dt="2018-08-08T07:46:23.318" v="3"/>
          <ac:picMkLst>
            <pc:docMk/>
            <pc:sldMk cId="2226535492" sldId="263"/>
            <ac:picMk id="14" creationId="{FDF2C52B-ECB9-4A52-81CE-70626307E33D}"/>
          </ac:picMkLst>
        </pc:picChg>
        <pc:picChg chg="add">
          <ac:chgData name="Yixin Luo" userId="6db681b0a45feb16" providerId="LiveId" clId="{34328425-5047-4826-877E-FFCE27728593}" dt="2018-08-08T07:46:42.566" v="8"/>
          <ac:picMkLst>
            <pc:docMk/>
            <pc:sldMk cId="2226535492" sldId="263"/>
            <ac:picMk id="15" creationId="{5C600B85-918D-42E0-AD48-2002E0B3885A}"/>
          </ac:picMkLst>
        </pc:picChg>
      </pc:sldChg>
      <pc:sldChg chg="modSp">
        <pc:chgData name="Yixin Luo" userId="6db681b0a45feb16" providerId="LiveId" clId="{34328425-5047-4826-877E-FFCE27728593}" dt="2018-08-08T07:49:13.947" v="27" actId="1076"/>
        <pc:sldMkLst>
          <pc:docMk/>
          <pc:sldMk cId="3452154081" sldId="285"/>
        </pc:sldMkLst>
        <pc:spChg chg="mod">
          <ac:chgData name="Yixin Luo" userId="6db681b0a45feb16" providerId="LiveId" clId="{34328425-5047-4826-877E-FFCE27728593}" dt="2018-08-08T07:49:09.126" v="26" actId="207"/>
          <ac:spMkLst>
            <pc:docMk/>
            <pc:sldMk cId="3452154081" sldId="285"/>
            <ac:spMk id="16" creationId="{23715F62-5371-446F-9EA3-30D4F42A015E}"/>
          </ac:spMkLst>
        </pc:spChg>
        <pc:grpChg chg="mod">
          <ac:chgData name="Yixin Luo" userId="6db681b0a45feb16" providerId="LiveId" clId="{34328425-5047-4826-877E-FFCE27728593}" dt="2018-08-08T07:49:13.947" v="27" actId="1076"/>
          <ac:grpSpMkLst>
            <pc:docMk/>
            <pc:sldMk cId="3452154081" sldId="285"/>
            <ac:grpSpMk id="6" creationId="{CA3D7A6E-1189-43A6-AEC2-BF754F80595E}"/>
          </ac:grpSpMkLst>
        </pc:grpChg>
      </pc:sldChg>
      <pc:sldChg chg="modSp">
        <pc:chgData name="Yixin Luo" userId="6db681b0a45feb16" providerId="LiveId" clId="{34328425-5047-4826-877E-FFCE27728593}" dt="2018-08-08T08:18:40.941" v="122" actId="20577"/>
        <pc:sldMkLst>
          <pc:docMk/>
          <pc:sldMk cId="3603769313" sldId="331"/>
        </pc:sldMkLst>
        <pc:spChg chg="mod">
          <ac:chgData name="Yixin Luo" userId="6db681b0a45feb16" providerId="LiveId" clId="{34328425-5047-4826-877E-FFCE27728593}" dt="2018-08-08T08:18:40.941" v="122" actId="20577"/>
          <ac:spMkLst>
            <pc:docMk/>
            <pc:sldMk cId="3603769313" sldId="331"/>
            <ac:spMk id="4" creationId="{22F77B6D-3F4B-4A36-85EB-28E38B7BD374}"/>
          </ac:spMkLst>
        </pc:spChg>
      </pc:sldChg>
      <pc:sldChg chg="addSp delSp del">
        <pc:chgData name="Yixin Luo" userId="6db681b0a45feb16" providerId="LiveId" clId="{34328425-5047-4826-877E-FFCE27728593}" dt="2018-08-08T07:47:39.432" v="14" actId="2696"/>
        <pc:sldMkLst>
          <pc:docMk/>
          <pc:sldMk cId="2914130788" sldId="332"/>
        </pc:sldMkLst>
        <pc:picChg chg="add del">
          <ac:chgData name="Yixin Luo" userId="6db681b0a45feb16" providerId="LiveId" clId="{34328425-5047-4826-877E-FFCE27728593}" dt="2018-08-08T07:47:30.494" v="12"/>
          <ac:picMkLst>
            <pc:docMk/>
            <pc:sldMk cId="2914130788" sldId="332"/>
            <ac:picMk id="14" creationId="{3A3448A3-B021-446B-B46C-7EF4D0FA66D9}"/>
          </ac:picMkLst>
        </pc:picChg>
      </pc:sldChg>
      <pc:sldChg chg="delSp">
        <pc:chgData name="Yixin Luo" userId="6db681b0a45feb16" providerId="LiveId" clId="{34328425-5047-4826-877E-FFCE27728593}" dt="2018-08-09T03:29:56.524" v="243"/>
        <pc:sldMkLst>
          <pc:docMk/>
          <pc:sldMk cId="2863049618" sldId="336"/>
        </pc:sldMkLst>
        <pc:spChg chg="del">
          <ac:chgData name="Yixin Luo" userId="6db681b0a45feb16" providerId="LiveId" clId="{34328425-5047-4826-877E-FFCE27728593}" dt="2018-08-09T03:29:56.524" v="243"/>
          <ac:spMkLst>
            <pc:docMk/>
            <pc:sldMk cId="2863049618" sldId="336"/>
            <ac:spMk id="3" creationId="{334DB4C9-DB0E-4E20-96CF-2E4AA04CB59D}"/>
          </ac:spMkLst>
        </pc:spChg>
      </pc:sldChg>
      <pc:sldChg chg="modSp">
        <pc:chgData name="Yixin Luo" userId="6db681b0a45feb16" providerId="LiveId" clId="{34328425-5047-4826-877E-FFCE27728593}" dt="2018-08-08T08:20:56.633" v="192" actId="20577"/>
        <pc:sldMkLst>
          <pc:docMk/>
          <pc:sldMk cId="2280866880" sldId="353"/>
        </pc:sldMkLst>
        <pc:spChg chg="mod">
          <ac:chgData name="Yixin Luo" userId="6db681b0a45feb16" providerId="LiveId" clId="{34328425-5047-4826-877E-FFCE27728593}" dt="2018-08-08T08:20:56.633" v="192" actId="20577"/>
          <ac:spMkLst>
            <pc:docMk/>
            <pc:sldMk cId="2280866880" sldId="353"/>
            <ac:spMk id="3" creationId="{D4BAA02A-0852-4A66-861E-6842D6748A89}"/>
          </ac:spMkLst>
        </pc:spChg>
      </pc:sldChg>
      <pc:sldChg chg="modSp">
        <pc:chgData name="Yixin Luo" userId="6db681b0a45feb16" providerId="LiveId" clId="{34328425-5047-4826-877E-FFCE27728593}" dt="2018-08-08T08:18:15.855" v="82" actId="20577"/>
        <pc:sldMkLst>
          <pc:docMk/>
          <pc:sldMk cId="1582522237" sldId="373"/>
        </pc:sldMkLst>
        <pc:spChg chg="mod">
          <ac:chgData name="Yixin Luo" userId="6db681b0a45feb16" providerId="LiveId" clId="{34328425-5047-4826-877E-FFCE27728593}" dt="2018-08-08T08:18:15.855" v="82" actId="20577"/>
          <ac:spMkLst>
            <pc:docMk/>
            <pc:sldMk cId="1582522237" sldId="373"/>
            <ac:spMk id="4" creationId="{22F77B6D-3F4B-4A36-85EB-28E38B7BD374}"/>
          </ac:spMkLst>
        </pc:spChg>
      </pc:sldChg>
      <pc:sldChg chg="addSp delSp modSp add">
        <pc:chgData name="Yixin Luo" userId="6db681b0a45feb16" providerId="LiveId" clId="{34328425-5047-4826-877E-FFCE27728593}" dt="2018-08-09T16:36:23.154" v="290"/>
        <pc:sldMkLst>
          <pc:docMk/>
          <pc:sldMk cId="1245244575" sldId="374"/>
        </pc:sldMkLst>
        <pc:spChg chg="del">
          <ac:chgData name="Yixin Luo" userId="6db681b0a45feb16" providerId="LiveId" clId="{34328425-5047-4826-877E-FFCE27728593}" dt="2018-08-09T03:29:56.524" v="243"/>
          <ac:spMkLst>
            <pc:docMk/>
            <pc:sldMk cId="1245244575" sldId="374"/>
            <ac:spMk id="9" creationId="{7357E15A-C8B4-4935-9DA6-A0CD415A318C}"/>
          </ac:spMkLst>
        </pc:spChg>
        <pc:spChg chg="add mod">
          <ac:chgData name="Yixin Luo" userId="6db681b0a45feb16" providerId="LiveId" clId="{34328425-5047-4826-877E-FFCE27728593}" dt="2018-08-09T16:36:23.154" v="290"/>
          <ac:spMkLst>
            <pc:docMk/>
            <pc:sldMk cId="1245244575" sldId="374"/>
            <ac:spMk id="9" creationId="{EC99A8AE-AE93-4FAF-B817-96C8EFABDC00}"/>
          </ac:spMkLst>
        </pc:spChg>
        <pc:spChg chg="del">
          <ac:chgData name="Yixin Luo" userId="6db681b0a45feb16" providerId="LiveId" clId="{34328425-5047-4826-877E-FFCE27728593}" dt="2018-08-09T03:30:23.791" v="245" actId="478"/>
          <ac:spMkLst>
            <pc:docMk/>
            <pc:sldMk cId="1245244575" sldId="374"/>
            <ac:spMk id="10" creationId="{34269326-9A60-4C80-B90B-99BE8225B98F}"/>
          </ac:spMkLst>
        </pc:spChg>
        <pc:grpChg chg="del">
          <ac:chgData name="Yixin Luo" userId="6db681b0a45feb16" providerId="LiveId" clId="{34328425-5047-4826-877E-FFCE27728593}" dt="2018-08-09T16:31:05.838" v="247" actId="478"/>
          <ac:grpSpMkLst>
            <pc:docMk/>
            <pc:sldMk cId="1245244575" sldId="374"/>
            <ac:grpSpMk id="4" creationId="{5D76EAC0-416E-4F19-AC48-6A97BB4F5705}"/>
          </ac:grpSpMkLst>
        </pc:grpChg>
      </pc:sldChg>
      <pc:sldChg chg="add del">
        <pc:chgData name="Yixin Luo" userId="6db681b0a45feb16" providerId="LiveId" clId="{34328425-5047-4826-877E-FFCE27728593}" dt="2018-08-09T03:27:21.686" v="194" actId="2696"/>
        <pc:sldMkLst>
          <pc:docMk/>
          <pc:sldMk cId="268166287" sldId="375"/>
        </pc:sldMkLst>
      </pc:sldChg>
      <pc:sldChg chg="addSp delSp modSp add modTransition">
        <pc:chgData name="Yixin Luo" userId="6db681b0a45feb16" providerId="LiveId" clId="{34328425-5047-4826-877E-FFCE27728593}" dt="2018-08-09T03:30:28.544" v="246" actId="478"/>
        <pc:sldMkLst>
          <pc:docMk/>
          <pc:sldMk cId="2049986204" sldId="671"/>
        </pc:sldMkLst>
        <pc:spChg chg="add del mod">
          <ac:chgData name="Yixin Luo" userId="6db681b0a45feb16" providerId="LiveId" clId="{34328425-5047-4826-877E-FFCE27728593}" dt="2018-08-09T03:28:28.872" v="208"/>
          <ac:spMkLst>
            <pc:docMk/>
            <pc:sldMk cId="2049986204" sldId="671"/>
            <ac:spMk id="2" creationId="{9E349133-7A9C-47E3-B643-F6883F528F46}"/>
          </ac:spMkLst>
        </pc:spChg>
        <pc:spChg chg="add del mod">
          <ac:chgData name="Yixin Luo" userId="6db681b0a45feb16" providerId="LiveId" clId="{34328425-5047-4826-877E-FFCE27728593}" dt="2018-08-09T03:28:28.872" v="208"/>
          <ac:spMkLst>
            <pc:docMk/>
            <pc:sldMk cId="2049986204" sldId="671"/>
            <ac:spMk id="3" creationId="{A881F256-8761-4EC3-815B-3602C1387B25}"/>
          </ac:spMkLst>
        </pc:spChg>
        <pc:spChg chg="del">
          <ac:chgData name="Yixin Luo" userId="6db681b0a45feb16" providerId="LiveId" clId="{34328425-5047-4826-877E-FFCE27728593}" dt="2018-08-09T03:30:28.544" v="246" actId="478"/>
          <ac:spMkLst>
            <pc:docMk/>
            <pc:sldMk cId="2049986204" sldId="671"/>
            <ac:spMk id="4" creationId="{00000000-0000-0000-0000-000000000000}"/>
          </ac:spMkLst>
        </pc:spChg>
        <pc:spChg chg="del">
          <ac:chgData name="Yixin Luo" userId="6db681b0a45feb16" providerId="LiveId" clId="{34328425-5047-4826-877E-FFCE27728593}" dt="2018-08-09T03:28:28.872" v="208"/>
          <ac:spMkLst>
            <pc:docMk/>
            <pc:sldMk cId="2049986204" sldId="671"/>
            <ac:spMk id="6" creationId="{00000000-0000-0000-0000-000000000000}"/>
          </ac:spMkLst>
        </pc:spChg>
        <pc:spChg chg="add mod">
          <ac:chgData name="Yixin Luo" userId="6db681b0a45feb16" providerId="LiveId" clId="{34328425-5047-4826-877E-FFCE27728593}" dt="2018-08-09T03:28:28.872" v="208"/>
          <ac:spMkLst>
            <pc:docMk/>
            <pc:sldMk cId="2049986204" sldId="671"/>
            <ac:spMk id="7" creationId="{D210045A-5366-4743-AE62-7DD4AEB31873}"/>
          </ac:spMkLst>
        </pc:spChg>
      </pc:sldChg>
      <pc:sldChg chg="addSp delSp modSp add modTransition">
        <pc:chgData name="Yixin Luo" userId="6db681b0a45feb16" providerId="LiveId" clId="{34328425-5047-4826-877E-FFCE27728593}" dt="2018-08-09T03:30:04.657" v="244"/>
        <pc:sldMkLst>
          <pc:docMk/>
          <pc:sldMk cId="55071479" sldId="672"/>
        </pc:sldMkLst>
        <pc:spChg chg="mod">
          <ac:chgData name="Yixin Luo" userId="6db681b0a45feb16" providerId="LiveId" clId="{34328425-5047-4826-877E-FFCE27728593}" dt="2018-08-09T03:29:51.414" v="237"/>
          <ac:spMkLst>
            <pc:docMk/>
            <pc:sldMk cId="55071479" sldId="672"/>
            <ac:spMk id="3" creationId="{00000000-0000-0000-0000-000000000000}"/>
          </ac:spMkLst>
        </pc:spChg>
        <pc:spChg chg="del">
          <ac:chgData name="Yixin Luo" userId="6db681b0a45feb16" providerId="LiveId" clId="{34328425-5047-4826-877E-FFCE27728593}" dt="2018-08-09T03:27:52.080" v="204" actId="478"/>
          <ac:spMkLst>
            <pc:docMk/>
            <pc:sldMk cId="55071479" sldId="672"/>
            <ac:spMk id="4" creationId="{00000000-0000-0000-0000-000000000000}"/>
          </ac:spMkLst>
        </pc:spChg>
        <pc:spChg chg="add del mod">
          <ac:chgData name="Yixin Luo" userId="6db681b0a45feb16" providerId="LiveId" clId="{34328425-5047-4826-877E-FFCE27728593}" dt="2018-08-09T03:27:46.939" v="203"/>
          <ac:spMkLst>
            <pc:docMk/>
            <pc:sldMk cId="55071479" sldId="672"/>
            <ac:spMk id="5" creationId="{D577F08D-8B08-4120-93A0-986CFFC2EE87}"/>
          </ac:spMkLst>
        </pc:spChg>
        <pc:spChg chg="add del mod">
          <ac:chgData name="Yixin Luo" userId="6db681b0a45feb16" providerId="LiveId" clId="{34328425-5047-4826-877E-FFCE27728593}" dt="2018-08-09T03:27:46.939" v="203"/>
          <ac:spMkLst>
            <pc:docMk/>
            <pc:sldMk cId="55071479" sldId="672"/>
            <ac:spMk id="6" creationId="{677A5DFC-B1BA-4E0C-95DB-B10FF9DA4E8F}"/>
          </ac:spMkLst>
        </pc:spChg>
        <pc:spChg chg="add del mod">
          <ac:chgData name="Yixin Luo" userId="6db681b0a45feb16" providerId="LiveId" clId="{34328425-5047-4826-877E-FFCE27728593}" dt="2018-08-09T03:27:46.939" v="203"/>
          <ac:spMkLst>
            <pc:docMk/>
            <pc:sldMk cId="55071479" sldId="672"/>
            <ac:spMk id="7" creationId="{23C2B747-DA27-41E5-8808-935E98213E0E}"/>
          </ac:spMkLst>
        </pc:spChg>
        <pc:spChg chg="add del mod">
          <ac:chgData name="Yixin Luo" userId="6db681b0a45feb16" providerId="LiveId" clId="{34328425-5047-4826-877E-FFCE27728593}" dt="2018-08-09T03:28:28.872" v="208"/>
          <ac:spMkLst>
            <pc:docMk/>
            <pc:sldMk cId="55071479" sldId="672"/>
            <ac:spMk id="8" creationId="{CCF75DF3-219F-4124-BBEF-56201D85CA90}"/>
          </ac:spMkLst>
        </pc:spChg>
        <pc:spChg chg="add del mod">
          <ac:chgData name="Yixin Luo" userId="6db681b0a45feb16" providerId="LiveId" clId="{34328425-5047-4826-877E-FFCE27728593}" dt="2018-08-09T03:28:28.872" v="208"/>
          <ac:spMkLst>
            <pc:docMk/>
            <pc:sldMk cId="55071479" sldId="672"/>
            <ac:spMk id="9" creationId="{036F0D49-9346-4C04-AB1C-CFE4BCB8501B}"/>
          </ac:spMkLst>
        </pc:spChg>
        <pc:spChg chg="add del mod">
          <ac:chgData name="Yixin Luo" userId="6db681b0a45feb16" providerId="LiveId" clId="{34328425-5047-4826-877E-FFCE27728593}" dt="2018-08-09T03:29:56.524" v="243"/>
          <ac:spMkLst>
            <pc:docMk/>
            <pc:sldMk cId="55071479" sldId="672"/>
            <ac:spMk id="10" creationId="{701C5E70-2477-4A9A-B27B-6ED07A3B2F7B}"/>
          </ac:spMkLst>
        </pc:spChg>
        <pc:spChg chg="add del mod">
          <ac:chgData name="Yixin Luo" userId="6db681b0a45feb16" providerId="LiveId" clId="{34328425-5047-4826-877E-FFCE27728593}" dt="2018-08-09T03:29:51.414" v="237"/>
          <ac:spMkLst>
            <pc:docMk/>
            <pc:sldMk cId="55071479" sldId="672"/>
            <ac:spMk id="11" creationId="{CF074396-8942-4BF1-9400-3A9AD7D90FCF}"/>
          </ac:spMkLst>
        </pc:spChg>
        <pc:spChg chg="add del mod">
          <ac:chgData name="Yixin Luo" userId="6db681b0a45feb16" providerId="LiveId" clId="{34328425-5047-4826-877E-FFCE27728593}" dt="2018-08-09T03:29:51.414" v="237"/>
          <ac:spMkLst>
            <pc:docMk/>
            <pc:sldMk cId="55071479" sldId="672"/>
            <ac:spMk id="12" creationId="{7B6E5DEC-4B17-4D9F-8051-27BEDABFDFE3}"/>
          </ac:spMkLst>
        </pc:spChg>
        <pc:spChg chg="add del mod">
          <ac:chgData name="Yixin Luo" userId="6db681b0a45feb16" providerId="LiveId" clId="{34328425-5047-4826-877E-FFCE27728593}" dt="2018-08-09T03:29:51.414" v="237"/>
          <ac:spMkLst>
            <pc:docMk/>
            <pc:sldMk cId="55071479" sldId="672"/>
            <ac:spMk id="13" creationId="{4177BB90-4D99-44BE-981D-487ACA0E9E49}"/>
          </ac:spMkLst>
        </pc:spChg>
        <pc:spChg chg="del">
          <ac:chgData name="Yixin Luo" userId="6db681b0a45feb16" providerId="LiveId" clId="{34328425-5047-4826-877E-FFCE27728593}" dt="2018-08-09T03:29:50.029" v="234"/>
          <ac:spMkLst>
            <pc:docMk/>
            <pc:sldMk cId="55071479" sldId="672"/>
            <ac:spMk id="14" creationId="{9F5EFC66-4140-4E95-B22F-245F40C619C0}"/>
          </ac:spMkLst>
        </pc:spChg>
      </pc:sldChg>
      <pc:sldChg chg="addSp delSp modSp add modTransition">
        <pc:chgData name="Yixin Luo" userId="6db681b0a45feb16" providerId="LiveId" clId="{34328425-5047-4826-877E-FFCE27728593}" dt="2018-08-09T03:30:04.657" v="244"/>
        <pc:sldMkLst>
          <pc:docMk/>
          <pc:sldMk cId="3290755752" sldId="673"/>
        </pc:sldMkLst>
        <pc:spChg chg="mod">
          <ac:chgData name="Yixin Luo" userId="6db681b0a45feb16" providerId="LiveId" clId="{34328425-5047-4826-877E-FFCE27728593}" dt="2018-08-09T03:28:29.387" v="210" actId="27636"/>
          <ac:spMkLst>
            <pc:docMk/>
            <pc:sldMk cId="3290755752" sldId="673"/>
            <ac:spMk id="3" creationId="{00000000-0000-0000-0000-000000000000}"/>
          </ac:spMkLst>
        </pc:spChg>
        <pc:spChg chg="del">
          <ac:chgData name="Yixin Luo" userId="6db681b0a45feb16" providerId="LiveId" clId="{34328425-5047-4826-877E-FFCE27728593}" dt="2018-08-09T03:28:08.173" v="205" actId="478"/>
          <ac:spMkLst>
            <pc:docMk/>
            <pc:sldMk cId="3290755752" sldId="673"/>
            <ac:spMk id="4" creationId="{00000000-0000-0000-0000-000000000000}"/>
          </ac:spMkLst>
        </pc:spChg>
        <pc:spChg chg="add del mod">
          <ac:chgData name="Yixin Luo" userId="6db681b0a45feb16" providerId="LiveId" clId="{34328425-5047-4826-877E-FFCE27728593}" dt="2018-08-09T03:28:28.872" v="208"/>
          <ac:spMkLst>
            <pc:docMk/>
            <pc:sldMk cId="3290755752" sldId="673"/>
            <ac:spMk id="5" creationId="{315FD747-7877-4D53-A388-B0C089A0D024}"/>
          </ac:spMkLst>
        </pc:spChg>
        <pc:spChg chg="add del mod">
          <ac:chgData name="Yixin Luo" userId="6db681b0a45feb16" providerId="LiveId" clId="{34328425-5047-4826-877E-FFCE27728593}" dt="2018-08-09T03:28:28.872" v="208"/>
          <ac:spMkLst>
            <pc:docMk/>
            <pc:sldMk cId="3290755752" sldId="673"/>
            <ac:spMk id="6" creationId="{B04CC55D-1726-4CE4-8F02-60CCF9411425}"/>
          </ac:spMkLst>
        </pc:spChg>
        <pc:spChg chg="del mod">
          <ac:chgData name="Yixin Luo" userId="6db681b0a45feb16" providerId="LiveId" clId="{34328425-5047-4826-877E-FFCE27728593}" dt="2018-08-09T03:29:56.524" v="243"/>
          <ac:spMkLst>
            <pc:docMk/>
            <pc:sldMk cId="3290755752" sldId="673"/>
            <ac:spMk id="7" creationId="{F0F1947C-8C0F-4B77-A903-4C5E4CC0C935}"/>
          </ac:spMkLst>
        </pc:spChg>
      </pc:sldChg>
      <pc:sldChg chg="addSp delSp modSp add modTransition">
        <pc:chgData name="Yixin Luo" userId="6db681b0a45feb16" providerId="LiveId" clId="{34328425-5047-4826-877E-FFCE27728593}" dt="2018-08-09T03:30:04.657" v="244"/>
        <pc:sldMkLst>
          <pc:docMk/>
          <pc:sldMk cId="230158459" sldId="674"/>
        </pc:sldMkLst>
        <pc:spChg chg="mod">
          <ac:chgData name="Yixin Luo" userId="6db681b0a45feb16" providerId="LiveId" clId="{34328425-5047-4826-877E-FFCE27728593}" dt="2018-08-09T03:28:29.476" v="212" actId="27636"/>
          <ac:spMkLst>
            <pc:docMk/>
            <pc:sldMk cId="230158459" sldId="674"/>
            <ac:spMk id="3" creationId="{00000000-0000-0000-0000-000000000000}"/>
          </ac:spMkLst>
        </pc:spChg>
        <pc:spChg chg="del">
          <ac:chgData name="Yixin Luo" userId="6db681b0a45feb16" providerId="LiveId" clId="{34328425-5047-4826-877E-FFCE27728593}" dt="2018-08-09T03:28:17.427" v="207" actId="478"/>
          <ac:spMkLst>
            <pc:docMk/>
            <pc:sldMk cId="230158459" sldId="674"/>
            <ac:spMk id="4" creationId="{00000000-0000-0000-0000-000000000000}"/>
          </ac:spMkLst>
        </pc:spChg>
        <pc:spChg chg="add del mod">
          <ac:chgData name="Yixin Luo" userId="6db681b0a45feb16" providerId="LiveId" clId="{34328425-5047-4826-877E-FFCE27728593}" dt="2018-08-09T03:28:28.872" v="208"/>
          <ac:spMkLst>
            <pc:docMk/>
            <pc:sldMk cId="230158459" sldId="674"/>
            <ac:spMk id="5" creationId="{2EC545D2-FC18-40C9-AFB4-45834CE3CEF5}"/>
          </ac:spMkLst>
        </pc:spChg>
        <pc:spChg chg="add del mod">
          <ac:chgData name="Yixin Luo" userId="6db681b0a45feb16" providerId="LiveId" clId="{34328425-5047-4826-877E-FFCE27728593}" dt="2018-08-09T03:28:28.872" v="208"/>
          <ac:spMkLst>
            <pc:docMk/>
            <pc:sldMk cId="230158459" sldId="674"/>
            <ac:spMk id="6" creationId="{A3CC8CC7-A2DB-4A0D-B72B-17B0A25277B8}"/>
          </ac:spMkLst>
        </pc:spChg>
        <pc:spChg chg="del">
          <ac:chgData name="Yixin Luo" userId="6db681b0a45feb16" providerId="LiveId" clId="{34328425-5047-4826-877E-FFCE27728593}" dt="2018-08-09T03:29:56.524" v="243"/>
          <ac:spMkLst>
            <pc:docMk/>
            <pc:sldMk cId="230158459" sldId="674"/>
            <ac:spMk id="7" creationId="{215E2465-4279-4608-B86F-0169739EA50F}"/>
          </ac:spMkLst>
        </pc:spChg>
      </pc:sldChg>
      <pc:sldChg chg="addSp delSp modSp add modTransition">
        <pc:chgData name="Yixin Luo" userId="6db681b0a45feb16" providerId="LiveId" clId="{34328425-5047-4826-877E-FFCE27728593}" dt="2018-08-09T03:30:04.657" v="244"/>
        <pc:sldMkLst>
          <pc:docMk/>
          <pc:sldMk cId="1083578769" sldId="675"/>
        </pc:sldMkLst>
        <pc:spChg chg="mod">
          <ac:chgData name="Yixin Luo" userId="6db681b0a45feb16" providerId="LiveId" clId="{34328425-5047-4826-877E-FFCE27728593}" dt="2018-08-09T03:28:29.499" v="213" actId="27636"/>
          <ac:spMkLst>
            <pc:docMk/>
            <pc:sldMk cId="1083578769" sldId="675"/>
            <ac:spMk id="3" creationId="{00000000-0000-0000-0000-000000000000}"/>
          </ac:spMkLst>
        </pc:spChg>
        <pc:spChg chg="del">
          <ac:chgData name="Yixin Luo" userId="6db681b0a45feb16" providerId="LiveId" clId="{34328425-5047-4826-877E-FFCE27728593}" dt="2018-08-09T03:28:34.889" v="214" actId="478"/>
          <ac:spMkLst>
            <pc:docMk/>
            <pc:sldMk cId="1083578769" sldId="675"/>
            <ac:spMk id="4" creationId="{00000000-0000-0000-0000-000000000000}"/>
          </ac:spMkLst>
        </pc:spChg>
        <pc:spChg chg="add del mod">
          <ac:chgData name="Yixin Luo" userId="6db681b0a45feb16" providerId="LiveId" clId="{34328425-5047-4826-877E-FFCE27728593}" dt="2018-08-09T03:28:28.872" v="208"/>
          <ac:spMkLst>
            <pc:docMk/>
            <pc:sldMk cId="1083578769" sldId="675"/>
            <ac:spMk id="5" creationId="{D21F828B-E47F-41D2-B77F-F592394BB04D}"/>
          </ac:spMkLst>
        </pc:spChg>
        <pc:spChg chg="add del mod">
          <ac:chgData name="Yixin Luo" userId="6db681b0a45feb16" providerId="LiveId" clId="{34328425-5047-4826-877E-FFCE27728593}" dt="2018-08-09T03:28:28.872" v="208"/>
          <ac:spMkLst>
            <pc:docMk/>
            <pc:sldMk cId="1083578769" sldId="675"/>
            <ac:spMk id="6" creationId="{42767DDD-6C25-4CD1-B9E1-2F5504402DB0}"/>
          </ac:spMkLst>
        </pc:spChg>
        <pc:spChg chg="add del mod">
          <ac:chgData name="Yixin Luo" userId="6db681b0a45feb16" providerId="LiveId" clId="{34328425-5047-4826-877E-FFCE27728593}" dt="2018-08-09T03:28:28.872" v="208"/>
          <ac:spMkLst>
            <pc:docMk/>
            <pc:sldMk cId="1083578769" sldId="675"/>
            <ac:spMk id="7" creationId="{E9D57CAA-0FC5-47DA-B31F-192283933C5F}"/>
          </ac:spMkLst>
        </pc:spChg>
        <pc:spChg chg="del">
          <ac:chgData name="Yixin Luo" userId="6db681b0a45feb16" providerId="LiveId" clId="{34328425-5047-4826-877E-FFCE27728593}" dt="2018-08-09T03:29:56.524" v="243"/>
          <ac:spMkLst>
            <pc:docMk/>
            <pc:sldMk cId="1083578769" sldId="675"/>
            <ac:spMk id="8" creationId="{987865C0-7C6E-400E-A005-59911E2797E9}"/>
          </ac:spMkLst>
        </pc:spChg>
      </pc:sldChg>
      <pc:sldChg chg="addSp delSp modSp add modTransition">
        <pc:chgData name="Yixin Luo" userId="6db681b0a45feb16" providerId="LiveId" clId="{34328425-5047-4826-877E-FFCE27728593}" dt="2018-08-09T03:30:04.657" v="244"/>
        <pc:sldMkLst>
          <pc:docMk/>
          <pc:sldMk cId="2443648877" sldId="676"/>
        </pc:sldMkLst>
        <pc:spChg chg="del">
          <ac:chgData name="Yixin Luo" userId="6db681b0a45feb16" providerId="LiveId" clId="{34328425-5047-4826-877E-FFCE27728593}" dt="2018-08-09T03:28:39.008" v="215" actId="478"/>
          <ac:spMkLst>
            <pc:docMk/>
            <pc:sldMk cId="2443648877" sldId="676"/>
            <ac:spMk id="4" creationId="{00000000-0000-0000-0000-000000000000}"/>
          </ac:spMkLst>
        </pc:spChg>
        <pc:spChg chg="add del mod">
          <ac:chgData name="Yixin Luo" userId="6db681b0a45feb16" providerId="LiveId" clId="{34328425-5047-4826-877E-FFCE27728593}" dt="2018-08-09T03:28:28.872" v="208"/>
          <ac:spMkLst>
            <pc:docMk/>
            <pc:sldMk cId="2443648877" sldId="676"/>
            <ac:spMk id="5" creationId="{62E776E2-AD4D-49ED-96B6-EA55DFFDC86C}"/>
          </ac:spMkLst>
        </pc:spChg>
        <pc:spChg chg="add del mod">
          <ac:chgData name="Yixin Luo" userId="6db681b0a45feb16" providerId="LiveId" clId="{34328425-5047-4826-877E-FFCE27728593}" dt="2018-08-09T03:28:28.872" v="208"/>
          <ac:spMkLst>
            <pc:docMk/>
            <pc:sldMk cId="2443648877" sldId="676"/>
            <ac:spMk id="6" creationId="{A6C3F040-AE6E-4C6E-9273-195F3B92A31D}"/>
          </ac:spMkLst>
        </pc:spChg>
        <pc:spChg chg="add del mod">
          <ac:chgData name="Yixin Luo" userId="6db681b0a45feb16" providerId="LiveId" clId="{34328425-5047-4826-877E-FFCE27728593}" dt="2018-08-09T03:28:28.872" v="208"/>
          <ac:spMkLst>
            <pc:docMk/>
            <pc:sldMk cId="2443648877" sldId="676"/>
            <ac:spMk id="7" creationId="{633661F3-F5CA-423F-A51A-2C218A2E04CE}"/>
          </ac:spMkLst>
        </pc:spChg>
        <pc:spChg chg="del">
          <ac:chgData name="Yixin Luo" userId="6db681b0a45feb16" providerId="LiveId" clId="{34328425-5047-4826-877E-FFCE27728593}" dt="2018-08-09T03:29:56.524" v="243"/>
          <ac:spMkLst>
            <pc:docMk/>
            <pc:sldMk cId="2443648877" sldId="676"/>
            <ac:spMk id="8" creationId="{3F9448D3-02BC-4AC6-BC3A-87F73AB3EB3B}"/>
          </ac:spMkLst>
        </pc:spChg>
      </pc:sldChg>
      <pc:sldChg chg="addSp delSp modSp add modTransition">
        <pc:chgData name="Yixin Luo" userId="6db681b0a45feb16" providerId="LiveId" clId="{34328425-5047-4826-877E-FFCE27728593}" dt="2018-08-09T03:30:04.657" v="244"/>
        <pc:sldMkLst>
          <pc:docMk/>
          <pc:sldMk cId="3477211955" sldId="677"/>
        </pc:sldMkLst>
        <pc:spChg chg="del">
          <ac:chgData name="Yixin Luo" userId="6db681b0a45feb16" providerId="LiveId" clId="{34328425-5047-4826-877E-FFCE27728593}" dt="2018-08-09T03:28:42.767" v="216" actId="478"/>
          <ac:spMkLst>
            <pc:docMk/>
            <pc:sldMk cId="3477211955" sldId="677"/>
            <ac:spMk id="4" creationId="{00000000-0000-0000-0000-000000000000}"/>
          </ac:spMkLst>
        </pc:spChg>
        <pc:spChg chg="add del mod">
          <ac:chgData name="Yixin Luo" userId="6db681b0a45feb16" providerId="LiveId" clId="{34328425-5047-4826-877E-FFCE27728593}" dt="2018-08-09T03:28:28.872" v="208"/>
          <ac:spMkLst>
            <pc:docMk/>
            <pc:sldMk cId="3477211955" sldId="677"/>
            <ac:spMk id="5" creationId="{35A99721-80D7-4C21-BB97-A296041A7668}"/>
          </ac:spMkLst>
        </pc:spChg>
        <pc:spChg chg="add del mod">
          <ac:chgData name="Yixin Luo" userId="6db681b0a45feb16" providerId="LiveId" clId="{34328425-5047-4826-877E-FFCE27728593}" dt="2018-08-09T03:28:28.872" v="208"/>
          <ac:spMkLst>
            <pc:docMk/>
            <pc:sldMk cId="3477211955" sldId="677"/>
            <ac:spMk id="6" creationId="{0F9BF37D-22AA-4B1C-9BEF-3A96781C9B11}"/>
          </ac:spMkLst>
        </pc:spChg>
        <pc:spChg chg="add del mod">
          <ac:chgData name="Yixin Luo" userId="6db681b0a45feb16" providerId="LiveId" clId="{34328425-5047-4826-877E-FFCE27728593}" dt="2018-08-09T03:28:28.872" v="208"/>
          <ac:spMkLst>
            <pc:docMk/>
            <pc:sldMk cId="3477211955" sldId="677"/>
            <ac:spMk id="7" creationId="{4B540004-BBA1-42E6-9E71-C0C463AC58F2}"/>
          </ac:spMkLst>
        </pc:spChg>
        <pc:spChg chg="del">
          <ac:chgData name="Yixin Luo" userId="6db681b0a45feb16" providerId="LiveId" clId="{34328425-5047-4826-877E-FFCE27728593}" dt="2018-08-09T03:29:56.524" v="243"/>
          <ac:spMkLst>
            <pc:docMk/>
            <pc:sldMk cId="3477211955" sldId="677"/>
            <ac:spMk id="8" creationId="{E2A00A57-F226-40FD-AF4A-4BADE4CE7C2C}"/>
          </ac:spMkLst>
        </pc:spChg>
      </pc:sldChg>
      <pc:sldChg chg="addSp delSp modSp add modTransition">
        <pc:chgData name="Yixin Luo" userId="6db681b0a45feb16" providerId="LiveId" clId="{34328425-5047-4826-877E-FFCE27728593}" dt="2018-08-09T03:30:04.657" v="244"/>
        <pc:sldMkLst>
          <pc:docMk/>
          <pc:sldMk cId="2966074133" sldId="678"/>
        </pc:sldMkLst>
        <pc:spChg chg="mod">
          <ac:chgData name="Yixin Luo" userId="6db681b0a45feb16" providerId="LiveId" clId="{34328425-5047-4826-877E-FFCE27728593}" dt="2018-08-09T03:28:29.434" v="211" actId="27636"/>
          <ac:spMkLst>
            <pc:docMk/>
            <pc:sldMk cId="2966074133" sldId="678"/>
            <ac:spMk id="3" creationId="{00000000-0000-0000-0000-000000000000}"/>
          </ac:spMkLst>
        </pc:spChg>
        <pc:spChg chg="del">
          <ac:chgData name="Yixin Luo" userId="6db681b0a45feb16" providerId="LiveId" clId="{34328425-5047-4826-877E-FFCE27728593}" dt="2018-08-09T03:28:13.080" v="206" actId="478"/>
          <ac:spMkLst>
            <pc:docMk/>
            <pc:sldMk cId="2966074133" sldId="678"/>
            <ac:spMk id="4" creationId="{00000000-0000-0000-0000-000000000000}"/>
          </ac:spMkLst>
        </pc:spChg>
        <pc:spChg chg="add del mod">
          <ac:chgData name="Yixin Luo" userId="6db681b0a45feb16" providerId="LiveId" clId="{34328425-5047-4826-877E-FFCE27728593}" dt="2018-08-09T03:28:28.872" v="208"/>
          <ac:spMkLst>
            <pc:docMk/>
            <pc:sldMk cId="2966074133" sldId="678"/>
            <ac:spMk id="5" creationId="{CA9723F4-4DD2-4D08-AD2A-B9A15E2DE577}"/>
          </ac:spMkLst>
        </pc:spChg>
        <pc:spChg chg="add del mod">
          <ac:chgData name="Yixin Luo" userId="6db681b0a45feb16" providerId="LiveId" clId="{34328425-5047-4826-877E-FFCE27728593}" dt="2018-08-09T03:28:28.872" v="208"/>
          <ac:spMkLst>
            <pc:docMk/>
            <pc:sldMk cId="2966074133" sldId="678"/>
            <ac:spMk id="6" creationId="{4885608C-7B30-4474-8F73-15464D2A58BC}"/>
          </ac:spMkLst>
        </pc:spChg>
        <pc:spChg chg="del">
          <ac:chgData name="Yixin Luo" userId="6db681b0a45feb16" providerId="LiveId" clId="{34328425-5047-4826-877E-FFCE27728593}" dt="2018-08-09T03:29:56.524" v="243"/>
          <ac:spMkLst>
            <pc:docMk/>
            <pc:sldMk cId="2966074133" sldId="678"/>
            <ac:spMk id="7" creationId="{10800A45-AB51-4BD5-8613-CEA7C6798155}"/>
          </ac:spMkLst>
        </pc:spChg>
      </pc:sldChg>
    </pc:docChg>
  </pc:docChgLst>
  <pc:docChgLst>
    <pc:chgData name="Yixin Luo" userId="6db681b0a45feb16" providerId="LiveId" clId="{E145E974-AB55-43E1-98D9-0D2660250512}"/>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1.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Threshold voltage mean of state '01'</c:v>
                </c:pt>
              </c:strCache>
            </c:strRef>
          </c:tx>
          <c:spPr>
            <a:ln w="28575" cap="rnd">
              <a:noFill/>
              <a:round/>
            </a:ln>
            <a:effectLst/>
          </c:spPr>
          <c:marker>
            <c:symbol val="circle"/>
            <c:size val="5"/>
            <c:spPr>
              <a:solidFill>
                <a:schemeClr val="accent1"/>
              </a:solidFill>
              <a:ln w="76200">
                <a:solidFill>
                  <a:schemeClr val="accent1"/>
                </a:solidFill>
              </a:ln>
              <a:effectLst/>
            </c:spPr>
          </c:marker>
          <c:xVal>
            <c:numRef>
              <c:f>Sheet1!$A$2:$A$9</c:f>
              <c:numCache>
                <c:formatCode>General</c:formatCode>
                <c:ptCount val="8"/>
                <c:pt idx="0">
                  <c:v>64</c:v>
                </c:pt>
                <c:pt idx="1">
                  <c:v>128</c:v>
                </c:pt>
                <c:pt idx="2">
                  <c:v>256</c:v>
                </c:pt>
                <c:pt idx="3">
                  <c:v>512</c:v>
                </c:pt>
                <c:pt idx="4">
                  <c:v>1024</c:v>
                </c:pt>
                <c:pt idx="5">
                  <c:v>2048</c:v>
                </c:pt>
                <c:pt idx="6">
                  <c:v>4096</c:v>
                </c:pt>
                <c:pt idx="7">
                  <c:v>8192</c:v>
                </c:pt>
              </c:numCache>
            </c:numRef>
          </c:xVal>
          <c:yVal>
            <c:numRef>
              <c:f>Sheet1!$B$2:$B$9</c:f>
              <c:numCache>
                <c:formatCode>General</c:formatCode>
                <c:ptCount val="8"/>
                <c:pt idx="0">
                  <c:v>1</c:v>
                </c:pt>
                <c:pt idx="1">
                  <c:v>0.91</c:v>
                </c:pt>
                <c:pt idx="2">
                  <c:v>0.91</c:v>
                </c:pt>
                <c:pt idx="3">
                  <c:v>0.8</c:v>
                </c:pt>
                <c:pt idx="4">
                  <c:v>0.78</c:v>
                </c:pt>
                <c:pt idx="5">
                  <c:v>0.68</c:v>
                </c:pt>
                <c:pt idx="6">
                  <c:v>0.66</c:v>
                </c:pt>
                <c:pt idx="7">
                  <c:v>0.56000000000000005</c:v>
                </c:pt>
              </c:numCache>
            </c:numRef>
          </c:yVal>
          <c:smooth val="0"/>
          <c:extLst>
            <c:ext xmlns:c16="http://schemas.microsoft.com/office/drawing/2014/chart" uri="{C3380CC4-5D6E-409C-BE32-E72D297353CC}">
              <c16:uniqueId val="{00000000-5F02-4E76-8729-E90BC9B0AAA1}"/>
            </c:ext>
          </c:extLst>
        </c:ser>
        <c:dLbls>
          <c:showLegendKey val="0"/>
          <c:showVal val="0"/>
          <c:showCatName val="0"/>
          <c:showSerName val="0"/>
          <c:showPercent val="0"/>
          <c:showBubbleSize val="0"/>
        </c:dLbls>
        <c:axId val="454796112"/>
        <c:axId val="454796768"/>
      </c:scatterChart>
      <c:valAx>
        <c:axId val="454796112"/>
        <c:scaling>
          <c:logBase val="10"/>
          <c:orientation val="minMax"/>
          <c:min val="1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r>
                  <a:rPr lang="en-US" b="1" dirty="0"/>
                  <a:t>Dwell Time (seconds)</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crossAx val="454796768"/>
        <c:crosses val="autoZero"/>
        <c:crossBetween val="midCat"/>
      </c:valAx>
      <c:valAx>
        <c:axId val="4547967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r>
                  <a:rPr lang="en-US" b="1" dirty="0"/>
                  <a:t>Retention Loss Speed</a:t>
                </a:r>
              </a:p>
            </c:rich>
          </c:tx>
          <c:overlay val="0"/>
          <c:spPr>
            <a:noFill/>
            <a:ln>
              <a:noFill/>
            </a:ln>
            <a:effectLst/>
          </c:spPr>
          <c:txPr>
            <a:bodyPr rot="-5400000" spcFirstLastPara="1" vertOverflow="ellipsis" vert="horz" wrap="square" anchor="ctr" anchorCtr="1"/>
            <a:lstStyle/>
            <a:p>
              <a:pPr>
                <a:defRPr sz="2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crossAx val="45479611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tx1">
              <a:lumMod val="75000"/>
              <a:lumOff val="25000"/>
            </a:schemeClr>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Error rate</c:v>
                </c:pt>
              </c:strCache>
            </c:strRef>
          </c:tx>
          <c:spPr>
            <a:ln w="28575" cap="rnd">
              <a:noFill/>
              <a:round/>
            </a:ln>
            <a:effectLst/>
          </c:spPr>
          <c:marker>
            <c:symbol val="circle"/>
            <c:size val="5"/>
            <c:spPr>
              <a:solidFill>
                <a:schemeClr val="accent1"/>
              </a:solidFill>
              <a:ln w="76200">
                <a:solidFill>
                  <a:schemeClr val="accent1"/>
                </a:solidFill>
              </a:ln>
              <a:effectLst/>
            </c:spPr>
          </c:marker>
          <c:xVal>
            <c:numRef>
              <c:f>Sheet1!$A$2:$A$9</c:f>
              <c:numCache>
                <c:formatCode>General</c:formatCode>
                <c:ptCount val="8"/>
                <c:pt idx="0">
                  <c:v>0</c:v>
                </c:pt>
                <c:pt idx="1">
                  <c:v>10</c:v>
                </c:pt>
                <c:pt idx="2">
                  <c:v>22</c:v>
                </c:pt>
                <c:pt idx="3">
                  <c:v>30</c:v>
                </c:pt>
                <c:pt idx="4">
                  <c:v>35</c:v>
                </c:pt>
                <c:pt idx="5">
                  <c:v>50</c:v>
                </c:pt>
                <c:pt idx="6">
                  <c:v>60</c:v>
                </c:pt>
                <c:pt idx="7">
                  <c:v>70</c:v>
                </c:pt>
              </c:numCache>
            </c:numRef>
          </c:xVal>
          <c:yVal>
            <c:numRef>
              <c:f>Sheet1!$B$2:$B$9</c:f>
              <c:numCache>
                <c:formatCode>General</c:formatCode>
                <c:ptCount val="8"/>
                <c:pt idx="0">
                  <c:v>0.79</c:v>
                </c:pt>
                <c:pt idx="1">
                  <c:v>0.81</c:v>
                </c:pt>
                <c:pt idx="2">
                  <c:v>0.82</c:v>
                </c:pt>
                <c:pt idx="3">
                  <c:v>0.89500000000000002</c:v>
                </c:pt>
                <c:pt idx="4">
                  <c:v>0.89</c:v>
                </c:pt>
                <c:pt idx="5">
                  <c:v>0.97</c:v>
                </c:pt>
                <c:pt idx="6">
                  <c:v>0.98</c:v>
                </c:pt>
                <c:pt idx="7">
                  <c:v>1</c:v>
                </c:pt>
              </c:numCache>
            </c:numRef>
          </c:yVal>
          <c:smooth val="0"/>
          <c:extLst>
            <c:ext xmlns:c16="http://schemas.microsoft.com/office/drawing/2014/chart" uri="{C3380CC4-5D6E-409C-BE32-E72D297353CC}">
              <c16:uniqueId val="{00000000-5F02-4E76-8729-E90BC9B0AAA1}"/>
            </c:ext>
          </c:extLst>
        </c:ser>
        <c:dLbls>
          <c:showLegendKey val="0"/>
          <c:showVal val="0"/>
          <c:showCatName val="0"/>
          <c:showSerName val="0"/>
          <c:showPercent val="0"/>
          <c:showBubbleSize val="0"/>
        </c:dLbls>
        <c:axId val="454796112"/>
        <c:axId val="454796768"/>
      </c:scatterChart>
      <c:valAx>
        <c:axId val="454796112"/>
        <c:scaling>
          <c:orientation val="minMax"/>
          <c:max val="7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r>
                  <a:rPr lang="en-US" b="1" dirty="0"/>
                  <a:t>Program</a:t>
                </a:r>
                <a:r>
                  <a:rPr lang="en-US" b="1" baseline="0" dirty="0"/>
                  <a:t> </a:t>
                </a:r>
                <a:r>
                  <a:rPr lang="en-US" b="1" dirty="0"/>
                  <a:t>Temperature (Celsius)</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crossAx val="454796768"/>
        <c:crosses val="autoZero"/>
        <c:crossBetween val="midCat"/>
        <c:majorUnit val="10"/>
      </c:valAx>
      <c:valAx>
        <c:axId val="4547967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r>
                  <a:rPr lang="en-US" b="1" dirty="0"/>
                  <a:t>Program Variation</a:t>
                </a:r>
              </a:p>
            </c:rich>
          </c:tx>
          <c:overlay val="0"/>
          <c:spPr>
            <a:noFill/>
            <a:ln>
              <a:noFill/>
            </a:ln>
            <a:effectLst/>
          </c:spPr>
          <c:txPr>
            <a:bodyPr rot="-5400000" spcFirstLastPara="1" vertOverflow="ellipsis" vert="horz" wrap="square" anchor="ctr" anchorCtr="1"/>
            <a:lstStyle/>
            <a:p>
              <a:pPr>
                <a:defRPr sz="2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crossAx val="45479611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tx1">
              <a:lumMod val="75000"/>
              <a:lumOff val="25000"/>
            </a:schemeClr>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Error rate</c:v>
                </c:pt>
              </c:strCache>
            </c:strRef>
          </c:tx>
          <c:spPr>
            <a:ln w="28575" cap="rnd">
              <a:noFill/>
              <a:round/>
            </a:ln>
            <a:effectLst/>
          </c:spPr>
          <c:marker>
            <c:symbol val="circle"/>
            <c:size val="5"/>
            <c:spPr>
              <a:solidFill>
                <a:schemeClr val="accent1"/>
              </a:solidFill>
              <a:ln w="76200">
                <a:solidFill>
                  <a:schemeClr val="accent1"/>
                </a:solidFill>
              </a:ln>
              <a:effectLst/>
            </c:spPr>
          </c:marker>
          <c:xVal>
            <c:numRef>
              <c:f>Sheet1!$A$2:$A$9</c:f>
              <c:numCache>
                <c:formatCode>General</c:formatCode>
                <c:ptCount val="8"/>
                <c:pt idx="0">
                  <c:v>0</c:v>
                </c:pt>
                <c:pt idx="1">
                  <c:v>10</c:v>
                </c:pt>
                <c:pt idx="2">
                  <c:v>22</c:v>
                </c:pt>
                <c:pt idx="3">
                  <c:v>30</c:v>
                </c:pt>
                <c:pt idx="4">
                  <c:v>35</c:v>
                </c:pt>
                <c:pt idx="5">
                  <c:v>50</c:v>
                </c:pt>
                <c:pt idx="6">
                  <c:v>60</c:v>
                </c:pt>
                <c:pt idx="7">
                  <c:v>70</c:v>
                </c:pt>
              </c:numCache>
            </c:numRef>
          </c:xVal>
          <c:yVal>
            <c:numRef>
              <c:f>Sheet1!$B$2:$B$9</c:f>
              <c:numCache>
                <c:formatCode>General</c:formatCode>
                <c:ptCount val="8"/>
                <c:pt idx="0">
                  <c:v>0.42</c:v>
                </c:pt>
                <c:pt idx="1">
                  <c:v>0.46</c:v>
                </c:pt>
                <c:pt idx="2">
                  <c:v>0.43</c:v>
                </c:pt>
                <c:pt idx="3">
                  <c:v>0.56999999999999995</c:v>
                </c:pt>
                <c:pt idx="4">
                  <c:v>0.56000000000000005</c:v>
                </c:pt>
                <c:pt idx="5">
                  <c:v>0.7</c:v>
                </c:pt>
                <c:pt idx="6">
                  <c:v>0.8</c:v>
                </c:pt>
                <c:pt idx="7">
                  <c:v>1</c:v>
                </c:pt>
              </c:numCache>
            </c:numRef>
          </c:yVal>
          <c:smooth val="0"/>
          <c:extLst>
            <c:ext xmlns:c16="http://schemas.microsoft.com/office/drawing/2014/chart" uri="{C3380CC4-5D6E-409C-BE32-E72D297353CC}">
              <c16:uniqueId val="{00000000-5F02-4E76-8729-E90BC9B0AAA1}"/>
            </c:ext>
          </c:extLst>
        </c:ser>
        <c:dLbls>
          <c:showLegendKey val="0"/>
          <c:showVal val="0"/>
          <c:showCatName val="0"/>
          <c:showSerName val="0"/>
          <c:showPercent val="0"/>
          <c:showBubbleSize val="0"/>
        </c:dLbls>
        <c:axId val="454796112"/>
        <c:axId val="454796768"/>
      </c:scatterChart>
      <c:valAx>
        <c:axId val="454796112"/>
        <c:scaling>
          <c:orientation val="minMax"/>
          <c:max val="7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r>
                  <a:rPr lang="en-US" b="1" dirty="0"/>
                  <a:t>Storage</a:t>
                </a:r>
                <a:r>
                  <a:rPr lang="en-US" b="1" baseline="0" dirty="0"/>
                  <a:t> </a:t>
                </a:r>
                <a:r>
                  <a:rPr lang="en-US" b="1" dirty="0"/>
                  <a:t>Temperature (Celsius)</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crossAx val="454796768"/>
        <c:crosses val="autoZero"/>
        <c:crossBetween val="midCat"/>
        <c:majorUnit val="10"/>
      </c:valAx>
      <c:valAx>
        <c:axId val="4547967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r>
                  <a:rPr lang="en-US" b="1" dirty="0"/>
                  <a:t>Retention Loss Speed</a:t>
                </a:r>
              </a:p>
            </c:rich>
          </c:tx>
          <c:overlay val="0"/>
          <c:spPr>
            <a:noFill/>
            <a:ln>
              <a:noFill/>
            </a:ln>
            <a:effectLst/>
          </c:spPr>
          <c:txPr>
            <a:bodyPr rot="-5400000" spcFirstLastPara="1" vertOverflow="ellipsis" vert="horz" wrap="square" anchor="ctr" anchorCtr="1"/>
            <a:lstStyle/>
            <a:p>
              <a:pPr>
                <a:defRPr sz="2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crossAx val="45479611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tx1">
              <a:lumMod val="75000"/>
              <a:lumOff val="25000"/>
            </a:schemeClr>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346861923041076"/>
          <c:y val="5.9105750163089513E-2"/>
          <c:w val="0.8532335742467706"/>
          <c:h val="0.58755094180814615"/>
        </c:manualLayout>
      </c:layout>
      <c:barChart>
        <c:barDir val="col"/>
        <c:grouping val="clustered"/>
        <c:varyColors val="0"/>
        <c:ser>
          <c:idx val="2"/>
          <c:order val="2"/>
          <c:tx>
            <c:strRef>
              <c:f>Sheet1!$D$1</c:f>
              <c:strCache>
                <c:ptCount val="1"/>
                <c:pt idx="0">
                  <c:v>Fixed Vref</c:v>
                </c:pt>
              </c:strCache>
            </c:strRef>
          </c:tx>
          <c:spPr>
            <a:solidFill>
              <a:schemeClr val="tx1">
                <a:lumMod val="65000"/>
                <a:lumOff val="35000"/>
              </a:schemeClr>
            </a:solidFill>
            <a:ln>
              <a:solidFill>
                <a:schemeClr val="tx1"/>
              </a:solidFill>
            </a:ln>
            <a:effectLst/>
          </c:spPr>
          <c:invertIfNegative val="0"/>
          <c:cat>
            <c:strRef>
              <c:f>Sheet1!$A$2:$A$31</c:f>
              <c:strCache>
                <c:ptCount val="14"/>
                <c:pt idx="0">
                  <c:v>hm</c:v>
                </c:pt>
                <c:pt idx="1">
                  <c:v>mds</c:v>
                </c:pt>
                <c:pt idx="2">
                  <c:v>prn</c:v>
                </c:pt>
                <c:pt idx="3">
                  <c:v>proj</c:v>
                </c:pt>
                <c:pt idx="4">
                  <c:v>prxy</c:v>
                </c:pt>
                <c:pt idx="5">
                  <c:v>rsrch</c:v>
                </c:pt>
                <c:pt idx="6">
                  <c:v>src1</c:v>
                </c:pt>
                <c:pt idx="7">
                  <c:v>src2</c:v>
                </c:pt>
                <c:pt idx="8">
                  <c:v>stg</c:v>
                </c:pt>
                <c:pt idx="9">
                  <c:v>ts</c:v>
                </c:pt>
                <c:pt idx="10">
                  <c:v>usr</c:v>
                </c:pt>
                <c:pt idx="11">
                  <c:v>wdev</c:v>
                </c:pt>
                <c:pt idx="12">
                  <c:v>web</c:v>
                </c:pt>
                <c:pt idx="13">
                  <c:v>GMean</c:v>
                </c:pt>
              </c:strCache>
            </c:strRef>
          </c:cat>
          <c:val>
            <c:numRef>
              <c:f>Sheet1!$D$2:$D$31</c:f>
              <c:numCache>
                <c:formatCode>General</c:formatCode>
                <c:ptCount val="14"/>
                <c:pt idx="0">
                  <c:v>174.42755513915901</c:v>
                </c:pt>
                <c:pt idx="1">
                  <c:v>3039.0459847024799</c:v>
                </c:pt>
                <c:pt idx="2">
                  <c:v>1321.15750166254</c:v>
                </c:pt>
                <c:pt idx="3">
                  <c:v>3333.8743042788101</c:v>
                </c:pt>
                <c:pt idx="4">
                  <c:v>1474.87517528593</c:v>
                </c:pt>
                <c:pt idx="5">
                  <c:v>2713.2345560434601</c:v>
                </c:pt>
                <c:pt idx="6">
                  <c:v>5834.6388407886498</c:v>
                </c:pt>
                <c:pt idx="7">
                  <c:v>8213.1736329998203</c:v>
                </c:pt>
                <c:pt idx="8">
                  <c:v>2836.7902898983898</c:v>
                </c:pt>
                <c:pt idx="9">
                  <c:v>6847.5004911528904</c:v>
                </c:pt>
                <c:pt idx="10">
                  <c:v>1678.8146393045299</c:v>
                </c:pt>
                <c:pt idx="11">
                  <c:v>5662.8462145255698</c:v>
                </c:pt>
                <c:pt idx="12">
                  <c:v>5050.1857747129898</c:v>
                </c:pt>
                <c:pt idx="13">
                  <c:v>6101.1886768162349</c:v>
                </c:pt>
              </c:numCache>
            </c:numRef>
          </c:val>
          <c:extLst>
            <c:ext xmlns:c16="http://schemas.microsoft.com/office/drawing/2014/chart" uri="{C3380CC4-5D6E-409C-BE32-E72D297353CC}">
              <c16:uniqueId val="{00000000-B722-4896-BA28-75DDB466B662}"/>
            </c:ext>
          </c:extLst>
        </c:ser>
        <c:ser>
          <c:idx val="4"/>
          <c:order val="3"/>
          <c:tx>
            <c:strRef>
              <c:f>Sheet1!$F$1</c:f>
              <c:strCache>
                <c:ptCount val="1"/>
                <c:pt idx="0">
                  <c:v>Retention-Only</c:v>
                </c:pt>
              </c:strCache>
            </c:strRef>
          </c:tx>
          <c:spPr>
            <a:solidFill>
              <a:schemeClr val="accent4">
                <a:lumMod val="40000"/>
                <a:lumOff val="60000"/>
              </a:schemeClr>
            </a:solidFill>
            <a:ln>
              <a:solidFill>
                <a:schemeClr val="tx1"/>
              </a:solidFill>
            </a:ln>
            <a:effectLst/>
          </c:spPr>
          <c:invertIfNegative val="0"/>
          <c:cat>
            <c:strRef>
              <c:f>Sheet1!$A$2:$A$31</c:f>
              <c:strCache>
                <c:ptCount val="14"/>
                <c:pt idx="0">
                  <c:v>hm</c:v>
                </c:pt>
                <c:pt idx="1">
                  <c:v>mds</c:v>
                </c:pt>
                <c:pt idx="2">
                  <c:v>prn</c:v>
                </c:pt>
                <c:pt idx="3">
                  <c:v>proj</c:v>
                </c:pt>
                <c:pt idx="4">
                  <c:v>prxy</c:v>
                </c:pt>
                <c:pt idx="5">
                  <c:v>rsrch</c:v>
                </c:pt>
                <c:pt idx="6">
                  <c:v>src1</c:v>
                </c:pt>
                <c:pt idx="7">
                  <c:v>src2</c:v>
                </c:pt>
                <c:pt idx="8">
                  <c:v>stg</c:v>
                </c:pt>
                <c:pt idx="9">
                  <c:v>ts</c:v>
                </c:pt>
                <c:pt idx="10">
                  <c:v>usr</c:v>
                </c:pt>
                <c:pt idx="11">
                  <c:v>wdev</c:v>
                </c:pt>
                <c:pt idx="12">
                  <c:v>web</c:v>
                </c:pt>
                <c:pt idx="13">
                  <c:v>GMean</c:v>
                </c:pt>
              </c:strCache>
            </c:strRef>
          </c:cat>
          <c:val>
            <c:numRef>
              <c:f>Sheet1!$F$2:$F$31</c:f>
              <c:numCache>
                <c:formatCode>General</c:formatCode>
                <c:ptCount val="14"/>
                <c:pt idx="0">
                  <c:v>14861.0095635364</c:v>
                </c:pt>
                <c:pt idx="1">
                  <c:v>15065.957879552199</c:v>
                </c:pt>
                <c:pt idx="2">
                  <c:v>14892.6128590553</c:v>
                </c:pt>
                <c:pt idx="3">
                  <c:v>20240.2735468057</c:v>
                </c:pt>
                <c:pt idx="4">
                  <c:v>19640.9267914263</c:v>
                </c:pt>
                <c:pt idx="5">
                  <c:v>19850.938107709899</c:v>
                </c:pt>
                <c:pt idx="6">
                  <c:v>21051.812978378101</c:v>
                </c:pt>
                <c:pt idx="7">
                  <c:v>21953.100334271901</c:v>
                </c:pt>
                <c:pt idx="8">
                  <c:v>14984.051751499799</c:v>
                </c:pt>
                <c:pt idx="9">
                  <c:v>21267.650851872098</c:v>
                </c:pt>
                <c:pt idx="10">
                  <c:v>14744.5144350175</c:v>
                </c:pt>
                <c:pt idx="11">
                  <c:v>20839.738079979899</c:v>
                </c:pt>
                <c:pt idx="12">
                  <c:v>15663.996238301799</c:v>
                </c:pt>
                <c:pt idx="13">
                  <c:v>18957.051979441792</c:v>
                </c:pt>
              </c:numCache>
            </c:numRef>
          </c:val>
          <c:extLst>
            <c:ext xmlns:c16="http://schemas.microsoft.com/office/drawing/2014/chart" uri="{C3380CC4-5D6E-409C-BE32-E72D297353CC}">
              <c16:uniqueId val="{00000001-B722-4896-BA28-75DDB466B662}"/>
            </c:ext>
          </c:extLst>
        </c:ser>
        <c:ser>
          <c:idx val="5"/>
          <c:order val="4"/>
          <c:tx>
            <c:strRef>
              <c:f>Sheet1!$G$1</c:f>
              <c:strCache>
                <c:ptCount val="1"/>
                <c:pt idx="0">
                  <c:v>HeatWatch</c:v>
                </c:pt>
              </c:strCache>
            </c:strRef>
          </c:tx>
          <c:spPr>
            <a:solidFill>
              <a:srgbClr val="0070C0"/>
            </a:solidFill>
            <a:ln>
              <a:solidFill>
                <a:schemeClr val="tx1"/>
              </a:solidFill>
            </a:ln>
            <a:effectLst/>
          </c:spPr>
          <c:invertIfNegative val="0"/>
          <c:cat>
            <c:strRef>
              <c:f>Sheet1!$A$2:$A$31</c:f>
              <c:strCache>
                <c:ptCount val="14"/>
                <c:pt idx="0">
                  <c:v>hm</c:v>
                </c:pt>
                <c:pt idx="1">
                  <c:v>mds</c:v>
                </c:pt>
                <c:pt idx="2">
                  <c:v>prn</c:v>
                </c:pt>
                <c:pt idx="3">
                  <c:v>proj</c:v>
                </c:pt>
                <c:pt idx="4">
                  <c:v>prxy</c:v>
                </c:pt>
                <c:pt idx="5">
                  <c:v>rsrch</c:v>
                </c:pt>
                <c:pt idx="6">
                  <c:v>src1</c:v>
                </c:pt>
                <c:pt idx="7">
                  <c:v>src2</c:v>
                </c:pt>
                <c:pt idx="8">
                  <c:v>stg</c:v>
                </c:pt>
                <c:pt idx="9">
                  <c:v>ts</c:v>
                </c:pt>
                <c:pt idx="10">
                  <c:v>usr</c:v>
                </c:pt>
                <c:pt idx="11">
                  <c:v>wdev</c:v>
                </c:pt>
                <c:pt idx="12">
                  <c:v>web</c:v>
                </c:pt>
                <c:pt idx="13">
                  <c:v>GMean</c:v>
                </c:pt>
              </c:strCache>
            </c:strRef>
          </c:cat>
          <c:val>
            <c:numRef>
              <c:f>Sheet1!$G$2:$G$31</c:f>
              <c:numCache>
                <c:formatCode>General</c:formatCode>
                <c:ptCount val="14"/>
                <c:pt idx="0">
                  <c:v>19132.196544053098</c:v>
                </c:pt>
                <c:pt idx="1">
                  <c:v>19534.5608579912</c:v>
                </c:pt>
                <c:pt idx="2">
                  <c:v>19334.654509935401</c:v>
                </c:pt>
                <c:pt idx="3">
                  <c:v>23122.945278857602</c:v>
                </c:pt>
                <c:pt idx="4">
                  <c:v>22300.978033418902</c:v>
                </c:pt>
                <c:pt idx="5">
                  <c:v>22750.694785750002</c:v>
                </c:pt>
                <c:pt idx="6">
                  <c:v>24276.342952936498</c:v>
                </c:pt>
                <c:pt idx="7">
                  <c:v>25433.0794067315</c:v>
                </c:pt>
                <c:pt idx="8">
                  <c:v>19446.5879506286</c:v>
                </c:pt>
                <c:pt idx="9">
                  <c:v>24562.4514530823</c:v>
                </c:pt>
                <c:pt idx="10">
                  <c:v>19341.646585053801</c:v>
                </c:pt>
                <c:pt idx="11">
                  <c:v>24020.3902014163</c:v>
                </c:pt>
                <c:pt idx="12">
                  <c:v>20442.0791239059</c:v>
                </c:pt>
                <c:pt idx="13">
                  <c:v>23501.181315126578</c:v>
                </c:pt>
              </c:numCache>
            </c:numRef>
          </c:val>
          <c:extLst>
            <c:ext xmlns:c16="http://schemas.microsoft.com/office/drawing/2014/chart" uri="{C3380CC4-5D6E-409C-BE32-E72D297353CC}">
              <c16:uniqueId val="{00000002-B722-4896-BA28-75DDB466B662}"/>
            </c:ext>
          </c:extLst>
        </c:ser>
        <c:ser>
          <c:idx val="3"/>
          <c:order val="5"/>
          <c:tx>
            <c:strRef>
              <c:f>Sheet1!$E$1</c:f>
              <c:strCache>
                <c:ptCount val="1"/>
                <c:pt idx="0">
                  <c:v>Oracle</c:v>
                </c:pt>
              </c:strCache>
            </c:strRef>
          </c:tx>
          <c:spPr>
            <a:solidFill>
              <a:schemeClr val="accent6">
                <a:lumMod val="60000"/>
                <a:lumOff val="40000"/>
              </a:schemeClr>
            </a:solidFill>
            <a:ln>
              <a:solidFill>
                <a:schemeClr val="tx1"/>
              </a:solidFill>
            </a:ln>
            <a:effectLst/>
          </c:spPr>
          <c:invertIfNegative val="0"/>
          <c:cat>
            <c:strRef>
              <c:f>Sheet1!$A$2:$A$31</c:f>
              <c:strCache>
                <c:ptCount val="14"/>
                <c:pt idx="0">
                  <c:v>hm</c:v>
                </c:pt>
                <c:pt idx="1">
                  <c:v>mds</c:v>
                </c:pt>
                <c:pt idx="2">
                  <c:v>prn</c:v>
                </c:pt>
                <c:pt idx="3">
                  <c:v>proj</c:v>
                </c:pt>
                <c:pt idx="4">
                  <c:v>prxy</c:v>
                </c:pt>
                <c:pt idx="5">
                  <c:v>rsrch</c:v>
                </c:pt>
                <c:pt idx="6">
                  <c:v>src1</c:v>
                </c:pt>
                <c:pt idx="7">
                  <c:v>src2</c:v>
                </c:pt>
                <c:pt idx="8">
                  <c:v>stg</c:v>
                </c:pt>
                <c:pt idx="9">
                  <c:v>ts</c:v>
                </c:pt>
                <c:pt idx="10">
                  <c:v>usr</c:v>
                </c:pt>
                <c:pt idx="11">
                  <c:v>wdev</c:v>
                </c:pt>
                <c:pt idx="12">
                  <c:v>web</c:v>
                </c:pt>
                <c:pt idx="13">
                  <c:v>GMean</c:v>
                </c:pt>
              </c:strCache>
            </c:strRef>
          </c:cat>
          <c:val>
            <c:numRef>
              <c:f>Sheet1!$E$2:$E$31</c:f>
              <c:numCache>
                <c:formatCode>General</c:formatCode>
                <c:ptCount val="14"/>
                <c:pt idx="0">
                  <c:v>19312.238230642699</c:v>
                </c:pt>
                <c:pt idx="1">
                  <c:v>19748.815239953201</c:v>
                </c:pt>
                <c:pt idx="2">
                  <c:v>19529.940456164899</c:v>
                </c:pt>
                <c:pt idx="3">
                  <c:v>23225.2373932808</c:v>
                </c:pt>
                <c:pt idx="4">
                  <c:v>22406.8100695621</c:v>
                </c:pt>
                <c:pt idx="5">
                  <c:v>22872.4320237871</c:v>
                </c:pt>
                <c:pt idx="6">
                  <c:v>24409.7948785218</c:v>
                </c:pt>
                <c:pt idx="7">
                  <c:v>25602.266747499401</c:v>
                </c:pt>
                <c:pt idx="8">
                  <c:v>19656.939273431599</c:v>
                </c:pt>
                <c:pt idx="9">
                  <c:v>24708.603713075499</c:v>
                </c:pt>
                <c:pt idx="10">
                  <c:v>19540.643751352</c:v>
                </c:pt>
                <c:pt idx="11">
                  <c:v>24150.122883636999</c:v>
                </c:pt>
                <c:pt idx="12">
                  <c:v>20649.2560539234</c:v>
                </c:pt>
                <c:pt idx="13">
                  <c:v>23744.329909285196</c:v>
                </c:pt>
              </c:numCache>
            </c:numRef>
          </c:val>
          <c:extLst>
            <c:ext xmlns:c16="http://schemas.microsoft.com/office/drawing/2014/chart" uri="{C3380CC4-5D6E-409C-BE32-E72D297353CC}">
              <c16:uniqueId val="{00000003-B722-4896-BA28-75DDB466B662}"/>
            </c:ext>
          </c:extLst>
        </c:ser>
        <c:dLbls>
          <c:showLegendKey val="0"/>
          <c:showVal val="0"/>
          <c:showCatName val="0"/>
          <c:showSerName val="0"/>
          <c:showPercent val="0"/>
          <c:showBubbleSize val="0"/>
        </c:dLbls>
        <c:gapWidth val="59"/>
        <c:axId val="327978360"/>
        <c:axId val="327978752"/>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Dwell time</c:v>
                      </c:pt>
                    </c:strCache>
                  </c:strRef>
                </c:tx>
                <c:spPr>
                  <a:solidFill>
                    <a:schemeClr val="accent1"/>
                  </a:solidFill>
                  <a:ln>
                    <a:noFill/>
                  </a:ln>
                  <a:effectLst/>
                </c:spPr>
                <c:invertIfNegative val="0"/>
                <c:cat>
                  <c:strRef>
                    <c:extLst>
                      <c:ext uri="{02D57815-91ED-43cb-92C2-25804820EDAC}">
                        <c15:formulaRef>
                          <c15:sqref>Sheet1!$A$2:$A$31</c15:sqref>
                        </c15:formulaRef>
                      </c:ext>
                    </c:extLst>
                    <c:strCache>
                      <c:ptCount val="14"/>
                      <c:pt idx="0">
                        <c:v>hm</c:v>
                      </c:pt>
                      <c:pt idx="1">
                        <c:v>mds</c:v>
                      </c:pt>
                      <c:pt idx="2">
                        <c:v>prn</c:v>
                      </c:pt>
                      <c:pt idx="3">
                        <c:v>proj</c:v>
                      </c:pt>
                      <c:pt idx="4">
                        <c:v>prxy</c:v>
                      </c:pt>
                      <c:pt idx="5">
                        <c:v>rsrch</c:v>
                      </c:pt>
                      <c:pt idx="6">
                        <c:v>src1</c:v>
                      </c:pt>
                      <c:pt idx="7">
                        <c:v>src2</c:v>
                      </c:pt>
                      <c:pt idx="8">
                        <c:v>stg</c:v>
                      </c:pt>
                      <c:pt idx="9">
                        <c:v>ts</c:v>
                      </c:pt>
                      <c:pt idx="10">
                        <c:v>usr</c:v>
                      </c:pt>
                      <c:pt idx="11">
                        <c:v>wdev</c:v>
                      </c:pt>
                      <c:pt idx="12">
                        <c:v>web</c:v>
                      </c:pt>
                      <c:pt idx="13">
                        <c:v>GMean</c:v>
                      </c:pt>
                    </c:strCache>
                  </c:strRef>
                </c:cat>
                <c:val>
                  <c:numRef>
                    <c:extLst>
                      <c:ext uri="{02D57815-91ED-43cb-92C2-25804820EDAC}">
                        <c15:formulaRef>
                          <c15:sqref>Sheet1!$B$2:$B$31</c15:sqref>
                        </c15:formulaRef>
                      </c:ext>
                    </c:extLst>
                    <c:numCache>
                      <c:formatCode>General</c:formatCode>
                      <c:ptCount val="14"/>
                      <c:pt idx="0">
                        <c:v>97606.281617900895</c:v>
                      </c:pt>
                      <c:pt idx="1">
                        <c:v>385659.706247836</c:v>
                      </c:pt>
                      <c:pt idx="2">
                        <c:v>265883.04541181499</c:v>
                      </c:pt>
                      <c:pt idx="3">
                        <c:v>21231.014749174399</c:v>
                      </c:pt>
                      <c:pt idx="4">
                        <c:v>10194.5213440963</c:v>
                      </c:pt>
                      <c:pt idx="5">
                        <c:v>31407.5805263154</c:v>
                      </c:pt>
                      <c:pt idx="6">
                        <c:v>43186.7780299804</c:v>
                      </c:pt>
                      <c:pt idx="7">
                        <c:v>80021.126918380702</c:v>
                      </c:pt>
                      <c:pt idx="8">
                        <c:v>388054.95533580298</c:v>
                      </c:pt>
                      <c:pt idx="9">
                        <c:v>85639.418052921799</c:v>
                      </c:pt>
                      <c:pt idx="10">
                        <c:v>174606.11388305799</c:v>
                      </c:pt>
                      <c:pt idx="11">
                        <c:v>69237.620304124401</c:v>
                      </c:pt>
                      <c:pt idx="12">
                        <c:v>414283.835404935</c:v>
                      </c:pt>
                      <c:pt idx="13">
                        <c:v>593362.57358013291</c:v>
                      </c:pt>
                    </c:numCache>
                  </c:numRef>
                </c:val>
                <c:extLst>
                  <c:ext xmlns:c16="http://schemas.microsoft.com/office/drawing/2014/chart" uri="{C3380CC4-5D6E-409C-BE32-E72D297353CC}">
                    <c16:uniqueId val="{00000004-B722-4896-BA28-75DDB466B662}"/>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Average retention time</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Sheet1!$A$2:$A$31</c15:sqref>
                        </c15:formulaRef>
                      </c:ext>
                    </c:extLst>
                    <c:strCache>
                      <c:ptCount val="14"/>
                      <c:pt idx="0">
                        <c:v>hm</c:v>
                      </c:pt>
                      <c:pt idx="1">
                        <c:v>mds</c:v>
                      </c:pt>
                      <c:pt idx="2">
                        <c:v>prn</c:v>
                      </c:pt>
                      <c:pt idx="3">
                        <c:v>proj</c:v>
                      </c:pt>
                      <c:pt idx="4">
                        <c:v>prxy</c:v>
                      </c:pt>
                      <c:pt idx="5">
                        <c:v>rsrch</c:v>
                      </c:pt>
                      <c:pt idx="6">
                        <c:v>src1</c:v>
                      </c:pt>
                      <c:pt idx="7">
                        <c:v>src2</c:v>
                      </c:pt>
                      <c:pt idx="8">
                        <c:v>stg</c:v>
                      </c:pt>
                      <c:pt idx="9">
                        <c:v>ts</c:v>
                      </c:pt>
                      <c:pt idx="10">
                        <c:v>usr</c:v>
                      </c:pt>
                      <c:pt idx="11">
                        <c:v>wdev</c:v>
                      </c:pt>
                      <c:pt idx="12">
                        <c:v>web</c:v>
                      </c:pt>
                      <c:pt idx="13">
                        <c:v>GMean</c:v>
                      </c:pt>
                    </c:strCache>
                  </c:strRef>
                </c:cat>
                <c:val>
                  <c:numRef>
                    <c:extLst xmlns:c15="http://schemas.microsoft.com/office/drawing/2012/chart">
                      <c:ext xmlns:c15="http://schemas.microsoft.com/office/drawing/2012/chart" uri="{02D57815-91ED-43cb-92C2-25804820EDAC}">
                        <c15:formulaRef>
                          <c15:sqref>Sheet1!$C$2:$C$31</c15:sqref>
                        </c15:formulaRef>
                      </c:ext>
                    </c:extLst>
                    <c:numCache>
                      <c:formatCode>General</c:formatCode>
                      <c:ptCount val="14"/>
                      <c:pt idx="0">
                        <c:v>146443.00789849801</c:v>
                      </c:pt>
                      <c:pt idx="1">
                        <c:v>201149.37394077901</c:v>
                      </c:pt>
                      <c:pt idx="2">
                        <c:v>195220.21051392</c:v>
                      </c:pt>
                      <c:pt idx="3">
                        <c:v>203632.868305354</c:v>
                      </c:pt>
                      <c:pt idx="4">
                        <c:v>191820.41826856299</c:v>
                      </c:pt>
                      <c:pt idx="5">
                        <c:v>234532.99497032401</c:v>
                      </c:pt>
                      <c:pt idx="6">
                        <c:v>203288.527041055</c:v>
                      </c:pt>
                      <c:pt idx="7">
                        <c:v>194588.88954491299</c:v>
                      </c:pt>
                      <c:pt idx="8">
                        <c:v>210221.110031502</c:v>
                      </c:pt>
                      <c:pt idx="9">
                        <c:v>274012.69741278701</c:v>
                      </c:pt>
                      <c:pt idx="10">
                        <c:v>173190.932981633</c:v>
                      </c:pt>
                      <c:pt idx="11">
                        <c:v>200292.19185562499</c:v>
                      </c:pt>
                      <c:pt idx="12">
                        <c:v>143502.495318417</c:v>
                      </c:pt>
                      <c:pt idx="13">
                        <c:v>165874.43307566133</c:v>
                      </c:pt>
                    </c:numCache>
                  </c:numRef>
                </c:val>
                <c:extLst xmlns:c15="http://schemas.microsoft.com/office/drawing/2012/chart">
                  <c:ext xmlns:c16="http://schemas.microsoft.com/office/drawing/2014/chart" uri="{C3380CC4-5D6E-409C-BE32-E72D297353CC}">
                    <c16:uniqueId val="{00000005-B722-4896-BA28-75DDB466B662}"/>
                  </c:ext>
                </c:extLst>
              </c15:ser>
            </c15:filteredBarSeries>
          </c:ext>
        </c:extLst>
      </c:barChart>
      <c:catAx>
        <c:axId val="327978360"/>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327978752"/>
        <c:crosses val="autoZero"/>
        <c:auto val="1"/>
        <c:lblAlgn val="ctr"/>
        <c:lblOffset val="0"/>
        <c:noMultiLvlLbl val="0"/>
      </c:catAx>
      <c:valAx>
        <c:axId val="327978752"/>
        <c:scaling>
          <c:orientation val="minMax"/>
        </c:scaling>
        <c:delete val="0"/>
        <c:axPos val="l"/>
        <c:majorGridlines>
          <c:spPr>
            <a:ln w="12700"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r>
                  <a:rPr lang="en-US" b="1" dirty="0"/>
                  <a:t>Lifetime</a:t>
                </a:r>
                <a:r>
                  <a:rPr lang="en-US" dirty="0"/>
                  <a:t> (P/E cycles)</a:t>
                </a:r>
              </a:p>
            </c:rich>
          </c:tx>
          <c:layout>
            <c:manualLayout>
              <c:xMode val="edge"/>
              <c:yMode val="edge"/>
              <c:x val="0"/>
              <c:y val="2.0032142721290273E-2"/>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title>
        <c:numFmt formatCode="#\K" sourceLinked="0"/>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327978360"/>
        <c:crosses val="autoZero"/>
        <c:crossBetween val="between"/>
        <c:dispUnits>
          <c:builtInUnit val="thousands"/>
        </c:dispUnits>
      </c:valAx>
      <c:spPr>
        <a:noFill/>
        <a:ln w="12700">
          <a:solidFill>
            <a:schemeClr val="tx1"/>
          </a:solidFill>
        </a:ln>
        <a:effectLst/>
      </c:spPr>
    </c:plotArea>
    <c:legend>
      <c:legendPos val="t"/>
      <c:layout>
        <c:manualLayout>
          <c:xMode val="edge"/>
          <c:yMode val="edge"/>
          <c:x val="0.11333321277753666"/>
          <c:y val="4.1922309263771697E-2"/>
          <c:w val="0.883595735941472"/>
          <c:h val="0.13798882556560224"/>
        </c:manualLayout>
      </c:layout>
      <c:overlay val="1"/>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a:solidFill>
            <a:schemeClr val="tx1"/>
          </a:solidFill>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0.93552</cdr:x>
      <cdr:y>0.19874</cdr:y>
    </cdr:from>
    <cdr:to>
      <cdr:x>0.93552</cdr:x>
      <cdr:y>0.52643</cdr:y>
    </cdr:to>
    <cdr:cxnSp macro="">
      <cdr:nvCxnSpPr>
        <cdr:cNvPr id="5" name="Straight Arrow Connector 4">
          <a:extLst xmlns:a="http://schemas.openxmlformats.org/drawingml/2006/main">
            <a:ext uri="{FF2B5EF4-FFF2-40B4-BE49-F238E27FC236}">
              <a16:creationId xmlns:a16="http://schemas.microsoft.com/office/drawing/2014/main" id="{F970D615-3D3D-4CCA-A1C1-EEAA107291E8}"/>
            </a:ext>
          </a:extLst>
        </cdr:cNvPr>
        <cdr:cNvCxnSpPr/>
      </cdr:nvCxnSpPr>
      <cdr:spPr>
        <a:xfrm xmlns:a="http://schemas.openxmlformats.org/drawingml/2006/main" flipV="1">
          <a:off x="8691259" y="710565"/>
          <a:ext cx="0" cy="1171576"/>
        </a:xfrm>
        <a:prstGeom xmlns:a="http://schemas.openxmlformats.org/drawingml/2006/main" prst="straightConnector1">
          <a:avLst/>
        </a:prstGeom>
        <a:ln xmlns:a="http://schemas.openxmlformats.org/drawingml/2006/main" w="44450">
          <a:solidFill>
            <a:srgbClr val="00B050"/>
          </a:solidFill>
          <a:tailEnd type="stealt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0.87188</cdr:x>
      <cdr:y>0.17042</cdr:y>
    </cdr:from>
    <cdr:to>
      <cdr:x>0.91303</cdr:x>
      <cdr:y>0.23906</cdr:y>
    </cdr:to>
    <cdr:sp macro="" textlink="">
      <cdr:nvSpPr>
        <cdr:cNvPr id="6" name="TextBox 2"/>
        <cdr:cNvSpPr txBox="1"/>
      </cdr:nvSpPr>
      <cdr:spPr>
        <a:xfrm xmlns:a="http://schemas.openxmlformats.org/drawingml/2006/main">
          <a:off x="8100060" y="609297"/>
          <a:ext cx="382291" cy="245413"/>
        </a:xfrm>
        <a:prstGeom xmlns:a="http://schemas.openxmlformats.org/drawingml/2006/main" prst="rect">
          <a:avLst/>
        </a:prstGeom>
        <a:noFill xmlns:a="http://schemas.openxmlformats.org/drawingml/2006/main"/>
      </cdr:spPr>
      <cdr:txBody>
        <a:bodyPr xmlns:a="http://schemas.openxmlformats.org/drawingml/2006/main" wrap="none" lIns="0" tIns="0" rIns="0" bIns="0"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200" b="1" spc="-100" baseline="0" dirty="0">
              <a:solidFill>
                <a:srgbClr val="00B050"/>
              </a:solidFill>
              <a:latin typeface="+mn-lt"/>
            </a:rPr>
            <a:t>3.85x</a:t>
          </a:r>
        </a:p>
      </cdr:txBody>
    </cdr:sp>
  </cdr:relSizeAnchor>
  <cdr:relSizeAnchor xmlns:cdr="http://schemas.openxmlformats.org/drawingml/2006/chartDrawing">
    <cdr:from>
      <cdr:x>0.92479</cdr:x>
      <cdr:y>0.19102</cdr:y>
    </cdr:from>
    <cdr:to>
      <cdr:x>0.95277</cdr:x>
      <cdr:y>0.19102</cdr:y>
    </cdr:to>
    <cdr:cxnSp macro="">
      <cdr:nvCxnSpPr>
        <cdr:cNvPr id="9" name="Straight Connector 8">
          <a:extLst xmlns:a="http://schemas.openxmlformats.org/drawingml/2006/main">
            <a:ext uri="{FF2B5EF4-FFF2-40B4-BE49-F238E27FC236}">
              <a16:creationId xmlns:a16="http://schemas.microsoft.com/office/drawing/2014/main" id="{67A35EDB-67BF-4976-9F99-2DE16C38E942}"/>
            </a:ext>
          </a:extLst>
        </cdr:cNvPr>
        <cdr:cNvCxnSpPr/>
      </cdr:nvCxnSpPr>
      <cdr:spPr>
        <a:xfrm xmlns:a="http://schemas.openxmlformats.org/drawingml/2006/main">
          <a:off x="8591550" y="682950"/>
          <a:ext cx="260014" cy="0"/>
        </a:xfrm>
        <a:prstGeom xmlns:a="http://schemas.openxmlformats.org/drawingml/2006/main" prst="line">
          <a:avLst/>
        </a:prstGeom>
        <a:ln xmlns:a="http://schemas.openxmlformats.org/drawingml/2006/main" w="44450">
          <a:solidFill>
            <a:srgbClr val="00B05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E66364-1981-4406-8592-A989E30F1E84}" type="datetimeFigureOut">
              <a:rPr lang="en-US" smtClean="0"/>
              <a:t>8/9/2018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E4E1DA-7A05-40B0-8E70-FB6934D622FB}" type="slidenum">
              <a:rPr lang="en-US" smtClean="0"/>
              <a:t>‹#›</a:t>
            </a:fld>
            <a:endParaRPr lang="en-US" dirty="0"/>
          </a:p>
        </p:txBody>
      </p:sp>
    </p:spTree>
    <p:extLst>
      <p:ext uri="{BB962C8B-B14F-4D97-AF65-F5344CB8AC3E}">
        <p14:creationId xmlns:p14="http://schemas.microsoft.com/office/powerpoint/2010/main" val="3539913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Thank you for the introduction. Today, I will present our work about …</a:t>
            </a:r>
          </a:p>
        </p:txBody>
      </p:sp>
      <p:sp>
        <p:nvSpPr>
          <p:cNvPr id="4" name="Slide Number Placeholder 3"/>
          <p:cNvSpPr>
            <a:spLocks noGrp="1"/>
          </p:cNvSpPr>
          <p:nvPr>
            <p:ph type="sldNum" sz="quarter" idx="10"/>
          </p:nvPr>
        </p:nvSpPr>
        <p:spPr/>
        <p:txBody>
          <a:bodyPr/>
          <a:lstStyle/>
          <a:p>
            <a:fld id="{69E4E1DA-7A05-40B0-8E70-FB6934D622FB}" type="slidenum">
              <a:rPr lang="en-US" smtClean="0"/>
              <a:t>1</a:t>
            </a:fld>
            <a:endParaRPr lang="en-US" dirty="0"/>
          </a:p>
        </p:txBody>
      </p:sp>
    </p:spTree>
    <p:extLst>
      <p:ext uri="{BB962C8B-B14F-4D97-AF65-F5344CB8AC3E}">
        <p14:creationId xmlns:p14="http://schemas.microsoft.com/office/powerpoint/2010/main" val="1505804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only a few prior works that study self-recovery and temperature effects in planar NAND.</a:t>
            </a:r>
          </a:p>
          <a:p>
            <a:r>
              <a:rPr lang="en-US" dirty="0"/>
              <a:t>And JEDEC only provides a guideline for temperature effect without characterization.</a:t>
            </a:r>
          </a:p>
          <a:p>
            <a:r>
              <a:rPr lang="en-US" dirty="0"/>
              <a:t>And these two error characteristics are completely unreported in 3D NAND.</a:t>
            </a:r>
          </a:p>
        </p:txBody>
      </p:sp>
      <p:sp>
        <p:nvSpPr>
          <p:cNvPr id="4" name="Slide Number Placeholder 3"/>
          <p:cNvSpPr>
            <a:spLocks noGrp="1"/>
          </p:cNvSpPr>
          <p:nvPr>
            <p:ph type="sldNum" sz="quarter" idx="10"/>
          </p:nvPr>
        </p:nvSpPr>
        <p:spPr/>
        <p:txBody>
          <a:bodyPr/>
          <a:lstStyle/>
          <a:p>
            <a:fld id="{69E4E1DA-7A05-40B0-8E70-FB6934D622FB}" type="slidenum">
              <a:rPr lang="en-US" smtClean="0"/>
              <a:t>10</a:t>
            </a:fld>
            <a:endParaRPr lang="en-US" dirty="0"/>
          </a:p>
        </p:txBody>
      </p:sp>
    </p:spTree>
    <p:extLst>
      <p:ext uri="{BB962C8B-B14F-4D97-AF65-F5344CB8AC3E}">
        <p14:creationId xmlns:p14="http://schemas.microsoft.com/office/powerpoint/2010/main" val="3426630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 will introduce our characterization, which is the first characterization of these effects on real 3D NAND chips.</a:t>
            </a:r>
          </a:p>
        </p:txBody>
      </p:sp>
      <p:sp>
        <p:nvSpPr>
          <p:cNvPr id="4" name="Slide Number Placeholder 3"/>
          <p:cNvSpPr>
            <a:spLocks noGrp="1"/>
          </p:cNvSpPr>
          <p:nvPr>
            <p:ph type="sldNum" sz="quarter" idx="10"/>
          </p:nvPr>
        </p:nvSpPr>
        <p:spPr/>
        <p:txBody>
          <a:bodyPr/>
          <a:lstStyle/>
          <a:p>
            <a:fld id="{69E4E1DA-7A05-40B0-8E70-FB6934D622FB}" type="slidenum">
              <a:rPr lang="en-US" smtClean="0"/>
              <a:t>11</a:t>
            </a:fld>
            <a:endParaRPr lang="en-US" dirty="0"/>
          </a:p>
        </p:txBody>
      </p:sp>
    </p:spTree>
    <p:extLst>
      <p:ext uri="{BB962C8B-B14F-4D97-AF65-F5344CB8AC3E}">
        <p14:creationId xmlns:p14="http://schemas.microsoft.com/office/powerpoint/2010/main" val="2528945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methodology we use.</a:t>
            </a:r>
          </a:p>
          <a:p>
            <a:r>
              <a:rPr lang="en-US" dirty="0"/>
              <a:t>This is a toy diagram of our characterization platform, which consists of a form-factor SSD connected to a server machine.</a:t>
            </a:r>
          </a:p>
          <a:p>
            <a:r>
              <a:rPr lang="en-US" dirty="0"/>
              <a:t>We use a modified firmware version in the flash controller, which allows us to control the read reference voltage of the flash chip,</a:t>
            </a:r>
          </a:p>
          <a:p>
            <a:r>
              <a:rPr lang="en-US" dirty="0"/>
              <a:t>and to bypass error correction to get raw NAND data.</a:t>
            </a:r>
          </a:p>
          <a:p>
            <a:r>
              <a:rPr lang="en-US" dirty="0"/>
              <a:t>And, when necessary, we used a heat chamber to control SSD temperature.</a:t>
            </a:r>
          </a:p>
        </p:txBody>
      </p:sp>
      <p:sp>
        <p:nvSpPr>
          <p:cNvPr id="4" name="Slide Number Placeholder 3"/>
          <p:cNvSpPr>
            <a:spLocks noGrp="1"/>
          </p:cNvSpPr>
          <p:nvPr>
            <p:ph type="sldNum" sz="quarter" idx="10"/>
          </p:nvPr>
        </p:nvSpPr>
        <p:spPr/>
        <p:txBody>
          <a:bodyPr/>
          <a:lstStyle/>
          <a:p>
            <a:fld id="{8F30E7BD-8D0F-4639-A9DD-304D85886A5A}" type="slidenum">
              <a:rPr lang="en-US" smtClean="0"/>
              <a:t>12</a:t>
            </a:fld>
            <a:endParaRPr lang="en-US" dirty="0"/>
          </a:p>
        </p:txBody>
      </p:sp>
    </p:spTree>
    <p:extLst>
      <p:ext uri="{BB962C8B-B14F-4D97-AF65-F5344CB8AC3E}">
        <p14:creationId xmlns:p14="http://schemas.microsoft.com/office/powerpoint/2010/main" val="2735225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devices that we characterize are real 3D NAND flash chips from a major flash vendor.</a:t>
            </a:r>
          </a:p>
          <a:p>
            <a:r>
              <a:rPr lang="en-US" dirty="0"/>
              <a:t>Each chip has 30 to 39 stacked layers. And use MLC flash so each flash cell stores 2 bits of data.</a:t>
            </a:r>
          </a:p>
        </p:txBody>
      </p:sp>
      <p:sp>
        <p:nvSpPr>
          <p:cNvPr id="4" name="Slide Number Placeholder 3"/>
          <p:cNvSpPr>
            <a:spLocks noGrp="1"/>
          </p:cNvSpPr>
          <p:nvPr>
            <p:ph type="sldNum" sz="quarter" idx="10"/>
          </p:nvPr>
        </p:nvSpPr>
        <p:spPr/>
        <p:txBody>
          <a:bodyPr/>
          <a:lstStyle/>
          <a:p>
            <a:fld id="{69E4E1DA-7A05-40B0-8E70-FB6934D622FB}" type="slidenum">
              <a:rPr lang="en-US" smtClean="0"/>
              <a:t>13</a:t>
            </a:fld>
            <a:endParaRPr lang="en-US" dirty="0"/>
          </a:p>
        </p:txBody>
      </p:sp>
    </p:spTree>
    <p:extLst>
      <p:ext uri="{BB962C8B-B14F-4D97-AF65-F5344CB8AC3E}">
        <p14:creationId xmlns:p14="http://schemas.microsoft.com/office/powerpoint/2010/main" val="2729910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MLC cell has </a:t>
            </a:r>
            <a:r>
              <a:rPr lang="en-US" baseline="0" dirty="0"/>
              <a:t>4 threshold voltage states. We assign a different 2-bit value to each state..</a:t>
            </a:r>
          </a:p>
          <a:p>
            <a:r>
              <a:rPr lang="en-US" baseline="0" dirty="0"/>
              <a:t>And they are read by three read reference voltages instead of one.</a:t>
            </a:r>
          </a:p>
          <a:p>
            <a:r>
              <a:rPr lang="en-US" baseline="0" dirty="0"/>
              <a:t>To better understand the reliability of the cell, we typically model the probability distribution (point) of the threshold voltage (point) of each state as a probability density function. We call this the threshold voltage distribution.</a:t>
            </a:r>
          </a:p>
        </p:txBody>
      </p:sp>
      <p:sp>
        <p:nvSpPr>
          <p:cNvPr id="4" name="Slide Number Placeholder 3"/>
          <p:cNvSpPr>
            <a:spLocks noGrp="1"/>
          </p:cNvSpPr>
          <p:nvPr>
            <p:ph type="sldNum" sz="quarter" idx="10"/>
          </p:nvPr>
        </p:nvSpPr>
        <p:spPr/>
        <p:txBody>
          <a:bodyPr/>
          <a:lstStyle/>
          <a:p>
            <a:fld id="{C80E4223-583E-4CCF-8BED-0B3B08345093}" type="slidenum">
              <a:rPr lang="en-US" smtClean="0"/>
              <a:t>14</a:t>
            </a:fld>
            <a:endParaRPr lang="en-US" dirty="0"/>
          </a:p>
        </p:txBody>
      </p:sp>
    </p:spTree>
    <p:extLst>
      <p:ext uri="{BB962C8B-B14F-4D97-AF65-F5344CB8AC3E}">
        <p14:creationId xmlns:p14="http://schemas.microsoft.com/office/powerpoint/2010/main" val="632826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Using this distribution, we characterize the retention loss speed as how fast the distribution shifts over time,</a:t>
            </a:r>
          </a:p>
          <a:p>
            <a:r>
              <a:rPr lang="en-US" dirty="0"/>
              <a:t>And the program variation as the difference between the distributions of the highest and the lowest voltage state.</a:t>
            </a:r>
          </a:p>
          <a:p>
            <a:r>
              <a:rPr lang="en-US" dirty="0"/>
              <a:t>So the goal of our characterization is to evaluate how self-recovery and temperature affects 3D NAND reliability using these two metrics.</a:t>
            </a:r>
          </a:p>
          <a:p>
            <a:r>
              <a:rPr lang="en-US" dirty="0"/>
              <a:t>In the next few slides, I will show our characterization results that show how self-recovery affects retention time,</a:t>
            </a:r>
          </a:p>
          <a:p>
            <a:r>
              <a:rPr lang="en-US" dirty="0"/>
              <a:t>And how temperature effects affect both.</a:t>
            </a:r>
          </a:p>
        </p:txBody>
      </p:sp>
      <p:sp>
        <p:nvSpPr>
          <p:cNvPr id="4" name="Slide Number Placeholder 3"/>
          <p:cNvSpPr>
            <a:spLocks noGrp="1"/>
          </p:cNvSpPr>
          <p:nvPr>
            <p:ph type="sldNum" sz="quarter" idx="10"/>
          </p:nvPr>
        </p:nvSpPr>
        <p:spPr/>
        <p:txBody>
          <a:bodyPr/>
          <a:lstStyle/>
          <a:p>
            <a:fld id="{69E4E1DA-7A05-40B0-8E70-FB6934D622FB}" type="slidenum">
              <a:rPr lang="en-US" smtClean="0"/>
              <a:t>15</a:t>
            </a:fld>
            <a:endParaRPr lang="en-US" dirty="0"/>
          </a:p>
        </p:txBody>
      </p:sp>
    </p:spTree>
    <p:extLst>
      <p:ext uri="{BB962C8B-B14F-4D97-AF65-F5344CB8AC3E}">
        <p14:creationId xmlns:p14="http://schemas.microsoft.com/office/powerpoint/2010/main" val="1926995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to understand the self-recovery effect, we compare the retention loss speed under different dwell times.</a:t>
            </a:r>
          </a:p>
          <a:p>
            <a:r>
              <a:rPr lang="en-US" dirty="0"/>
              <a:t>The x-axis is the dwell time, which is the idle time between P/E cycles. This correlates with self-recovery effect.</a:t>
            </a:r>
          </a:p>
          <a:p>
            <a:r>
              <a:rPr lang="en-US" dirty="0"/>
              <a:t>The y-axis is the retention loss speed.</a:t>
            </a:r>
          </a:p>
          <a:p>
            <a:r>
              <a:rPr lang="en-US" dirty="0"/>
              <a:t>By comparing the highest and lowest points, we conclude that increasing dwell time from 1 minute to 2.3 hours slows down retention loss speed by 40%.</a:t>
            </a:r>
          </a:p>
          <a:p>
            <a:endParaRPr lang="en-US" dirty="0"/>
          </a:p>
        </p:txBody>
      </p:sp>
      <p:sp>
        <p:nvSpPr>
          <p:cNvPr id="4" name="Slide Number Placeholder 3"/>
          <p:cNvSpPr>
            <a:spLocks noGrp="1"/>
          </p:cNvSpPr>
          <p:nvPr>
            <p:ph type="sldNum" sz="quarter" idx="10"/>
          </p:nvPr>
        </p:nvSpPr>
        <p:spPr/>
        <p:txBody>
          <a:bodyPr/>
          <a:lstStyle/>
          <a:p>
            <a:fld id="{69E4E1DA-7A05-40B0-8E70-FB6934D622FB}" type="slidenum">
              <a:rPr lang="en-US" smtClean="0"/>
              <a:t>16</a:t>
            </a:fld>
            <a:endParaRPr lang="en-US" dirty="0"/>
          </a:p>
        </p:txBody>
      </p:sp>
    </p:spTree>
    <p:extLst>
      <p:ext uri="{BB962C8B-B14F-4D97-AF65-F5344CB8AC3E}">
        <p14:creationId xmlns:p14="http://schemas.microsoft.com/office/powerpoint/2010/main" val="416232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to understand program temperature effect, we compare the program variation under different temperatures.</a:t>
            </a:r>
          </a:p>
          <a:p>
            <a:r>
              <a:rPr lang="en-US" dirty="0"/>
              <a:t>The x-axis is program temperature. The y-axis is the program variation.</a:t>
            </a:r>
          </a:p>
          <a:p>
            <a:r>
              <a:rPr lang="en-US" dirty="0"/>
              <a:t>By comparing the highest and lowest points, we conclude that increasing temperature from 0 C to 70 C improves program variation by 21%</a:t>
            </a:r>
          </a:p>
        </p:txBody>
      </p:sp>
      <p:sp>
        <p:nvSpPr>
          <p:cNvPr id="4" name="Slide Number Placeholder 3"/>
          <p:cNvSpPr>
            <a:spLocks noGrp="1"/>
          </p:cNvSpPr>
          <p:nvPr>
            <p:ph type="sldNum" sz="quarter" idx="10"/>
          </p:nvPr>
        </p:nvSpPr>
        <p:spPr/>
        <p:txBody>
          <a:bodyPr/>
          <a:lstStyle/>
          <a:p>
            <a:fld id="{69E4E1DA-7A05-40B0-8E70-FB6934D622FB}" type="slidenum">
              <a:rPr lang="en-US" smtClean="0"/>
              <a:t>17</a:t>
            </a:fld>
            <a:endParaRPr lang="en-US" dirty="0"/>
          </a:p>
        </p:txBody>
      </p:sp>
    </p:spTree>
    <p:extLst>
      <p:ext uri="{BB962C8B-B14F-4D97-AF65-F5344CB8AC3E}">
        <p14:creationId xmlns:p14="http://schemas.microsoft.com/office/powerpoint/2010/main" val="1563765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Third, to understand retention temperature effect, we compare the retention loss speed under different temperatures.</a:t>
            </a:r>
          </a:p>
          <a:p>
            <a:r>
              <a:rPr lang="en-US" dirty="0"/>
              <a:t>The x-axis is the retention temperature. The y-axis is the retention loss speed.</a:t>
            </a:r>
          </a:p>
          <a:p>
            <a:r>
              <a:rPr lang="en-US" dirty="0"/>
              <a:t>By comparing the highest and lowest points, we conclude that lowering temperature from 70 C to 0 C slows down retention loss speed by 58%.</a:t>
            </a:r>
          </a:p>
          <a:p>
            <a:endParaRPr lang="en-US" dirty="0"/>
          </a:p>
        </p:txBody>
      </p:sp>
      <p:sp>
        <p:nvSpPr>
          <p:cNvPr id="4" name="Slide Number Placeholder 3"/>
          <p:cNvSpPr>
            <a:spLocks noGrp="1"/>
          </p:cNvSpPr>
          <p:nvPr>
            <p:ph type="sldNum" sz="quarter" idx="10"/>
          </p:nvPr>
        </p:nvSpPr>
        <p:spPr/>
        <p:txBody>
          <a:bodyPr/>
          <a:lstStyle/>
          <a:p>
            <a:fld id="{69E4E1DA-7A05-40B0-8E70-FB6934D622FB}" type="slidenum">
              <a:rPr lang="en-US" smtClean="0"/>
              <a:t>18</a:t>
            </a:fld>
            <a:endParaRPr lang="en-US" dirty="0"/>
          </a:p>
        </p:txBody>
      </p:sp>
    </p:spTree>
    <p:extLst>
      <p:ext uri="{BB962C8B-B14F-4D97-AF65-F5344CB8AC3E}">
        <p14:creationId xmlns:p14="http://schemas.microsoft.com/office/powerpoint/2010/main" val="220179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conclude that self-recovery and temperature significantly affects flash reliability, and in different ways.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we provide a new unified model to combine them together.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have other characterization results in the paper that we won't talk about here</a:t>
            </a:r>
          </a:p>
        </p:txBody>
      </p:sp>
      <p:sp>
        <p:nvSpPr>
          <p:cNvPr id="4" name="Slide Number Placeholder 3"/>
          <p:cNvSpPr>
            <a:spLocks noGrp="1"/>
          </p:cNvSpPr>
          <p:nvPr>
            <p:ph type="sldNum" sz="quarter" idx="10"/>
          </p:nvPr>
        </p:nvSpPr>
        <p:spPr/>
        <p:txBody>
          <a:bodyPr/>
          <a:lstStyle/>
          <a:p>
            <a:fld id="{69E4E1DA-7A05-40B0-8E70-FB6934D622FB}" type="slidenum">
              <a:rPr lang="en-US" smtClean="0"/>
              <a:t>19</a:t>
            </a:fld>
            <a:endParaRPr lang="en-US" dirty="0"/>
          </a:p>
        </p:txBody>
      </p:sp>
    </p:spTree>
    <p:extLst>
      <p:ext uri="{BB962C8B-B14F-4D97-AF65-F5344CB8AC3E}">
        <p14:creationId xmlns:p14="http://schemas.microsoft.com/office/powerpoint/2010/main" val="854250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applications today requires storing large amount of data reliably in the storage for a really long time, which can be up to several years.</a:t>
            </a:r>
          </a:p>
          <a:p>
            <a:r>
              <a:rPr lang="en-US" dirty="0"/>
              <a:t>(click) In order to keep up with this need, manufactures have introduced 3D NAND technology that stacks multiple flash cell arrays vertically on top of each other.</a:t>
            </a:r>
          </a:p>
        </p:txBody>
      </p:sp>
      <p:sp>
        <p:nvSpPr>
          <p:cNvPr id="4" name="Slide Number Placeholder 3"/>
          <p:cNvSpPr>
            <a:spLocks noGrp="1"/>
          </p:cNvSpPr>
          <p:nvPr>
            <p:ph type="sldNum" sz="quarter" idx="10"/>
          </p:nvPr>
        </p:nvSpPr>
        <p:spPr/>
        <p:txBody>
          <a:bodyPr/>
          <a:lstStyle/>
          <a:p>
            <a:fld id="{8F30E7BD-8D0F-4639-A9DD-304D85886A5A}" type="slidenum">
              <a:rPr lang="en-US" smtClean="0"/>
              <a:t>2</a:t>
            </a:fld>
            <a:endParaRPr lang="en-US" dirty="0"/>
          </a:p>
        </p:txBody>
      </p:sp>
    </p:spTree>
    <p:extLst>
      <p:ext uri="{BB962C8B-B14F-4D97-AF65-F5344CB8AC3E}">
        <p14:creationId xmlns:p14="http://schemas.microsoft.com/office/powerpoint/2010/main" val="21249937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 will talk about our unified model.</a:t>
            </a:r>
          </a:p>
        </p:txBody>
      </p:sp>
      <p:sp>
        <p:nvSpPr>
          <p:cNvPr id="4" name="Slide Number Placeholder 3"/>
          <p:cNvSpPr>
            <a:spLocks noGrp="1"/>
          </p:cNvSpPr>
          <p:nvPr>
            <p:ph type="sldNum" sz="quarter" idx="10"/>
          </p:nvPr>
        </p:nvSpPr>
        <p:spPr/>
        <p:txBody>
          <a:bodyPr/>
          <a:lstStyle/>
          <a:p>
            <a:fld id="{69E4E1DA-7A05-40B0-8E70-FB6934D622FB}" type="slidenum">
              <a:rPr lang="en-US" smtClean="0"/>
              <a:t>20</a:t>
            </a:fld>
            <a:endParaRPr lang="en-US" dirty="0"/>
          </a:p>
        </p:txBody>
      </p:sp>
    </p:spTree>
    <p:extLst>
      <p:ext uri="{BB962C8B-B14F-4D97-AF65-F5344CB8AC3E}">
        <p14:creationId xmlns:p14="http://schemas.microsoft.com/office/powerpoint/2010/main" val="35668209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of this model is to provide guidelines for minimizing 3D NAND errors. Now let’s look at how we can do that.</a:t>
            </a:r>
          </a:p>
          <a:p>
            <a:r>
              <a:rPr lang="en-US" dirty="0"/>
              <a:t>Ideally, the read reference voltage is set at the boundary of two neighboring states. </a:t>
            </a:r>
          </a:p>
          <a:p>
            <a:r>
              <a:rPr lang="en-US" dirty="0"/>
              <a:t>Because of retention loss, the charge leaks away from the flash cell, decreasing its threshold voltage. So the distribution is shifted.</a:t>
            </a:r>
          </a:p>
          <a:p>
            <a:r>
              <a:rPr lang="en-US" dirty="0"/>
              <a:t>But the flash controller is unaware of that. So some cells in the shaded part of the distribution went across the read reference voltage, and they become retention errors.</a:t>
            </a:r>
          </a:p>
          <a:p>
            <a:r>
              <a:rPr lang="en-US" dirty="0"/>
              <a:t>One way to reduce this error is to shift the read reference voltage with the distribution.</a:t>
            </a:r>
          </a:p>
          <a:p>
            <a:r>
              <a:rPr lang="en-US" dirty="0"/>
              <a:t>This minimizes the errors so we call it the optimal read reference voltage.</a:t>
            </a:r>
          </a:p>
          <a:p>
            <a:endParaRPr lang="en-US" dirty="0"/>
          </a:p>
        </p:txBody>
      </p:sp>
      <p:sp>
        <p:nvSpPr>
          <p:cNvPr id="4" name="Slide Number Placeholder 3"/>
          <p:cNvSpPr>
            <a:spLocks noGrp="1"/>
          </p:cNvSpPr>
          <p:nvPr>
            <p:ph type="sldNum" sz="quarter" idx="10"/>
          </p:nvPr>
        </p:nvSpPr>
        <p:spPr/>
        <p:txBody>
          <a:bodyPr/>
          <a:lstStyle/>
          <a:p>
            <a:fld id="{8F30E7BD-8D0F-4639-A9DD-304D85886A5A}" type="slidenum">
              <a:rPr lang="en-US" smtClean="0"/>
              <a:t>21</a:t>
            </a:fld>
            <a:endParaRPr lang="en-US" dirty="0"/>
          </a:p>
        </p:txBody>
      </p:sp>
    </p:spTree>
    <p:extLst>
      <p:ext uri="{BB962C8B-B14F-4D97-AF65-F5344CB8AC3E}">
        <p14:creationId xmlns:p14="http://schemas.microsoft.com/office/powerpoint/2010/main" val="34311467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URT model that we propose can predict the mean threshold voltage of ***each state*** so that the flash controller can predict the optimal read reference voltage.</a:t>
            </a:r>
          </a:p>
          <a:p>
            <a:r>
              <a:rPr lang="en-US" dirty="0"/>
              <a:t>URT predicts the mean voltage as the sum of the initial voltage V0 before retention loss, and the voltage shift due to retention loss.</a:t>
            </a:r>
          </a:p>
          <a:p>
            <a:endParaRPr lang="en-US" dirty="0"/>
          </a:p>
        </p:txBody>
      </p:sp>
      <p:sp>
        <p:nvSpPr>
          <p:cNvPr id="4" name="Slide Number Placeholder 3"/>
          <p:cNvSpPr>
            <a:spLocks noGrp="1"/>
          </p:cNvSpPr>
          <p:nvPr>
            <p:ph type="sldNum" sz="quarter" idx="10"/>
          </p:nvPr>
        </p:nvSpPr>
        <p:spPr/>
        <p:txBody>
          <a:bodyPr/>
          <a:lstStyle/>
          <a:p>
            <a:fld id="{8F30E7BD-8D0F-4639-A9DD-304D85886A5A}" type="slidenum">
              <a:rPr lang="en-US" smtClean="0"/>
              <a:t>22</a:t>
            </a:fld>
            <a:endParaRPr lang="en-US" dirty="0"/>
          </a:p>
        </p:txBody>
      </p:sp>
    </p:spTree>
    <p:extLst>
      <p:ext uri="{BB962C8B-B14F-4D97-AF65-F5344CB8AC3E}">
        <p14:creationId xmlns:p14="http://schemas.microsoft.com/office/powerpoint/2010/main" val="854304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overview of this model.</a:t>
            </a:r>
          </a:p>
          <a:p>
            <a:r>
              <a:rPr lang="en-US" dirty="0"/>
              <a:t>The initial voltage is predicted by the program variation component.</a:t>
            </a:r>
          </a:p>
          <a:p>
            <a:r>
              <a:rPr lang="en-US" dirty="0"/>
              <a:t>The voltage shift is predicted by two components: self-recovery and retention component and temperature scaling component, which scales the effect of 2 based on temperature</a:t>
            </a:r>
          </a:p>
          <a:p>
            <a:r>
              <a:rPr lang="en-US" dirty="0"/>
              <a:t>Next, we will go through them one by one.</a:t>
            </a:r>
          </a:p>
        </p:txBody>
      </p:sp>
      <p:sp>
        <p:nvSpPr>
          <p:cNvPr id="4" name="Slide Number Placeholder 3"/>
          <p:cNvSpPr>
            <a:spLocks noGrp="1"/>
          </p:cNvSpPr>
          <p:nvPr>
            <p:ph type="sldNum" sz="quarter" idx="10"/>
          </p:nvPr>
        </p:nvSpPr>
        <p:spPr/>
        <p:txBody>
          <a:bodyPr/>
          <a:lstStyle/>
          <a:p>
            <a:fld id="{8F30E7BD-8D0F-4639-A9DD-304D85886A5A}" type="slidenum">
              <a:rPr lang="en-US" smtClean="0"/>
              <a:t>23</a:t>
            </a:fld>
            <a:endParaRPr lang="en-US" dirty="0"/>
          </a:p>
        </p:txBody>
      </p:sp>
    </p:spTree>
    <p:extLst>
      <p:ext uri="{BB962C8B-B14F-4D97-AF65-F5344CB8AC3E}">
        <p14:creationId xmlns:p14="http://schemas.microsoft.com/office/powerpoint/2010/main" val="3710383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the program variation component.</a:t>
            </a:r>
          </a:p>
          <a:p>
            <a:r>
              <a:rPr lang="en-US" dirty="0"/>
              <a:t>According to our new understanding, we add program temperature awareness to an existing model.</a:t>
            </a:r>
          </a:p>
          <a:p>
            <a:r>
              <a:rPr lang="en-US" dirty="0"/>
              <a:t>And we find that the initial voltage is linear with both the P/E cycle count and the program temperature</a:t>
            </a:r>
          </a:p>
          <a:p>
            <a:r>
              <a:rPr lang="en-US" dirty="0"/>
              <a:t>We validate this model using statistical analysis, and show that it fits real results nicely.</a:t>
            </a:r>
          </a:p>
        </p:txBody>
      </p:sp>
      <p:sp>
        <p:nvSpPr>
          <p:cNvPr id="4" name="Slide Number Placeholder 3"/>
          <p:cNvSpPr>
            <a:spLocks noGrp="1"/>
          </p:cNvSpPr>
          <p:nvPr>
            <p:ph type="sldNum" sz="quarter" idx="10"/>
          </p:nvPr>
        </p:nvSpPr>
        <p:spPr/>
        <p:txBody>
          <a:bodyPr/>
          <a:lstStyle/>
          <a:p>
            <a:fld id="{8F30E7BD-8D0F-4639-A9DD-304D85886A5A}" type="slidenum">
              <a:rPr lang="en-US" smtClean="0"/>
              <a:t>24</a:t>
            </a:fld>
            <a:endParaRPr lang="en-US" dirty="0"/>
          </a:p>
        </p:txBody>
      </p:sp>
    </p:spTree>
    <p:extLst>
      <p:ext uri="{BB962C8B-B14F-4D97-AF65-F5344CB8AC3E}">
        <p14:creationId xmlns:p14="http://schemas.microsoft.com/office/powerpoint/2010/main" val="25289214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the self-recovery component.</a:t>
            </a:r>
          </a:p>
          <a:p>
            <a:r>
              <a:rPr lang="en-US" dirty="0"/>
              <a:t>Based on our new understanding, we add dwell time awareness to an existing model.</a:t>
            </a:r>
          </a:p>
          <a:p>
            <a:r>
              <a:rPr lang="en-US" dirty="0"/>
              <a:t>And we find that the correlation follows this equation, more details are in the paper.</a:t>
            </a:r>
          </a:p>
          <a:p>
            <a:r>
              <a:rPr lang="en-US" dirty="0"/>
              <a:t>Our validation shows that this component is 3x more accurate on 3D NAND than the existing model designed for planar NAND.</a:t>
            </a:r>
          </a:p>
        </p:txBody>
      </p:sp>
      <p:sp>
        <p:nvSpPr>
          <p:cNvPr id="4" name="Slide Number Placeholder 3"/>
          <p:cNvSpPr>
            <a:spLocks noGrp="1"/>
          </p:cNvSpPr>
          <p:nvPr>
            <p:ph type="sldNum" sz="quarter" idx="10"/>
          </p:nvPr>
        </p:nvSpPr>
        <p:spPr/>
        <p:txBody>
          <a:bodyPr/>
          <a:lstStyle/>
          <a:p>
            <a:fld id="{8F30E7BD-8D0F-4639-A9DD-304D85886A5A}" type="slidenum">
              <a:rPr lang="en-US" smtClean="0"/>
              <a:t>25</a:t>
            </a:fld>
            <a:endParaRPr lang="en-US" dirty="0"/>
          </a:p>
        </p:txBody>
      </p:sp>
    </p:spTree>
    <p:extLst>
      <p:ext uri="{BB962C8B-B14F-4D97-AF65-F5344CB8AC3E}">
        <p14:creationId xmlns:p14="http://schemas.microsoft.com/office/powerpoint/2010/main" val="27613077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Third is the temperature scaling component.</a:t>
            </a:r>
          </a:p>
          <a:p>
            <a:r>
              <a:rPr lang="en-US" dirty="0"/>
              <a:t>Using the Arrhenius equation recommended by the JEDEC standard, we scale the retention time and dwell time to an effective time that has equivalent effect under room temperature.</a:t>
            </a:r>
          </a:p>
          <a:p>
            <a:r>
              <a:rPr lang="en-US" dirty="0"/>
              <a:t>However, during validation, we find that because the cell structure is drastically changed in 3D NAND, we can’t use the existing parameters. In fact, we had to adjust the activation energy Ea from 1.1eV to 1.04eV for 3D NAND.</a:t>
            </a:r>
          </a:p>
        </p:txBody>
      </p:sp>
      <p:sp>
        <p:nvSpPr>
          <p:cNvPr id="4" name="Slide Number Placeholder 3"/>
          <p:cNvSpPr>
            <a:spLocks noGrp="1"/>
          </p:cNvSpPr>
          <p:nvPr>
            <p:ph type="sldNum" sz="quarter" idx="10"/>
          </p:nvPr>
        </p:nvSpPr>
        <p:spPr/>
        <p:txBody>
          <a:bodyPr/>
          <a:lstStyle/>
          <a:p>
            <a:fld id="{8F30E7BD-8D0F-4639-A9DD-304D85886A5A}" type="slidenum">
              <a:rPr lang="en-US" smtClean="0"/>
              <a:t>26</a:t>
            </a:fld>
            <a:endParaRPr lang="en-US" dirty="0"/>
          </a:p>
        </p:txBody>
      </p:sp>
    </p:spTree>
    <p:extLst>
      <p:ext uri="{BB962C8B-B14F-4D97-AF65-F5344CB8AC3E}">
        <p14:creationId xmlns:p14="http://schemas.microsoft.com/office/powerpoint/2010/main" val="37517921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Putting everything together, we have the program variation component that models the initial voltage.</a:t>
            </a:r>
          </a:p>
          <a:p>
            <a:r>
              <a:rPr lang="en-US" dirty="0"/>
              <a:t>We have the effective retention/dwell time component that models the retention and dwell time.</a:t>
            </a:r>
          </a:p>
          <a:p>
            <a:r>
              <a:rPr lang="en-US" dirty="0"/>
              <a:t>And we have the self-recovery component that models the self-recovery and retention effects and predicts the retention shift.</a:t>
            </a:r>
          </a:p>
          <a:p>
            <a:r>
              <a:rPr lang="en-US" dirty="0"/>
              <a:t>We validate the overall model, the prediction error rate of URT is only 4.9%.</a:t>
            </a:r>
          </a:p>
        </p:txBody>
      </p:sp>
      <p:sp>
        <p:nvSpPr>
          <p:cNvPr id="4" name="Slide Number Placeholder 3"/>
          <p:cNvSpPr>
            <a:spLocks noGrp="1"/>
          </p:cNvSpPr>
          <p:nvPr>
            <p:ph type="sldNum" sz="quarter" idx="10"/>
          </p:nvPr>
        </p:nvSpPr>
        <p:spPr/>
        <p:txBody>
          <a:bodyPr/>
          <a:lstStyle/>
          <a:p>
            <a:fld id="{8F30E7BD-8D0F-4639-A9DD-304D85886A5A}" type="slidenum">
              <a:rPr lang="en-US" smtClean="0"/>
              <a:t>27</a:t>
            </a:fld>
            <a:endParaRPr lang="en-US" dirty="0"/>
          </a:p>
        </p:txBody>
      </p:sp>
    </p:spTree>
    <p:extLst>
      <p:ext uri="{BB962C8B-B14F-4D97-AF65-F5344CB8AC3E}">
        <p14:creationId xmlns:p14="http://schemas.microsoft.com/office/powerpoint/2010/main" val="26622035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this model, we develop HeatWatch to improve flash lifetime</a:t>
            </a:r>
          </a:p>
        </p:txBody>
      </p:sp>
      <p:sp>
        <p:nvSpPr>
          <p:cNvPr id="4" name="Slide Number Placeholder 3"/>
          <p:cNvSpPr>
            <a:spLocks noGrp="1"/>
          </p:cNvSpPr>
          <p:nvPr>
            <p:ph type="sldNum" sz="quarter" idx="10"/>
          </p:nvPr>
        </p:nvSpPr>
        <p:spPr/>
        <p:txBody>
          <a:bodyPr/>
          <a:lstStyle/>
          <a:p>
            <a:fld id="{69E4E1DA-7A05-40B0-8E70-FB6934D622FB}" type="slidenum">
              <a:rPr lang="en-US" smtClean="0"/>
              <a:t>28</a:t>
            </a:fld>
            <a:endParaRPr lang="en-US" dirty="0"/>
          </a:p>
        </p:txBody>
      </p:sp>
    </p:spTree>
    <p:extLst>
      <p:ext uri="{BB962C8B-B14F-4D97-AF65-F5344CB8AC3E}">
        <p14:creationId xmlns:p14="http://schemas.microsoft.com/office/powerpoint/2010/main" val="2576352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idea is to adapt the optimal read reference voltage using the URT model.</a:t>
            </a:r>
          </a:p>
          <a:p>
            <a:r>
              <a:rPr lang="en-US" dirty="0"/>
              <a:t>HeatWatch has two groups of components.</a:t>
            </a:r>
          </a:p>
          <a:p>
            <a:r>
              <a:rPr lang="en-US" dirty="0"/>
              <a:t>The first group is the tracking components whose job is to efficiently track URT parameters, which are the bubbles that we show in the previous slide.</a:t>
            </a:r>
          </a:p>
          <a:p>
            <a:r>
              <a:rPr lang="en-US" dirty="0"/>
              <a:t>The second group is the prediction components which uses the flash controller to accurately predict the optimal read reference voltage.</a:t>
            </a:r>
          </a:p>
          <a:p>
            <a:r>
              <a:rPr lang="en-US" dirty="0"/>
              <a:t>Next, I will go through these components one by one.</a:t>
            </a:r>
          </a:p>
        </p:txBody>
      </p:sp>
      <p:sp>
        <p:nvSpPr>
          <p:cNvPr id="4" name="Slide Number Placeholder 3"/>
          <p:cNvSpPr>
            <a:spLocks noGrp="1"/>
          </p:cNvSpPr>
          <p:nvPr>
            <p:ph type="sldNum" sz="quarter" idx="10"/>
          </p:nvPr>
        </p:nvSpPr>
        <p:spPr/>
        <p:txBody>
          <a:bodyPr/>
          <a:lstStyle/>
          <a:p>
            <a:fld id="{8F30E7BD-8D0F-4639-A9DD-304D85886A5A}" type="slidenum">
              <a:rPr lang="en-US" smtClean="0"/>
              <a:t>29</a:t>
            </a:fld>
            <a:endParaRPr lang="en-US" dirty="0"/>
          </a:p>
        </p:txBody>
      </p:sp>
    </p:spTree>
    <p:extLst>
      <p:ext uri="{BB962C8B-B14F-4D97-AF65-F5344CB8AC3E}">
        <p14:creationId xmlns:p14="http://schemas.microsoft.com/office/powerpoint/2010/main" val="942310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the problem with 3D NAND flash memory is that it is susceptible to retention errors, where charge leaks out of flash cell over time.</a:t>
            </a:r>
          </a:p>
          <a:p>
            <a:r>
              <a:rPr lang="en-US" dirty="0"/>
              <a:t>Also, we find there are two unknown factors of retention errors that are understudied in prior work. They are self-recovery and temperature.</a:t>
            </a:r>
          </a:p>
          <a:p>
            <a:r>
              <a:rPr lang="en-US" dirty="0"/>
              <a:t>In this work, we develop a new understanding of these two factors through experimental characterization of real 3D NAND chips.</a:t>
            </a:r>
          </a:p>
          <a:p>
            <a:r>
              <a:rPr lang="en-US" dirty="0"/>
              <a:t>Using this characterization, we develop a new unified model that captures retention, wearout, self-recovery and temperature.</a:t>
            </a:r>
          </a:p>
          <a:p>
            <a:r>
              <a:rPr lang="en-US" dirty="0"/>
              <a:t>We validate that this new model is highly accurate, with an error rate of only 4.9%</a:t>
            </a:r>
          </a:p>
          <a:p>
            <a:r>
              <a:rPr lang="en-US" dirty="0"/>
              <a:t>We show that this new understanding is beneficial because it enables new reliability techniques.</a:t>
            </a:r>
          </a:p>
          <a:p>
            <a:r>
              <a:rPr lang="en-US" dirty="0"/>
              <a:t>For example, we develop Heatwatch which uses our model to adapt 3D NAND flash memory to these effects.</a:t>
            </a:r>
          </a:p>
          <a:p>
            <a:r>
              <a:rPr lang="en-US" dirty="0"/>
              <a:t>This improves lifetime by 3.85x.</a:t>
            </a:r>
          </a:p>
        </p:txBody>
      </p:sp>
      <p:sp>
        <p:nvSpPr>
          <p:cNvPr id="4" name="Slide Number Placeholder 3"/>
          <p:cNvSpPr>
            <a:spLocks noGrp="1"/>
          </p:cNvSpPr>
          <p:nvPr>
            <p:ph type="sldNum" sz="quarter" idx="10"/>
          </p:nvPr>
        </p:nvSpPr>
        <p:spPr/>
        <p:txBody>
          <a:bodyPr/>
          <a:lstStyle/>
          <a:p>
            <a:fld id="{69E4E1DA-7A05-40B0-8E70-FB6934D622FB}" type="slidenum">
              <a:rPr lang="en-US" smtClean="0"/>
              <a:t>3</a:t>
            </a:fld>
            <a:endParaRPr lang="en-US" dirty="0"/>
          </a:p>
        </p:txBody>
      </p:sp>
    </p:spTree>
    <p:extLst>
      <p:ext uri="{BB962C8B-B14F-4D97-AF65-F5344CB8AC3E}">
        <p14:creationId xmlns:p14="http://schemas.microsoft.com/office/powerpoint/2010/main" val="13349723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evaluate the benefit of HeatWatch, we use 28 real-workload traces from MSR-Cambridge, to provide real dwell time and retention time information.</a:t>
            </a:r>
          </a:p>
          <a:p>
            <a:r>
              <a:rPr lang="en-US" dirty="0"/>
              <a:t>And we use a temperature model that captures both the periodic temperature variation during a day, and the small transient temperature variations due to a high CPU load.</a:t>
            </a:r>
          </a:p>
        </p:txBody>
      </p:sp>
      <p:sp>
        <p:nvSpPr>
          <p:cNvPr id="4" name="Slide Number Placeholder 3"/>
          <p:cNvSpPr>
            <a:spLocks noGrp="1"/>
          </p:cNvSpPr>
          <p:nvPr>
            <p:ph type="sldNum" sz="quarter" idx="10"/>
          </p:nvPr>
        </p:nvSpPr>
        <p:spPr/>
        <p:txBody>
          <a:bodyPr/>
          <a:lstStyle/>
          <a:p>
            <a:fld id="{8F30E7BD-8D0F-4639-A9DD-304D85886A5A}" type="slidenum">
              <a:rPr lang="en-US" smtClean="0"/>
              <a:t>37</a:t>
            </a:fld>
            <a:endParaRPr lang="en-US" dirty="0"/>
          </a:p>
        </p:txBody>
      </p:sp>
    </p:spTree>
    <p:extLst>
      <p:ext uri="{BB962C8B-B14F-4D97-AF65-F5344CB8AC3E}">
        <p14:creationId xmlns:p14="http://schemas.microsoft.com/office/powerpoint/2010/main" val="39890392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result.</a:t>
            </a:r>
          </a:p>
          <a:p>
            <a:r>
              <a:rPr lang="en-US" dirty="0"/>
              <a:t>The x-axis is P/E cycles, y-axis is the error rate.</a:t>
            </a:r>
          </a:p>
          <a:p>
            <a:r>
              <a:rPr lang="en-US" dirty="0"/>
              <a:t>The dotted line shows the error correction limit. Flash lifetime ends when the error rate goes across this limit.</a:t>
            </a:r>
          </a:p>
          <a:p>
            <a:r>
              <a:rPr lang="en-US" dirty="0"/>
              <a:t>The blue curve shows the baseline where we apply a fixed read reference voltage because we do not know the retention time.</a:t>
            </a:r>
          </a:p>
          <a:p>
            <a:r>
              <a:rPr lang="en-US" dirty="0"/>
              <a:t>The orange curve shows the conventional model.</a:t>
            </a:r>
          </a:p>
          <a:p>
            <a:r>
              <a:rPr lang="en-US" dirty="0"/>
              <a:t>The green curve shows the HeatWatch. The Oracle shows the ideal case that we magically applies the actual optimal read reference voltage.</a:t>
            </a:r>
          </a:p>
          <a:p>
            <a:r>
              <a:rPr lang="en-US" dirty="0"/>
              <a:t>We see that HeatWatch is very close to the oracle.</a:t>
            </a:r>
          </a:p>
          <a:p>
            <a:r>
              <a:rPr lang="en-US" dirty="0"/>
              <a:t>Overall, HeatWatch improves lifetime by 24% over conventional, and by 3.85 times over the baseline.</a:t>
            </a:r>
          </a:p>
        </p:txBody>
      </p:sp>
      <p:sp>
        <p:nvSpPr>
          <p:cNvPr id="4" name="Slide Number Placeholder 3"/>
          <p:cNvSpPr>
            <a:spLocks noGrp="1"/>
          </p:cNvSpPr>
          <p:nvPr>
            <p:ph type="sldNum" sz="quarter" idx="10"/>
          </p:nvPr>
        </p:nvSpPr>
        <p:spPr/>
        <p:txBody>
          <a:bodyPr/>
          <a:lstStyle/>
          <a:p>
            <a:fld id="{8F30E7BD-8D0F-4639-A9DD-304D85886A5A}" type="slidenum">
              <a:rPr lang="en-US" smtClean="0"/>
              <a:t>38</a:t>
            </a:fld>
            <a:endParaRPr lang="en-US" dirty="0"/>
          </a:p>
        </p:txBody>
      </p:sp>
    </p:spTree>
    <p:extLst>
      <p:ext uri="{BB962C8B-B14F-4D97-AF65-F5344CB8AC3E}">
        <p14:creationId xmlns:p14="http://schemas.microsoft.com/office/powerpoint/2010/main" val="18487158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conclusion, we have looked at two previously unknown factors that affects 3D NAND retention errors: self-recovery and temperature.</a:t>
            </a:r>
          </a:p>
          <a:p>
            <a:r>
              <a:rPr lang="en-US" dirty="0"/>
              <a:t>We present an experimental characterization of these two effects on real 3D NAND chips.</a:t>
            </a:r>
          </a:p>
          <a:p>
            <a:r>
              <a:rPr lang="en-US" dirty="0"/>
              <a:t>And we develop a highly-accurate model that achieves 4.9% error rate.</a:t>
            </a:r>
          </a:p>
          <a:p>
            <a:r>
              <a:rPr lang="en-US" dirty="0"/>
              <a:t>Using this model, we develop a new technique called HeatWatch that improves flash lifetime by 3.85x.</a:t>
            </a:r>
          </a:p>
        </p:txBody>
      </p:sp>
      <p:sp>
        <p:nvSpPr>
          <p:cNvPr id="4" name="Slide Number Placeholder 3"/>
          <p:cNvSpPr>
            <a:spLocks noGrp="1"/>
          </p:cNvSpPr>
          <p:nvPr>
            <p:ph type="sldNum" sz="quarter" idx="10"/>
          </p:nvPr>
        </p:nvSpPr>
        <p:spPr/>
        <p:txBody>
          <a:bodyPr/>
          <a:lstStyle/>
          <a:p>
            <a:fld id="{69E4E1DA-7A05-40B0-8E70-FB6934D622FB}" type="slidenum">
              <a:rPr lang="en-US" smtClean="0"/>
              <a:t>40</a:t>
            </a:fld>
            <a:endParaRPr lang="en-US" dirty="0"/>
          </a:p>
        </p:txBody>
      </p:sp>
    </p:spTree>
    <p:extLst>
      <p:ext uri="{BB962C8B-B14F-4D97-AF65-F5344CB8AC3E}">
        <p14:creationId xmlns:p14="http://schemas.microsoft.com/office/powerpoint/2010/main" val="11778763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Thank you for the introduction. Today, I will present our work about …</a:t>
            </a:r>
          </a:p>
        </p:txBody>
      </p:sp>
      <p:sp>
        <p:nvSpPr>
          <p:cNvPr id="4" name="Slide Number Placeholder 3"/>
          <p:cNvSpPr>
            <a:spLocks noGrp="1"/>
          </p:cNvSpPr>
          <p:nvPr>
            <p:ph type="sldNum" sz="quarter" idx="10"/>
          </p:nvPr>
        </p:nvSpPr>
        <p:spPr/>
        <p:txBody>
          <a:bodyPr/>
          <a:lstStyle/>
          <a:p>
            <a:fld id="{69E4E1DA-7A05-40B0-8E70-FB6934D622FB}" type="slidenum">
              <a:rPr lang="en-US" smtClean="0"/>
              <a:t>41</a:t>
            </a:fld>
            <a:endParaRPr lang="en-US" dirty="0"/>
          </a:p>
        </p:txBody>
      </p:sp>
    </p:spTree>
    <p:extLst>
      <p:ext uri="{BB962C8B-B14F-4D97-AF65-F5344CB8AC3E}">
        <p14:creationId xmlns:p14="http://schemas.microsoft.com/office/powerpoint/2010/main" val="34110666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0E7BD-8D0F-4639-A9DD-304D85886A5A}" type="slidenum">
              <a:rPr lang="en-US" smtClean="0"/>
              <a:t>52</a:t>
            </a:fld>
            <a:endParaRPr lang="en-US" dirty="0"/>
          </a:p>
        </p:txBody>
      </p:sp>
    </p:spTree>
    <p:extLst>
      <p:ext uri="{BB962C8B-B14F-4D97-AF65-F5344CB8AC3E}">
        <p14:creationId xmlns:p14="http://schemas.microsoft.com/office/powerpoint/2010/main" val="24124110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and also the most complex component of them all is the tracking SSD temperature component.</a:t>
            </a:r>
          </a:p>
          <a:p>
            <a:r>
              <a:rPr lang="en-US" dirty="0"/>
              <a:t>Because we need the SSD temperature to scale the effective retention time and dwell time, which can be arbitrarily long, but we do not have infinite amount of storage to remember this. So we need a mechanism to track SSD temperature efficiently.</a:t>
            </a:r>
          </a:p>
          <a:p>
            <a:r>
              <a:rPr lang="en-US" dirty="0"/>
              <a:t>The key idea is to divide the retention time into a limited number of logarithmic intervals.</a:t>
            </a:r>
          </a:p>
          <a:p>
            <a:r>
              <a:rPr lang="en-US" dirty="0"/>
              <a:t>And precompute the effective retention time for each interval by integrating the temperature acceleration factors over time.</a:t>
            </a:r>
          </a:p>
          <a:p>
            <a:r>
              <a:rPr lang="en-US" dirty="0"/>
              <a:t>To make the calculation faster, we store the precomputed value for each interval in a table.</a:t>
            </a:r>
          </a:p>
          <a:p>
            <a:endParaRPr lang="en-US" dirty="0"/>
          </a:p>
          <a:p>
            <a:endParaRPr lang="en-US" dirty="0"/>
          </a:p>
        </p:txBody>
      </p:sp>
      <p:sp>
        <p:nvSpPr>
          <p:cNvPr id="4" name="Slide Number Placeholder 3"/>
          <p:cNvSpPr>
            <a:spLocks noGrp="1"/>
          </p:cNvSpPr>
          <p:nvPr>
            <p:ph type="sldNum" sz="quarter" idx="10"/>
          </p:nvPr>
        </p:nvSpPr>
        <p:spPr/>
        <p:txBody>
          <a:bodyPr/>
          <a:lstStyle/>
          <a:p>
            <a:fld id="{69E4E1DA-7A05-40B0-8E70-FB6934D622FB}" type="slidenum">
              <a:rPr lang="en-US" smtClean="0"/>
              <a:t>61</a:t>
            </a:fld>
            <a:endParaRPr lang="en-US" dirty="0"/>
          </a:p>
        </p:txBody>
      </p:sp>
    </p:spTree>
    <p:extLst>
      <p:ext uri="{BB962C8B-B14F-4D97-AF65-F5344CB8AC3E}">
        <p14:creationId xmlns:p14="http://schemas.microsoft.com/office/powerpoint/2010/main" val="31237599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enabled by one of our characterization result.</a:t>
            </a:r>
          </a:p>
          <a:p>
            <a:r>
              <a:rPr lang="en-US" dirty="0"/>
              <a:t>In this figure, x-axis …</a:t>
            </a:r>
          </a:p>
          <a:p>
            <a:r>
              <a:rPr lang="en-US" dirty="0"/>
              <a:t>The self-recovery effect keeps reducing retention loss speed, but the effect plateaus after 20 P/E cycles, so the last 20 P/E cycles matters the most.</a:t>
            </a:r>
          </a:p>
        </p:txBody>
      </p:sp>
      <p:sp>
        <p:nvSpPr>
          <p:cNvPr id="4" name="Slide Number Placeholder 3"/>
          <p:cNvSpPr>
            <a:spLocks noGrp="1"/>
          </p:cNvSpPr>
          <p:nvPr>
            <p:ph type="sldNum" sz="quarter" idx="10"/>
          </p:nvPr>
        </p:nvSpPr>
        <p:spPr/>
        <p:txBody>
          <a:bodyPr/>
          <a:lstStyle/>
          <a:p>
            <a:fld id="{69E4E1DA-7A05-40B0-8E70-FB6934D622FB}" type="slidenum">
              <a:rPr lang="en-US" smtClean="0"/>
              <a:t>62</a:t>
            </a:fld>
            <a:endParaRPr lang="en-US" dirty="0"/>
          </a:p>
        </p:txBody>
      </p:sp>
    </p:spTree>
    <p:extLst>
      <p:ext uri="{BB962C8B-B14F-4D97-AF65-F5344CB8AC3E}">
        <p14:creationId xmlns:p14="http://schemas.microsoft.com/office/powerpoint/2010/main" val="11192457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compare HeatWatch with a conventional retention model, which only considers PEC and retention time, which are the black bubbles.</a:t>
            </a:r>
          </a:p>
          <a:p>
            <a:r>
              <a:rPr lang="en-US" dirty="0"/>
              <a:t>The red bubbles and dots highlights the model components that are different in URT due to 3D NAND differences and our new understanding.</a:t>
            </a:r>
          </a:p>
        </p:txBody>
      </p:sp>
      <p:sp>
        <p:nvSpPr>
          <p:cNvPr id="4" name="Slide Number Placeholder 3"/>
          <p:cNvSpPr>
            <a:spLocks noGrp="1"/>
          </p:cNvSpPr>
          <p:nvPr>
            <p:ph type="sldNum" sz="quarter" idx="10"/>
          </p:nvPr>
        </p:nvSpPr>
        <p:spPr/>
        <p:txBody>
          <a:bodyPr/>
          <a:lstStyle/>
          <a:p>
            <a:fld id="{8F30E7BD-8D0F-4639-A9DD-304D85886A5A}" type="slidenum">
              <a:rPr lang="en-US" smtClean="0"/>
              <a:t>63</a:t>
            </a:fld>
            <a:endParaRPr lang="en-US" dirty="0"/>
          </a:p>
        </p:txBody>
      </p:sp>
    </p:spTree>
    <p:extLst>
      <p:ext uri="{BB962C8B-B14F-4D97-AF65-F5344CB8AC3E}">
        <p14:creationId xmlns:p14="http://schemas.microsoft.com/office/powerpoint/2010/main" val="2052112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let me introduce some background about 3D NAND flash memory in order to understand self-recovery and temperature effects.</a:t>
            </a:r>
          </a:p>
          <a:p>
            <a:endParaRPr lang="en-US" dirty="0"/>
          </a:p>
        </p:txBody>
      </p:sp>
      <p:sp>
        <p:nvSpPr>
          <p:cNvPr id="4" name="Slide Number Placeholder 3"/>
          <p:cNvSpPr>
            <a:spLocks noGrp="1"/>
          </p:cNvSpPr>
          <p:nvPr>
            <p:ph type="sldNum" sz="quarter" idx="10"/>
          </p:nvPr>
        </p:nvSpPr>
        <p:spPr/>
        <p:txBody>
          <a:bodyPr/>
          <a:lstStyle/>
          <a:p>
            <a:fld id="{69E4E1DA-7A05-40B0-8E70-FB6934D622FB}" type="slidenum">
              <a:rPr lang="en-US" smtClean="0"/>
              <a:t>4</a:t>
            </a:fld>
            <a:endParaRPr lang="en-US" dirty="0"/>
          </a:p>
        </p:txBody>
      </p:sp>
    </p:spTree>
    <p:extLst>
      <p:ext uri="{BB962C8B-B14F-4D97-AF65-F5344CB8AC3E}">
        <p14:creationId xmlns:p14="http://schemas.microsoft.com/office/powerpoint/2010/main" val="1766067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3D NAND flash memory consists of flash cells, each of which holds different amount of charge which determines the threshold voltage of the cell.</a:t>
            </a:r>
          </a:p>
          <a:p>
            <a:r>
              <a:rPr lang="en-US" dirty="0"/>
              <a:t>And the threshold voltage determines the data value stored in that cell.</a:t>
            </a:r>
          </a:p>
          <a:p>
            <a:r>
              <a:rPr lang="en-US" dirty="0"/>
              <a:t>For example, for a cell that stores one bit of data, 0 can be assigned to higher voltage state, and 1 assigned to lower voltage state.</a:t>
            </a:r>
          </a:p>
          <a:p>
            <a:r>
              <a:rPr lang="en-US" dirty="0"/>
              <a:t>We can sense the data value by applying a read reference voltage to the cell that can distinguish between these two states.</a:t>
            </a:r>
          </a:p>
        </p:txBody>
      </p:sp>
      <p:sp>
        <p:nvSpPr>
          <p:cNvPr id="4" name="Slide Number Placeholder 3"/>
          <p:cNvSpPr>
            <a:spLocks noGrp="1"/>
          </p:cNvSpPr>
          <p:nvPr>
            <p:ph type="sldNum" sz="quarter" idx="10"/>
          </p:nvPr>
        </p:nvSpPr>
        <p:spPr/>
        <p:txBody>
          <a:bodyPr/>
          <a:lstStyle/>
          <a:p>
            <a:fld id="{69E4E1DA-7A05-40B0-8E70-FB6934D622FB}" type="slidenum">
              <a:rPr lang="en-US" smtClean="0"/>
              <a:t>5</a:t>
            </a:fld>
            <a:endParaRPr lang="en-US" dirty="0"/>
          </a:p>
        </p:txBody>
      </p:sp>
    </p:spTree>
    <p:extLst>
      <p:ext uri="{BB962C8B-B14F-4D97-AF65-F5344CB8AC3E}">
        <p14:creationId xmlns:p14="http://schemas.microsoft.com/office/powerpoint/2010/main" val="3894319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flash cell can hold the data for much longer than DRAM as it conceptually uses a layer of insulator to prevent the charge from leaking away.</a:t>
            </a:r>
          </a:p>
          <a:p>
            <a:r>
              <a:rPr lang="en-US" dirty="0"/>
              <a:t>However, this means that when we program or erase new data to the cell, we have to force the charge to run through this insulator, which causes wearout.</a:t>
            </a:r>
          </a:p>
          <a:p>
            <a:r>
              <a:rPr lang="en-US" dirty="0"/>
              <a:t>This wearout has two consequences. First, it speeds up retention loss. When the insulator is damaged, charge can be trapped within the insulator and form pathways for other charge to leak away from the flash cell, shifting a cell from higher voltage state to lower voltage state.</a:t>
            </a:r>
          </a:p>
          <a:p>
            <a:r>
              <a:rPr lang="en-US" dirty="0"/>
              <a:t>Secondly, it decreases program variation. Program variation is the initial voltage gap between states. So larger program variation helps distinguish between different states.</a:t>
            </a:r>
          </a:p>
          <a:p>
            <a:r>
              <a:rPr lang="en-US" dirty="0"/>
              <a:t>As more and more charge gets permanently trapped within the insulator, it increases the threshold voltage of the lower voltage state. This makes the difference between the higher and lower voltage states smaller.</a:t>
            </a:r>
          </a:p>
          <a:p>
            <a:r>
              <a:rPr lang="en-US" dirty="0"/>
              <a:t>Both effects make it harder to distinguish between different states, and increases the error rate in NAND flash memory.</a:t>
            </a:r>
          </a:p>
          <a:p>
            <a:r>
              <a:rPr lang="en-US" dirty="0"/>
              <a:t>At some point, the flash cell can no longer reliable hold the data. We call the duration before this point flash lifetime, which is typically counted in P/E cycles.</a:t>
            </a:r>
          </a:p>
          <a:p>
            <a:r>
              <a:rPr lang="en-US" dirty="0"/>
              <a:t>(next slide) There are two ways to potentially improve flash lifetime</a:t>
            </a:r>
          </a:p>
          <a:p>
            <a:endParaRPr lang="en-US" dirty="0"/>
          </a:p>
        </p:txBody>
      </p:sp>
      <p:sp>
        <p:nvSpPr>
          <p:cNvPr id="4" name="Slide Number Placeholder 3"/>
          <p:cNvSpPr>
            <a:spLocks noGrp="1"/>
          </p:cNvSpPr>
          <p:nvPr>
            <p:ph type="sldNum" sz="quarter" idx="10"/>
          </p:nvPr>
        </p:nvSpPr>
        <p:spPr/>
        <p:txBody>
          <a:bodyPr/>
          <a:lstStyle/>
          <a:p>
            <a:fld id="{69E4E1DA-7A05-40B0-8E70-FB6934D622FB}" type="slidenum">
              <a:rPr lang="en-US" smtClean="0"/>
              <a:t>6</a:t>
            </a:fld>
            <a:endParaRPr lang="en-US" dirty="0"/>
          </a:p>
        </p:txBody>
      </p:sp>
    </p:spTree>
    <p:extLst>
      <p:ext uri="{BB962C8B-B14F-4D97-AF65-F5344CB8AC3E}">
        <p14:creationId xmlns:p14="http://schemas.microsoft.com/office/powerpoint/2010/main" val="1301637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E4E1DA-7A05-40B0-8E70-FB6934D622FB}" type="slidenum">
              <a:rPr lang="en-US" smtClean="0"/>
              <a:t>7</a:t>
            </a:fld>
            <a:endParaRPr lang="en-US" dirty="0"/>
          </a:p>
        </p:txBody>
      </p:sp>
    </p:spTree>
    <p:extLst>
      <p:ext uri="{BB962C8B-B14F-4D97-AF65-F5344CB8AC3E}">
        <p14:creationId xmlns:p14="http://schemas.microsoft.com/office/powerpoint/2010/main" val="2151639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Flash cell partially recovers from damage during the dwell time, which is the idle time between P/E cycles.</a:t>
            </a:r>
          </a:p>
          <a:p>
            <a:r>
              <a:rPr lang="en-US" dirty="0"/>
              <a:t>When the dwell time is longer, the flash cell recovers more. This reduces retention loss in the flash cell, improving reliability.</a:t>
            </a:r>
          </a:p>
        </p:txBody>
      </p:sp>
      <p:sp>
        <p:nvSpPr>
          <p:cNvPr id="4" name="Slide Number Placeholder 3"/>
          <p:cNvSpPr>
            <a:spLocks noGrp="1"/>
          </p:cNvSpPr>
          <p:nvPr>
            <p:ph type="sldNum" sz="quarter" idx="10"/>
          </p:nvPr>
        </p:nvSpPr>
        <p:spPr/>
        <p:txBody>
          <a:bodyPr/>
          <a:lstStyle/>
          <a:p>
            <a:fld id="{69E4E1DA-7A05-40B0-8E70-FB6934D622FB}" type="slidenum">
              <a:rPr lang="en-US" smtClean="0"/>
              <a:t>8</a:t>
            </a:fld>
            <a:endParaRPr lang="en-US" dirty="0"/>
          </a:p>
        </p:txBody>
      </p:sp>
    </p:spTree>
    <p:extLst>
      <p:ext uri="{BB962C8B-B14F-4D97-AF65-F5344CB8AC3E}">
        <p14:creationId xmlns:p14="http://schemas.microsoft.com/office/powerpoint/2010/main" val="3002281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effect is the temperature effect, which changes electron mobility.</a:t>
            </a:r>
          </a:p>
          <a:p>
            <a:r>
              <a:rPr lang="en-US" dirty="0"/>
              <a:t>During program time, a high temperature allows more charge to be programmed or erased, increasing the program variation.</a:t>
            </a:r>
          </a:p>
          <a:p>
            <a:r>
              <a:rPr lang="en-US" dirty="0"/>
              <a:t>During retention time, a high temperature makes the charge stored in the flash cell to leak away faster.</a:t>
            </a:r>
          </a:p>
          <a:p>
            <a:r>
              <a:rPr lang="en-US" dirty="0"/>
              <a:t>So different temperatures affects reliability differently.</a:t>
            </a:r>
          </a:p>
        </p:txBody>
      </p:sp>
      <p:sp>
        <p:nvSpPr>
          <p:cNvPr id="4" name="Slide Number Placeholder 3"/>
          <p:cNvSpPr>
            <a:spLocks noGrp="1"/>
          </p:cNvSpPr>
          <p:nvPr>
            <p:ph type="sldNum" sz="quarter" idx="10"/>
          </p:nvPr>
        </p:nvSpPr>
        <p:spPr/>
        <p:txBody>
          <a:bodyPr/>
          <a:lstStyle/>
          <a:p>
            <a:fld id="{69E4E1DA-7A05-40B0-8E70-FB6934D622FB}" type="slidenum">
              <a:rPr lang="en-US" smtClean="0"/>
              <a:t>9</a:t>
            </a:fld>
            <a:endParaRPr lang="en-US" dirty="0"/>
          </a:p>
        </p:txBody>
      </p:sp>
    </p:spTree>
    <p:extLst>
      <p:ext uri="{BB962C8B-B14F-4D97-AF65-F5344CB8AC3E}">
        <p14:creationId xmlns:p14="http://schemas.microsoft.com/office/powerpoint/2010/main" val="3217349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2630" y="770467"/>
            <a:ext cx="8086725" cy="3352800"/>
          </a:xfrm>
          <a:noFill/>
        </p:spPr>
        <p:txBody>
          <a:bodyPr anchor="b">
            <a:noAutofit/>
          </a:bodyPr>
          <a:lstStyle>
            <a:lvl1pPr algn="l">
              <a:lnSpc>
                <a:spcPct val="80000"/>
              </a:lnSpc>
              <a:defRPr sz="4500" spc="-68"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500638" y="4198409"/>
            <a:ext cx="6921151" cy="1645920"/>
          </a:xfrm>
        </p:spPr>
        <p:txBody>
          <a:bodyPr>
            <a:normAutofit/>
          </a:bodyPr>
          <a:lstStyle>
            <a:lvl1pPr marL="0" indent="0" algn="l">
              <a:buNone/>
              <a:defRPr sz="1575">
                <a:solidFill>
                  <a:schemeClr val="tx1">
                    <a:lumMod val="65000"/>
                    <a:lumOff val="35000"/>
                  </a:schemeClr>
                </a:solidFill>
                <a:latin typeface="+mj-lt"/>
              </a:defRPr>
            </a:lvl1pPr>
            <a:lvl2pPr marL="257175" indent="0" algn="ctr">
              <a:buNone/>
              <a:defRPr sz="1575"/>
            </a:lvl2pPr>
            <a:lvl3pPr marL="514350" indent="0" algn="ctr">
              <a:buNone/>
              <a:defRPr sz="1350"/>
            </a:lvl3pPr>
            <a:lvl4pPr marL="771525" indent="0" algn="ctr">
              <a:buNone/>
              <a:defRPr sz="1125"/>
            </a:lvl4pPr>
            <a:lvl5pPr marL="1028700" indent="0" algn="ctr">
              <a:buNone/>
              <a:defRPr sz="1125"/>
            </a:lvl5pPr>
            <a:lvl6pPr marL="1285875" indent="0" algn="ctr">
              <a:buNone/>
              <a:defRPr sz="1125"/>
            </a:lvl6pPr>
            <a:lvl7pPr marL="1543050" indent="0" algn="ctr">
              <a:buNone/>
              <a:defRPr sz="1125"/>
            </a:lvl7pPr>
            <a:lvl8pPr marL="1800225" indent="0" algn="ctr">
              <a:buNone/>
              <a:defRPr sz="1125"/>
            </a:lvl8pPr>
            <a:lvl9pPr marL="2057400" indent="0" algn="ctr">
              <a:buNone/>
              <a:defRPr sz="1125"/>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chemeClr val="tx1">
                    <a:lumMod val="75000"/>
                    <a:lumOff val="25000"/>
                  </a:schemeClr>
                </a:solidFill>
              </a:defRPr>
            </a:lvl1pPr>
          </a:lstStyle>
          <a:p>
            <a:r>
              <a:rPr lang="en-US"/>
              <a:t>Yixin Luo - Mitigating 3D NAND Errors</a:t>
            </a:r>
            <a:endParaRPr lang="en-US" dirty="0"/>
          </a:p>
        </p:txBody>
      </p:sp>
      <p:sp>
        <p:nvSpPr>
          <p:cNvPr id="8" name="Footer Placeholder 7"/>
          <p:cNvSpPr>
            <a:spLocks noGrp="1"/>
          </p:cNvSpPr>
          <p:nvPr>
            <p:ph type="ftr" sz="quarter" idx="11"/>
          </p:nvPr>
        </p:nvSpPr>
        <p:spPr/>
        <p:txBody>
          <a:bodyPr/>
          <a:lstStyle>
            <a:lvl1pPr>
              <a:defRPr>
                <a:solidFill>
                  <a:schemeClr val="tx1">
                    <a:lumMod val="75000"/>
                    <a:lumOff val="25000"/>
                  </a:schemeClr>
                </a:solidFill>
              </a:defRPr>
            </a:lvl1pPr>
          </a:lstStyle>
          <a:p>
            <a:endParaRPr lang="en-US" dirty="0"/>
          </a:p>
        </p:txBody>
      </p:sp>
      <p:sp>
        <p:nvSpPr>
          <p:cNvPr id="9" name="Slide Number Placeholder 8"/>
          <p:cNvSpPr>
            <a:spLocks noGrp="1"/>
          </p:cNvSpPr>
          <p:nvPr>
            <p:ph type="sldNum" sz="quarter" idx="12"/>
          </p:nvPr>
        </p:nvSpPr>
        <p:spPr/>
        <p:txBody>
          <a:bodyPr/>
          <a:lstStyle>
            <a:lvl1pPr>
              <a:defRPr sz="1600">
                <a:solidFill>
                  <a:schemeClr val="tx1"/>
                </a:solidFill>
              </a:defRPr>
            </a:lvl1pPr>
          </a:lstStyle>
          <a:p>
            <a:fld id="{656CEE93-C87C-43EF-85C8-C664598978DF}" type="slidenum">
              <a:rPr lang="en-US" smtClean="0"/>
              <a:pPr/>
              <a:t>‹#›</a:t>
            </a:fld>
            <a:endParaRPr lang="en-US" dirty="0"/>
          </a:p>
        </p:txBody>
      </p:sp>
    </p:spTree>
    <p:extLst>
      <p:ext uri="{BB962C8B-B14F-4D97-AF65-F5344CB8AC3E}">
        <p14:creationId xmlns:p14="http://schemas.microsoft.com/office/powerpoint/2010/main" val="62321208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Yixin Luo - Mitigating 3D NAND Errors</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6CEE93-C87C-43EF-85C8-C664598978DF}" type="slidenum">
              <a:rPr lang="en-US" smtClean="0"/>
              <a:t>‹#›</a:t>
            </a:fld>
            <a:endParaRPr lang="en-US" dirty="0"/>
          </a:p>
        </p:txBody>
      </p:sp>
    </p:spTree>
    <p:extLst>
      <p:ext uri="{BB962C8B-B14F-4D97-AF65-F5344CB8AC3E}">
        <p14:creationId xmlns:p14="http://schemas.microsoft.com/office/powerpoint/2010/main" val="2224165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714384"/>
            <a:ext cx="5800725"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Yixin Luo - Mitigating 3D NAND Errors</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6CEE93-C87C-43EF-85C8-C664598978DF}" type="slidenum">
              <a:rPr lang="en-US" smtClean="0"/>
              <a:t>‹#›</a:t>
            </a:fld>
            <a:endParaRPr lang="en-US" dirty="0"/>
          </a:p>
        </p:txBody>
      </p:sp>
    </p:spTree>
    <p:extLst>
      <p:ext uri="{BB962C8B-B14F-4D97-AF65-F5344CB8AC3E}">
        <p14:creationId xmlns:p14="http://schemas.microsoft.com/office/powerpoint/2010/main" val="2150799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a:solidFill>
                  <a:srgbClr val="404040"/>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a:xfrm>
            <a:off x="2171700" y="6096000"/>
            <a:ext cx="6972300" cy="228600"/>
          </a:xfrm>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r>
              <a:rPr lang="en-US" altLang="en-US" dirty="0"/>
              <a:t>Page </a:t>
            </a:r>
            <a:fld id="{56E643E9-8232-44D4-8A76-E691A7C80D3B}" type="slidenum">
              <a:rPr lang="en-US" altLang="en-US"/>
              <a:pPr/>
              <a:t>‹#›</a:t>
            </a:fld>
            <a:r>
              <a:rPr lang="en-US" altLang="en-US" dirty="0"/>
              <a:t> of 35</a:t>
            </a:r>
          </a:p>
        </p:txBody>
      </p:sp>
    </p:spTree>
    <p:extLst>
      <p:ext uri="{BB962C8B-B14F-4D97-AF65-F5344CB8AC3E}">
        <p14:creationId xmlns:p14="http://schemas.microsoft.com/office/powerpoint/2010/main" val="309668920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0" y="0"/>
            <a:ext cx="9144000" cy="1085850"/>
          </a:xfrm>
          <a:prstGeom prst="rect">
            <a:avLst/>
          </a:prstGeom>
        </p:spPr>
        <p:txBody>
          <a:bodyPr vert="horz" lIns="91440" tIns="45720" rIns="91440" bIns="45720" rtlCol="0" anchor="ctr">
            <a:normAutofit/>
          </a:bodyPr>
          <a:lstStyle>
            <a:lvl1pPr marL="102870">
              <a:defRPr/>
            </a:lvl1pPr>
          </a:lstStyle>
          <a:p>
            <a:r>
              <a:rPr lang="en-US"/>
              <a:t>Click to edit Master title style</a:t>
            </a:r>
            <a:endParaRPr lang="en-US" dirty="0"/>
          </a:p>
        </p:txBody>
      </p:sp>
      <p:sp>
        <p:nvSpPr>
          <p:cNvPr id="13" name="Date Placeholder 3"/>
          <p:cNvSpPr>
            <a:spLocks noGrp="1"/>
          </p:cNvSpPr>
          <p:nvPr>
            <p:ph type="dt" sz="half" idx="2"/>
          </p:nvPr>
        </p:nvSpPr>
        <p:spPr>
          <a:xfrm>
            <a:off x="124033" y="6544372"/>
            <a:ext cx="1820636" cy="228600"/>
          </a:xfrm>
          <a:prstGeom prst="rect">
            <a:avLst/>
          </a:prstGeom>
        </p:spPr>
        <p:txBody>
          <a:bodyPr vert="horz" lIns="91440" tIns="45720" rIns="91440" bIns="45720" rtlCol="0" anchor="ctr"/>
          <a:lstStyle>
            <a:lvl1pPr algn="l">
              <a:defRPr sz="535">
                <a:solidFill>
                  <a:schemeClr val="tx1">
                    <a:alpha val="75000"/>
                  </a:schemeClr>
                </a:solidFill>
              </a:defRPr>
            </a:lvl1pPr>
          </a:lstStyle>
          <a:p>
            <a:r>
              <a:rPr lang="en-US"/>
              <a:t>Yixin Luo - Mitigating 3D NAND Errors</a:t>
            </a:r>
            <a:endParaRPr lang="en-US" dirty="0"/>
          </a:p>
        </p:txBody>
      </p:sp>
      <p:sp>
        <p:nvSpPr>
          <p:cNvPr id="14" name="Footer Placeholder 4"/>
          <p:cNvSpPr>
            <a:spLocks noGrp="1"/>
          </p:cNvSpPr>
          <p:nvPr>
            <p:ph type="ftr" sz="quarter" idx="3"/>
          </p:nvPr>
        </p:nvSpPr>
        <p:spPr>
          <a:xfrm>
            <a:off x="2548826" y="6544372"/>
            <a:ext cx="3771900" cy="228600"/>
          </a:xfrm>
          <a:prstGeom prst="rect">
            <a:avLst/>
          </a:prstGeom>
        </p:spPr>
        <p:txBody>
          <a:bodyPr vert="horz" lIns="91440" tIns="45720" rIns="91440" bIns="45720" rtlCol="0" anchor="ctr"/>
          <a:lstStyle>
            <a:lvl1pPr algn="l">
              <a:defRPr sz="535" cap="all" baseline="0">
                <a:solidFill>
                  <a:schemeClr val="tx1">
                    <a:alpha val="75000"/>
                  </a:schemeClr>
                </a:solidFill>
              </a:defRPr>
            </a:lvl1pPr>
          </a:lstStyle>
          <a:p>
            <a:endParaRPr lang="en-US" dirty="0"/>
          </a:p>
        </p:txBody>
      </p:sp>
      <p:sp>
        <p:nvSpPr>
          <p:cNvPr id="24" name="Content Placeholder 22"/>
          <p:cNvSpPr>
            <a:spLocks noGrp="1"/>
          </p:cNvSpPr>
          <p:nvPr>
            <p:ph sz="quarter" idx="11"/>
          </p:nvPr>
        </p:nvSpPr>
        <p:spPr>
          <a:xfrm>
            <a:off x="123825" y="1241652"/>
            <a:ext cx="8897938" cy="5224462"/>
          </a:xfrm>
        </p:spPr>
        <p:txBody>
          <a:bodyPr/>
          <a:lstStyle>
            <a:lvl2pPr marL="403225" indent="-169863">
              <a:buFont typeface="Arial" panose="020B0604020202020204" pitchFamily="34" charset="0"/>
              <a:buChar char="•"/>
              <a:defRPr/>
            </a:lvl2pPr>
            <a:lvl3pPr marL="573088" indent="-169863">
              <a:buFont typeface="Arial" panose="020B0604020202020204" pitchFamily="34" charset="0"/>
              <a:buChar char="•"/>
              <a:defRPr/>
            </a:lvl3pPr>
            <a:lvl4pPr marL="744538" indent="-171450">
              <a:buFont typeface="Arial" panose="020B0604020202020204" pitchFamily="34" charset="0"/>
              <a:buChar char="•"/>
              <a:defRPr/>
            </a:lvl4pPr>
            <a:lvl5pPr marL="914400" indent="-169863">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p:cNvSpPr>
            <a:spLocks noGrp="1"/>
          </p:cNvSpPr>
          <p:nvPr>
            <p:ph type="sldNum" sz="quarter" idx="4"/>
          </p:nvPr>
        </p:nvSpPr>
        <p:spPr>
          <a:xfrm>
            <a:off x="8190738" y="6516033"/>
            <a:ext cx="953262" cy="341971"/>
          </a:xfrm>
          <a:prstGeom prst="rect">
            <a:avLst/>
          </a:prstGeom>
        </p:spPr>
        <p:txBody>
          <a:bodyPr vert="horz" lIns="91440" tIns="45720" rIns="91440" bIns="45720" rtlCol="0" anchor="b"/>
          <a:lstStyle>
            <a:lvl1pPr algn="r">
              <a:defRPr sz="1600" b="1">
                <a:ln>
                  <a:noFill/>
                </a:ln>
                <a:solidFill>
                  <a:schemeClr val="tx1"/>
                </a:solidFill>
                <a:latin typeface="+mj-lt"/>
              </a:defRPr>
            </a:lvl1pPr>
          </a:lstStyle>
          <a:p>
            <a:fld id="{656CEE93-C87C-43EF-85C8-C664598978DF}" type="slidenum">
              <a:rPr lang="en-US" smtClean="0"/>
              <a:pPr/>
              <a:t>‹#›</a:t>
            </a:fld>
            <a:endParaRPr lang="en-US" dirty="0"/>
          </a:p>
        </p:txBody>
      </p:sp>
    </p:spTree>
    <p:extLst>
      <p:ext uri="{BB962C8B-B14F-4D97-AF65-F5344CB8AC3E}">
        <p14:creationId xmlns:p14="http://schemas.microsoft.com/office/powerpoint/2010/main" val="2882484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a:solidFill>
            <a:schemeClr val="bg1"/>
          </a:solidFill>
        </p:spPr>
        <p:txBody>
          <a:bodyPr anchor="b">
            <a:normAutofit/>
          </a:bodyPr>
          <a:lstStyle>
            <a:lvl1pPr algn="l">
              <a:lnSpc>
                <a:spcPct val="80000"/>
              </a:lnSpc>
              <a:defRPr sz="4500" b="1"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1575" b="1">
                <a:solidFill>
                  <a:schemeClr val="tx1"/>
                </a:solidFill>
                <a:latin typeface="+mj-lt"/>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656CEE93-C87C-43EF-85C8-C664598978DF}" type="slidenum">
              <a:rPr lang="en-US" smtClean="0"/>
              <a:t>‹#›</a:t>
            </a:fld>
            <a:endParaRPr lang="en-US" dirty="0"/>
          </a:p>
        </p:txBody>
      </p:sp>
      <p:sp>
        <p:nvSpPr>
          <p:cNvPr id="7" name="Date Placeholder 3"/>
          <p:cNvSpPr>
            <a:spLocks noGrp="1"/>
          </p:cNvSpPr>
          <p:nvPr>
            <p:ph type="dt" sz="half" idx="10"/>
          </p:nvPr>
        </p:nvSpPr>
        <p:spPr>
          <a:xfrm>
            <a:off x="188798" y="6405592"/>
            <a:ext cx="3086100" cy="228600"/>
          </a:xfrm>
        </p:spPr>
        <p:txBody>
          <a:bodyPr/>
          <a:lstStyle/>
          <a:p>
            <a:r>
              <a:rPr lang="en-US"/>
              <a:t>Yixin Luo - Mitigating 3D NAND Errors</a:t>
            </a:r>
            <a:endParaRPr lang="en-US" dirty="0"/>
          </a:p>
        </p:txBody>
      </p:sp>
      <p:sp>
        <p:nvSpPr>
          <p:cNvPr id="8" name="Footer Placeholder 4"/>
          <p:cNvSpPr>
            <a:spLocks noGrp="1"/>
          </p:cNvSpPr>
          <p:nvPr>
            <p:ph type="ftr" sz="quarter" idx="11"/>
          </p:nvPr>
        </p:nvSpPr>
        <p:spPr>
          <a:xfrm>
            <a:off x="3274898" y="6405592"/>
            <a:ext cx="3266295" cy="228600"/>
          </a:xfrm>
        </p:spPr>
        <p:txBody>
          <a:bodyPr/>
          <a:lstStyle/>
          <a:p>
            <a:endParaRPr lang="en-US" dirty="0"/>
          </a:p>
        </p:txBody>
      </p:sp>
    </p:spTree>
    <p:extLst>
      <p:ext uri="{BB962C8B-B14F-4D97-AF65-F5344CB8AC3E}">
        <p14:creationId xmlns:p14="http://schemas.microsoft.com/office/powerpoint/2010/main" val="219010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88799" y="1208320"/>
            <a:ext cx="4271962" cy="5053693"/>
          </a:xfrm>
        </p:spPr>
        <p:txBody>
          <a:bodyPr/>
          <a:lstStyle>
            <a:lvl1pPr>
              <a:defRPr sz="1238">
                <a:solidFill>
                  <a:schemeClr val="tx1"/>
                </a:solidFill>
              </a:defRPr>
            </a:lvl1pPr>
            <a:lvl2pPr>
              <a:defRPr sz="1069">
                <a:solidFill>
                  <a:schemeClr val="tx1"/>
                </a:solidFill>
              </a:defRPr>
            </a:lvl2pPr>
            <a:lvl3pPr>
              <a:defRPr sz="956">
                <a:solidFill>
                  <a:schemeClr val="tx1"/>
                </a:solidFill>
              </a:defRPr>
            </a:lvl3pPr>
            <a:lvl4pPr>
              <a:defRPr sz="844">
                <a:solidFill>
                  <a:schemeClr val="tx1"/>
                </a:solidFill>
              </a:defRPr>
            </a:lvl4pPr>
            <a:lvl5pPr>
              <a:defRPr sz="788">
                <a:solidFill>
                  <a:schemeClr val="tx1"/>
                </a:solidFill>
              </a:defRPr>
            </a:lvl5pPr>
            <a:lvl6pPr>
              <a:defRPr sz="788"/>
            </a:lvl6pPr>
            <a:lvl7pPr>
              <a:defRPr sz="788"/>
            </a:lvl7pPr>
            <a:lvl8pPr>
              <a:defRPr sz="788"/>
            </a:lvl8pPr>
            <a:lvl9pPr>
              <a:defRPr sz="78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1604" y="1208320"/>
            <a:ext cx="4271962" cy="5053693"/>
          </a:xfrm>
        </p:spPr>
        <p:txBody>
          <a:bodyPr/>
          <a:lstStyle>
            <a:lvl1pPr>
              <a:defRPr sz="1238">
                <a:solidFill>
                  <a:schemeClr val="tx1"/>
                </a:solidFill>
              </a:defRPr>
            </a:lvl1pPr>
            <a:lvl2pPr>
              <a:defRPr sz="1069">
                <a:solidFill>
                  <a:schemeClr val="tx1"/>
                </a:solidFill>
              </a:defRPr>
            </a:lvl2pPr>
            <a:lvl3pPr>
              <a:defRPr sz="956">
                <a:solidFill>
                  <a:schemeClr val="tx1"/>
                </a:solidFill>
              </a:defRPr>
            </a:lvl3pPr>
            <a:lvl4pPr>
              <a:defRPr sz="844">
                <a:solidFill>
                  <a:schemeClr val="tx1"/>
                </a:solidFill>
              </a:defRPr>
            </a:lvl4pPr>
            <a:lvl5pPr>
              <a:defRPr sz="788">
                <a:solidFill>
                  <a:schemeClr val="tx1"/>
                </a:solidFill>
              </a:defRPr>
            </a:lvl5pPr>
            <a:lvl6pPr>
              <a:defRPr sz="788"/>
            </a:lvl6pPr>
            <a:lvl7pPr>
              <a:defRPr sz="788"/>
            </a:lvl7pPr>
            <a:lvl8pPr>
              <a:defRPr sz="788"/>
            </a:lvl8pPr>
            <a:lvl9pPr>
              <a:defRPr sz="78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56CEE93-C87C-43EF-85C8-C664598978DF}" type="slidenum">
              <a:rPr lang="en-US" smtClean="0"/>
              <a:t>‹#›</a:t>
            </a:fld>
            <a:endParaRPr lang="en-US" dirty="0"/>
          </a:p>
        </p:txBody>
      </p:sp>
      <p:sp>
        <p:nvSpPr>
          <p:cNvPr id="8" name="Date Placeholder 3"/>
          <p:cNvSpPr>
            <a:spLocks noGrp="1"/>
          </p:cNvSpPr>
          <p:nvPr>
            <p:ph type="dt" sz="half" idx="10"/>
          </p:nvPr>
        </p:nvSpPr>
        <p:spPr>
          <a:xfrm>
            <a:off x="188798" y="6405592"/>
            <a:ext cx="3086100" cy="228600"/>
          </a:xfrm>
        </p:spPr>
        <p:txBody>
          <a:bodyPr/>
          <a:lstStyle/>
          <a:p>
            <a:r>
              <a:rPr lang="en-US"/>
              <a:t>Yixin Luo - Mitigating 3D NAND Errors</a:t>
            </a:r>
            <a:endParaRPr lang="en-US" dirty="0"/>
          </a:p>
        </p:txBody>
      </p:sp>
      <p:sp>
        <p:nvSpPr>
          <p:cNvPr id="9" name="Footer Placeholder 4"/>
          <p:cNvSpPr>
            <a:spLocks noGrp="1"/>
          </p:cNvSpPr>
          <p:nvPr>
            <p:ph type="ftr" sz="quarter" idx="11"/>
          </p:nvPr>
        </p:nvSpPr>
        <p:spPr>
          <a:xfrm>
            <a:off x="3274898" y="6405592"/>
            <a:ext cx="3266295" cy="228600"/>
          </a:xfrm>
        </p:spPr>
        <p:txBody>
          <a:bodyPr/>
          <a:lstStyle/>
          <a:p>
            <a:endParaRPr lang="en-US" dirty="0"/>
          </a:p>
        </p:txBody>
      </p:sp>
    </p:spTree>
    <p:extLst>
      <p:ext uri="{BB962C8B-B14F-4D97-AF65-F5344CB8AC3E}">
        <p14:creationId xmlns:p14="http://schemas.microsoft.com/office/powerpoint/2010/main" val="4198791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hasCustomPrompt="1"/>
          </p:nvPr>
        </p:nvSpPr>
        <p:spPr>
          <a:xfrm>
            <a:off x="188799" y="1197209"/>
            <a:ext cx="4271962" cy="723400"/>
          </a:xfrm>
        </p:spPr>
        <p:txBody>
          <a:bodyPr anchor="ctr">
            <a:normAutofit/>
          </a:bodyPr>
          <a:lstStyle>
            <a:lvl1pPr marL="0" indent="0">
              <a:spcBef>
                <a:spcPts val="0"/>
              </a:spcBef>
              <a:buNone/>
              <a:defRPr sz="1800" b="1" cap="none" baseline="0">
                <a:solidFill>
                  <a:schemeClr val="tx1">
                    <a:lumMod val="75000"/>
                    <a:lumOff val="25000"/>
                  </a:schemeClr>
                </a:solidFill>
                <a:latin typeface="+mj-lt"/>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Edit Master Text Styles</a:t>
            </a:r>
          </a:p>
        </p:txBody>
      </p:sp>
      <p:sp>
        <p:nvSpPr>
          <p:cNvPr id="4" name="Content Placeholder 3"/>
          <p:cNvSpPr>
            <a:spLocks noGrp="1"/>
          </p:cNvSpPr>
          <p:nvPr>
            <p:ph sz="half" idx="2"/>
          </p:nvPr>
        </p:nvSpPr>
        <p:spPr>
          <a:xfrm>
            <a:off x="188799" y="2029972"/>
            <a:ext cx="4271962" cy="4231057"/>
          </a:xfrm>
        </p:spPr>
        <p:txBody>
          <a:bodyPr>
            <a:normAutofit/>
          </a:bodyPr>
          <a:lstStyle>
            <a:lvl1pPr>
              <a:defRPr sz="1800"/>
            </a:lvl1pPr>
            <a:lvl2pPr>
              <a:defRPr sz="1500"/>
            </a:lvl2pPr>
            <a:lvl3pPr>
              <a:defRPr sz="1500"/>
            </a:lvl3pPr>
            <a:lvl4pPr>
              <a:defRPr sz="1200"/>
            </a:lvl4pPr>
            <a:lvl5pPr>
              <a:defRPr sz="1200"/>
            </a:lvl5pPr>
            <a:lvl6pPr>
              <a:defRPr sz="788"/>
            </a:lvl6pPr>
            <a:lvl7pPr>
              <a:defRPr sz="788"/>
            </a:lvl7pPr>
            <a:lvl8pPr>
              <a:defRPr sz="788"/>
            </a:lvl8pPr>
            <a:lvl9pPr>
              <a:defRPr sz="788"/>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51604" y="1194345"/>
            <a:ext cx="4271962" cy="722376"/>
          </a:xfrm>
        </p:spPr>
        <p:txBody>
          <a:bodyPr anchor="ctr">
            <a:normAutofit/>
          </a:bodyPr>
          <a:lstStyle>
            <a:lvl1pPr marL="0" indent="0">
              <a:spcBef>
                <a:spcPts val="0"/>
              </a:spcBef>
              <a:buNone/>
              <a:defRPr sz="1800" b="1" cap="none" baseline="0">
                <a:solidFill>
                  <a:schemeClr val="tx1">
                    <a:lumMod val="75000"/>
                    <a:lumOff val="25000"/>
                  </a:schemeClr>
                </a:solidFill>
                <a:latin typeface="+mj-lt"/>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Edit Master Text Styles</a:t>
            </a:r>
          </a:p>
        </p:txBody>
      </p:sp>
      <p:sp>
        <p:nvSpPr>
          <p:cNvPr id="6" name="Content Placeholder 5"/>
          <p:cNvSpPr>
            <a:spLocks noGrp="1"/>
          </p:cNvSpPr>
          <p:nvPr>
            <p:ph sz="quarter" idx="4"/>
          </p:nvPr>
        </p:nvSpPr>
        <p:spPr>
          <a:xfrm>
            <a:off x="4651604" y="2025224"/>
            <a:ext cx="4271962" cy="4235809"/>
          </a:xfrm>
        </p:spPr>
        <p:txBody>
          <a:bodyPr>
            <a:normAutofit/>
          </a:bodyPr>
          <a:lstStyle>
            <a:lvl1pPr>
              <a:defRPr sz="1800"/>
            </a:lvl1pPr>
            <a:lvl2pPr>
              <a:defRPr sz="1500"/>
            </a:lvl2pPr>
            <a:lvl3pPr>
              <a:defRPr sz="1500"/>
            </a:lvl3pPr>
            <a:lvl4pPr>
              <a:defRPr sz="1200"/>
            </a:lvl4pPr>
            <a:lvl5pPr>
              <a:defRPr sz="1200"/>
            </a:lvl5pPr>
            <a:lvl6pPr>
              <a:defRPr sz="788"/>
            </a:lvl6pPr>
            <a:lvl7pPr>
              <a:defRPr sz="788"/>
            </a:lvl7pPr>
            <a:lvl8pPr>
              <a:defRPr sz="788"/>
            </a:lvl8pPr>
            <a:lvl9pPr>
              <a:defRPr sz="78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656CEE93-C87C-43EF-85C8-C664598978DF}" type="slidenum">
              <a:rPr lang="en-US" smtClean="0"/>
              <a:t>‹#›</a:t>
            </a:fld>
            <a:endParaRPr lang="en-US" dirty="0"/>
          </a:p>
        </p:txBody>
      </p:sp>
      <p:sp>
        <p:nvSpPr>
          <p:cNvPr id="11" name="Date Placeholder 3"/>
          <p:cNvSpPr>
            <a:spLocks noGrp="1"/>
          </p:cNvSpPr>
          <p:nvPr>
            <p:ph type="dt" sz="half" idx="10"/>
          </p:nvPr>
        </p:nvSpPr>
        <p:spPr>
          <a:xfrm>
            <a:off x="188798" y="6405592"/>
            <a:ext cx="3086100" cy="228600"/>
          </a:xfrm>
        </p:spPr>
        <p:txBody>
          <a:bodyPr/>
          <a:lstStyle/>
          <a:p>
            <a:r>
              <a:rPr lang="en-US"/>
              <a:t>Yixin Luo - Mitigating 3D NAND Errors</a:t>
            </a:r>
            <a:endParaRPr lang="en-US" dirty="0"/>
          </a:p>
        </p:txBody>
      </p:sp>
      <p:sp>
        <p:nvSpPr>
          <p:cNvPr id="12" name="Footer Placeholder 4"/>
          <p:cNvSpPr>
            <a:spLocks noGrp="1"/>
          </p:cNvSpPr>
          <p:nvPr>
            <p:ph type="ftr" sz="quarter" idx="11"/>
          </p:nvPr>
        </p:nvSpPr>
        <p:spPr>
          <a:xfrm>
            <a:off x="3274898" y="6405592"/>
            <a:ext cx="3266295" cy="228600"/>
          </a:xfrm>
        </p:spPr>
        <p:txBody>
          <a:bodyPr/>
          <a:lstStyle/>
          <a:p>
            <a:endParaRPr lang="en-US" dirty="0"/>
          </a:p>
        </p:txBody>
      </p:sp>
    </p:spTree>
    <p:extLst>
      <p:ext uri="{BB962C8B-B14F-4D97-AF65-F5344CB8AC3E}">
        <p14:creationId xmlns:p14="http://schemas.microsoft.com/office/powerpoint/2010/main" val="3444203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r>
              <a:rPr lang="en-US"/>
              <a:t>Yixin Luo - Mitigating 3D NAND Errors</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56CEE93-C87C-43EF-85C8-C664598978DF}" type="slidenum">
              <a:rPr lang="en-US" smtClean="0"/>
              <a:t>‹#›</a:t>
            </a:fld>
            <a:endParaRPr lang="en-US" dirty="0"/>
          </a:p>
        </p:txBody>
      </p:sp>
    </p:spTree>
    <p:extLst>
      <p:ext uri="{BB962C8B-B14F-4D97-AF65-F5344CB8AC3E}">
        <p14:creationId xmlns:p14="http://schemas.microsoft.com/office/powerpoint/2010/main" val="3762126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Yixin Luo - Mitigating 3D NAND Errors</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56CEE93-C87C-43EF-85C8-C664598978DF}" type="slidenum">
              <a:rPr lang="en-US" smtClean="0"/>
              <a:t>‹#›</a:t>
            </a:fld>
            <a:endParaRPr lang="en-US" dirty="0"/>
          </a:p>
        </p:txBody>
      </p:sp>
    </p:spTree>
    <p:extLst>
      <p:ext uri="{BB962C8B-B14F-4D97-AF65-F5344CB8AC3E}">
        <p14:creationId xmlns:p14="http://schemas.microsoft.com/office/powerpoint/2010/main" val="3289781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2025">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1238"/>
            </a:lvl1pPr>
            <a:lvl2pPr>
              <a:defRPr sz="1069"/>
            </a:lvl2pPr>
            <a:lvl3pPr>
              <a:defRPr sz="956"/>
            </a:lvl3pPr>
            <a:lvl4pPr>
              <a:defRPr sz="844"/>
            </a:lvl4pPr>
            <a:lvl5pPr>
              <a:defRPr sz="788"/>
            </a:lvl5pPr>
            <a:lvl6pPr>
              <a:defRPr sz="788"/>
            </a:lvl6pPr>
            <a:lvl7pPr>
              <a:defRPr sz="788"/>
            </a:lvl7pPr>
            <a:lvl8pPr>
              <a:defRPr sz="788"/>
            </a:lvl8pPr>
            <a:lvl9pPr>
              <a:defRPr sz="78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514350" rtl="0" eaLnBrk="1" fontAlgn="auto" latinLnBrk="0" hangingPunct="1">
              <a:lnSpc>
                <a:spcPct val="100000"/>
              </a:lnSpc>
              <a:spcBef>
                <a:spcPts val="675"/>
              </a:spcBef>
              <a:spcAft>
                <a:spcPts val="0"/>
              </a:spcAft>
              <a:buClrTx/>
              <a:buSzTx/>
              <a:buFontTx/>
              <a:buNone/>
              <a:tabLst/>
              <a:defRPr sz="844">
                <a:solidFill>
                  <a:srgbClr val="404040"/>
                </a:solidFill>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marL="0" marR="0" lvl="0" indent="0" algn="l" defTabSz="514350" rtl="0" eaLnBrk="1" fontAlgn="auto" latinLnBrk="0" hangingPunct="1">
              <a:lnSpc>
                <a:spcPct val="100000"/>
              </a:lnSpc>
              <a:spcBef>
                <a:spcPts val="788"/>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r>
              <a:rPr lang="en-US"/>
              <a:t>Yixin Luo - Mitigating 3D NAND Errors</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656CEE93-C87C-43EF-85C8-C664598978DF}" type="slidenum">
              <a:rPr lang="en-US" smtClean="0"/>
              <a:t>‹#›</a:t>
            </a:fld>
            <a:endParaRPr lang="en-US" dirty="0"/>
          </a:p>
        </p:txBody>
      </p:sp>
    </p:spTree>
    <p:extLst>
      <p:ext uri="{BB962C8B-B14F-4D97-AF65-F5344CB8AC3E}">
        <p14:creationId xmlns:p14="http://schemas.microsoft.com/office/powerpoint/2010/main" val="3554746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76"/>
            <a:ext cx="8085582" cy="613283"/>
          </a:xfrm>
        </p:spPr>
        <p:txBody>
          <a:bodyPr anchor="b">
            <a:normAutofit/>
          </a:bodyPr>
          <a:lstStyle>
            <a:lvl1pPr>
              <a:lnSpc>
                <a:spcPct val="85000"/>
              </a:lnSpc>
              <a:defRPr sz="1575"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450"/>
              </a:spcBef>
              <a:buNone/>
              <a:defRPr sz="1800">
                <a:solidFill>
                  <a:srgbClr val="4D4D4D"/>
                </a:solidFill>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dirty="0"/>
              <a:t>Click icon to add picture</a:t>
            </a:r>
          </a:p>
        </p:txBody>
      </p:sp>
      <p:sp>
        <p:nvSpPr>
          <p:cNvPr id="4" name="Text Placeholder 3"/>
          <p:cNvSpPr>
            <a:spLocks noGrp="1"/>
          </p:cNvSpPr>
          <p:nvPr>
            <p:ph type="body" sz="half" idx="2"/>
          </p:nvPr>
        </p:nvSpPr>
        <p:spPr>
          <a:xfrm>
            <a:off x="507492" y="6031951"/>
            <a:ext cx="6922008" cy="411184"/>
          </a:xfrm>
        </p:spPr>
        <p:txBody>
          <a:bodyPr>
            <a:normAutofit/>
          </a:bodyPr>
          <a:lstStyle>
            <a:lvl1pPr marL="0" indent="0">
              <a:lnSpc>
                <a:spcPct val="90000"/>
              </a:lnSpc>
              <a:spcBef>
                <a:spcPts val="675"/>
              </a:spcBef>
              <a:buNone/>
              <a:defRPr sz="788">
                <a:solidFill>
                  <a:srgbClr val="262626"/>
                </a:solidFill>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r>
              <a:rPr lang="en-US"/>
              <a:t>Yixin Luo - Mitigating 3D NAND Errors</a:t>
            </a:r>
            <a:endParaRPr lang="en-US" dirty="0"/>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656CEE93-C87C-43EF-85C8-C664598978DF}" type="slidenum">
              <a:rPr lang="en-US" smtClean="0"/>
              <a:t>‹#›</a:t>
            </a:fld>
            <a:endParaRPr lang="en-US" dirty="0"/>
          </a:p>
        </p:txBody>
      </p:sp>
    </p:spTree>
    <p:extLst>
      <p:ext uri="{BB962C8B-B14F-4D97-AF65-F5344CB8AC3E}">
        <p14:creationId xmlns:p14="http://schemas.microsoft.com/office/powerpoint/2010/main" val="163361868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085850"/>
          </a:xfrm>
          <a:prstGeom prst="rect">
            <a:avLst/>
          </a:prstGeom>
          <a:no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4037" y="1250443"/>
            <a:ext cx="8897503" cy="522383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24033" y="6544372"/>
            <a:ext cx="1820636" cy="228600"/>
          </a:xfrm>
          <a:prstGeom prst="rect">
            <a:avLst/>
          </a:prstGeom>
        </p:spPr>
        <p:txBody>
          <a:bodyPr vert="horz" lIns="91440" tIns="45720" rIns="91440" bIns="45720" rtlCol="0" anchor="ctr"/>
          <a:lstStyle>
            <a:lvl1pPr algn="l">
              <a:defRPr sz="535">
                <a:solidFill>
                  <a:schemeClr val="tx1">
                    <a:alpha val="75000"/>
                  </a:schemeClr>
                </a:solidFill>
              </a:defRPr>
            </a:lvl1pPr>
          </a:lstStyle>
          <a:p>
            <a:r>
              <a:rPr lang="en-US"/>
              <a:t>Yixin Luo - Mitigating 3D NAND Errors</a:t>
            </a:r>
            <a:endParaRPr lang="en-US" dirty="0"/>
          </a:p>
        </p:txBody>
      </p:sp>
      <p:sp>
        <p:nvSpPr>
          <p:cNvPr id="5" name="Footer Placeholder 4"/>
          <p:cNvSpPr>
            <a:spLocks noGrp="1"/>
          </p:cNvSpPr>
          <p:nvPr>
            <p:ph type="ftr" sz="quarter" idx="3"/>
          </p:nvPr>
        </p:nvSpPr>
        <p:spPr>
          <a:xfrm>
            <a:off x="2548826" y="6544372"/>
            <a:ext cx="3771900" cy="228600"/>
          </a:xfrm>
          <a:prstGeom prst="rect">
            <a:avLst/>
          </a:prstGeom>
        </p:spPr>
        <p:txBody>
          <a:bodyPr vert="horz" lIns="91440" tIns="45720" rIns="91440" bIns="45720" rtlCol="0" anchor="ctr"/>
          <a:lstStyle>
            <a:lvl1pPr algn="l">
              <a:defRPr sz="535" cap="all" baseline="0">
                <a:solidFill>
                  <a:schemeClr val="tx1">
                    <a:alpha val="75000"/>
                  </a:schemeClr>
                </a:solidFill>
              </a:defRPr>
            </a:lvl1pPr>
          </a:lstStyle>
          <a:p>
            <a:endParaRPr lang="en-US" dirty="0"/>
          </a:p>
        </p:txBody>
      </p:sp>
      <p:sp>
        <p:nvSpPr>
          <p:cNvPr id="6" name="Slide Number Placeholder 5"/>
          <p:cNvSpPr>
            <a:spLocks noGrp="1"/>
          </p:cNvSpPr>
          <p:nvPr>
            <p:ph type="sldNum" sz="quarter" idx="4"/>
          </p:nvPr>
        </p:nvSpPr>
        <p:spPr>
          <a:xfrm>
            <a:off x="8189793" y="6516624"/>
            <a:ext cx="954209" cy="341376"/>
          </a:xfrm>
          <a:prstGeom prst="rect">
            <a:avLst/>
          </a:prstGeom>
        </p:spPr>
        <p:txBody>
          <a:bodyPr vert="horz" lIns="91440" tIns="45720" rIns="91440" bIns="45720" rtlCol="0" anchor="b"/>
          <a:lstStyle>
            <a:lvl1pPr algn="r">
              <a:defRPr sz="1600" b="1">
                <a:ln>
                  <a:noFill/>
                </a:ln>
                <a:solidFill>
                  <a:schemeClr val="tx1"/>
                </a:solidFill>
                <a:latin typeface="+mj-lt"/>
              </a:defRPr>
            </a:lvl1pPr>
          </a:lstStyle>
          <a:p>
            <a:fld id="{656CEE93-C87C-43EF-85C8-C664598978DF}" type="slidenum">
              <a:rPr lang="en-US" smtClean="0"/>
              <a:pPr/>
              <a:t>‹#›</a:t>
            </a:fld>
            <a:endParaRPr lang="en-US" dirty="0"/>
          </a:p>
        </p:txBody>
      </p:sp>
    </p:spTree>
    <p:extLst>
      <p:ext uri="{BB962C8B-B14F-4D97-AF65-F5344CB8AC3E}">
        <p14:creationId xmlns:p14="http://schemas.microsoft.com/office/powerpoint/2010/main" val="18521795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marL="129779" indent="0" algn="ctr" defTabSz="514350" rtl="0" eaLnBrk="1" latinLnBrk="0" hangingPunct="1">
        <a:lnSpc>
          <a:spcPct val="90000"/>
        </a:lnSpc>
        <a:spcBef>
          <a:spcPct val="0"/>
        </a:spcBef>
        <a:buNone/>
        <a:defRPr sz="3600" b="0" kern="1200" spc="-68" baseline="0">
          <a:solidFill>
            <a:schemeClr val="accent1"/>
          </a:solidFill>
          <a:latin typeface="+mj-lt"/>
          <a:ea typeface="+mj-ea"/>
          <a:cs typeface="+mj-cs"/>
        </a:defRPr>
      </a:lvl1pPr>
    </p:titleStyle>
    <p:bodyStyle>
      <a:lvl1pPr marL="169863" indent="-169863" algn="l" defTabSz="514350" rtl="0" eaLnBrk="1" latinLnBrk="0" hangingPunct="1">
        <a:lnSpc>
          <a:spcPct val="85000"/>
        </a:lnSpc>
        <a:spcBef>
          <a:spcPts val="731"/>
        </a:spcBef>
        <a:buFont typeface="Arial" panose="020B0604020202020204" pitchFamily="34" charset="0"/>
        <a:buChar char="•"/>
        <a:defRPr sz="2400" b="0" kern="1200">
          <a:solidFill>
            <a:schemeClr val="tx1"/>
          </a:solidFill>
          <a:latin typeface="+mn-lt"/>
          <a:ea typeface="+mn-ea"/>
          <a:cs typeface="+mn-cs"/>
        </a:defRPr>
      </a:lvl1pPr>
      <a:lvl2pPr marL="403225" indent="-169863" algn="l" defTabSz="514350" rtl="0" eaLnBrk="1" latinLnBrk="0" hangingPunct="1">
        <a:lnSpc>
          <a:spcPct val="85000"/>
        </a:lnSpc>
        <a:spcBef>
          <a:spcPts val="338"/>
        </a:spcBef>
        <a:buFont typeface="Arial" panose="020B0604020202020204" pitchFamily="34" charset="0"/>
        <a:buChar char="•"/>
        <a:defRPr sz="2400" b="0" kern="1200">
          <a:solidFill>
            <a:schemeClr val="tx1"/>
          </a:solidFill>
          <a:latin typeface="+mn-lt"/>
          <a:ea typeface="+mn-ea"/>
          <a:cs typeface="+mn-cs"/>
        </a:defRPr>
      </a:lvl2pPr>
      <a:lvl3pPr marL="573088" indent="-169863" algn="l" defTabSz="514350" rtl="0" eaLnBrk="1" latinLnBrk="0" hangingPunct="1">
        <a:lnSpc>
          <a:spcPct val="85000"/>
        </a:lnSpc>
        <a:spcBef>
          <a:spcPts val="338"/>
        </a:spcBef>
        <a:buFont typeface="Arial" panose="020B0604020202020204" pitchFamily="34" charset="0"/>
        <a:buChar char="•"/>
        <a:defRPr sz="2000" b="0" i="1" kern="1200">
          <a:solidFill>
            <a:schemeClr val="tx1"/>
          </a:solidFill>
          <a:latin typeface="+mn-lt"/>
          <a:ea typeface="+mn-ea"/>
          <a:cs typeface="+mn-cs"/>
        </a:defRPr>
      </a:lvl3pPr>
      <a:lvl4pPr marL="744538" indent="-171450" algn="l" defTabSz="514350" rtl="0" eaLnBrk="1" latinLnBrk="0" hangingPunct="1">
        <a:lnSpc>
          <a:spcPct val="85000"/>
        </a:lnSpc>
        <a:spcBef>
          <a:spcPts val="338"/>
        </a:spcBef>
        <a:buFont typeface="Arial" panose="020B0604020202020204" pitchFamily="34" charset="0"/>
        <a:buChar char="•"/>
        <a:defRPr sz="2000" b="0" kern="1200">
          <a:solidFill>
            <a:schemeClr val="tx1"/>
          </a:solidFill>
          <a:latin typeface="+mn-lt"/>
          <a:ea typeface="+mn-ea"/>
          <a:cs typeface="+mn-cs"/>
        </a:defRPr>
      </a:lvl4pPr>
      <a:lvl5pPr marL="914400" indent="-169863" algn="l" defTabSz="514350" rtl="0" eaLnBrk="1" latinLnBrk="0" hangingPunct="1">
        <a:lnSpc>
          <a:spcPct val="85000"/>
        </a:lnSpc>
        <a:spcBef>
          <a:spcPts val="338"/>
        </a:spcBef>
        <a:buFont typeface="Arial" panose="020B0604020202020204" pitchFamily="34" charset="0"/>
        <a:buChar char="•"/>
        <a:defRPr sz="2000" b="0" kern="1200">
          <a:solidFill>
            <a:schemeClr val="tx1"/>
          </a:solidFill>
          <a:latin typeface="+mn-lt"/>
          <a:ea typeface="+mn-ea"/>
          <a:cs typeface="+mn-cs"/>
        </a:defRPr>
      </a:lvl5pPr>
      <a:lvl6pPr marL="675000" indent="-128588" algn="l" defTabSz="514350" rtl="0" eaLnBrk="1" latinLnBrk="0" hangingPunct="1">
        <a:lnSpc>
          <a:spcPct val="85000"/>
        </a:lnSpc>
        <a:spcBef>
          <a:spcPts val="338"/>
        </a:spcBef>
        <a:buFont typeface="Arial" pitchFamily="34" charset="0"/>
        <a:buChar char=" "/>
        <a:defRPr sz="1013" kern="1200">
          <a:solidFill>
            <a:schemeClr val="tx1">
              <a:lumMod val="85000"/>
              <a:lumOff val="15000"/>
            </a:schemeClr>
          </a:solidFill>
          <a:latin typeface="+mn-lt"/>
          <a:ea typeface="+mn-ea"/>
          <a:cs typeface="+mn-cs"/>
        </a:defRPr>
      </a:lvl6pPr>
      <a:lvl7pPr marL="787500" indent="-128588" algn="l" defTabSz="514350" rtl="0" eaLnBrk="1" latinLnBrk="0" hangingPunct="1">
        <a:lnSpc>
          <a:spcPct val="85000"/>
        </a:lnSpc>
        <a:spcBef>
          <a:spcPts val="338"/>
        </a:spcBef>
        <a:buFont typeface="Arial" pitchFamily="34" charset="0"/>
        <a:buChar char=" "/>
        <a:defRPr sz="1013" kern="1200">
          <a:solidFill>
            <a:schemeClr val="tx1">
              <a:lumMod val="85000"/>
              <a:lumOff val="15000"/>
            </a:schemeClr>
          </a:solidFill>
          <a:latin typeface="+mn-lt"/>
          <a:ea typeface="+mn-ea"/>
          <a:cs typeface="+mn-cs"/>
        </a:defRPr>
      </a:lvl7pPr>
      <a:lvl8pPr marL="900000" indent="-128588" algn="l" defTabSz="514350" rtl="0" eaLnBrk="1" latinLnBrk="0" hangingPunct="1">
        <a:lnSpc>
          <a:spcPct val="85000"/>
        </a:lnSpc>
        <a:spcBef>
          <a:spcPts val="338"/>
        </a:spcBef>
        <a:buFont typeface="Arial" pitchFamily="34" charset="0"/>
        <a:buChar char=" "/>
        <a:defRPr sz="1013" kern="1200">
          <a:solidFill>
            <a:schemeClr val="tx1">
              <a:lumMod val="85000"/>
              <a:lumOff val="15000"/>
            </a:schemeClr>
          </a:solidFill>
          <a:latin typeface="+mn-lt"/>
          <a:ea typeface="+mn-ea"/>
          <a:cs typeface="+mn-cs"/>
        </a:defRPr>
      </a:lvl8pPr>
      <a:lvl9pPr marL="1012500" indent="-128588" algn="l" defTabSz="514350" rtl="0" eaLnBrk="1" latinLnBrk="0" hangingPunct="1">
        <a:lnSpc>
          <a:spcPct val="85000"/>
        </a:lnSpc>
        <a:spcBef>
          <a:spcPts val="338"/>
        </a:spcBef>
        <a:buFont typeface="Arial" pitchFamily="34" charset="0"/>
        <a:buChar char=" "/>
        <a:defRPr sz="1013" kern="1200">
          <a:solidFill>
            <a:schemeClr val="tx1">
              <a:lumMod val="85000"/>
              <a:lumOff val="15000"/>
            </a:schemeClr>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17.tmp"/><Relationship Id="rId4" Type="http://schemas.openxmlformats.org/officeDocument/2006/relationships/image" Target="../media/image14.sv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18.tmp"/><Relationship Id="rId4" Type="http://schemas.openxmlformats.org/officeDocument/2006/relationships/image" Target="../media/image14.sv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19.tmp"/><Relationship Id="rId4" Type="http://schemas.openxmlformats.org/officeDocument/2006/relationships/image" Target="../media/image14.sv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14.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hyperlink" Target="https://www.archive.ece.cmu.edu/~safari/pubs/heatwatch-3D-nand-errors-and-self-recovery_hpca18.pdf"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8" Type="http://schemas.openxmlformats.org/officeDocument/2006/relationships/hyperlink" Target="http://users.ece.cmu.edu/~omutlu/pub/flash-memory-errors_mutlu_fms14-talk.pdf" TargetMode="External"/><Relationship Id="rId3" Type="http://schemas.openxmlformats.org/officeDocument/2006/relationships/hyperlink" Target="https://www.ece.cmu.edu/~safari/talks/large-scale-field-study-of-flash-failures-at-facebook_mutlu-fms16-talk.pdf" TargetMode="External"/><Relationship Id="rId7" Type="http://schemas.openxmlformats.org/officeDocument/2006/relationships/hyperlink" Target="http://www.cs.cmu.edu/~yixinluo/index_files/data-retention_fms15.pdf" TargetMode="External"/><Relationship Id="rId2" Type="http://schemas.openxmlformats.org/officeDocument/2006/relationships/hyperlink" Target="https://www.ece.cmu.edu/~safari/talks/thynvm-sw-transparent-persistent-memory_mutlu-fms16-talk.pdf" TargetMode="External"/><Relationship Id="rId1" Type="http://schemas.openxmlformats.org/officeDocument/2006/relationships/slideLayout" Target="../slideLayouts/slideLayout2.xml"/><Relationship Id="rId6" Type="http://schemas.openxmlformats.org/officeDocument/2006/relationships/hyperlink" Target="http://users.ece.cmu.edu/~omutlu/pub/read-disturb-errors_mutlu_fms15-talk.pdf" TargetMode="External"/><Relationship Id="rId5" Type="http://schemas.openxmlformats.org/officeDocument/2006/relationships/hyperlink" Target="https://www.ece.cmu.edu/~safari/talks/warm-flash-write-hotness-aware-retention-management_ghose-fms16-talk.pdf" TargetMode="External"/><Relationship Id="rId4" Type="http://schemas.openxmlformats.org/officeDocument/2006/relationships/hyperlink" Target="https://www.ece.cmu.edu/~safari/talks/online-flash-channel-modeling_luo-fms16-talk.pdf"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users.ece.cmu.edu/~omutlu/pub/flash-error-patterns_date12.pdf" TargetMode="External"/><Relationship Id="rId2" Type="http://schemas.openxmlformats.org/officeDocument/2006/relationships/hyperlink" Target="https://arxiv.org/pdf/1706.08642" TargetMode="External"/><Relationship Id="rId1" Type="http://schemas.openxmlformats.org/officeDocument/2006/relationships/slideLayout" Target="../slideLayouts/slideLayout2.xml"/><Relationship Id="rId5" Type="http://schemas.openxmlformats.org/officeDocument/2006/relationships/hyperlink" Target="https://users.ece.cmu.edu/~saugatag/papers/16jsac.pdf" TargetMode="External"/><Relationship Id="rId4" Type="http://schemas.openxmlformats.org/officeDocument/2006/relationships/hyperlink" Target="http://users.ece.cmu.edu/~omutlu/pub/flash-error-analysis-and-management_itj13.pdf"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people.inf.ethz.ch/omutlu/pub/heatwatch-3D-nand-errors-and-self-recovery_hpca18.pdf" TargetMode="External"/><Relationship Id="rId2" Type="http://schemas.openxmlformats.org/officeDocument/2006/relationships/hyperlink" Target="https://people.inf.ethz.ch/omutlu/pub/3D-NAND-flash-lifetime-early-retention-loss-and-process-variation_sigmetrics18_pomacs18-twocolumn.pdf" TargetMode="External"/><Relationship Id="rId1" Type="http://schemas.openxmlformats.org/officeDocument/2006/relationships/slideLayout" Target="../slideLayouts/slideLayout2.xml"/><Relationship Id="rId5" Type="http://schemas.openxmlformats.org/officeDocument/2006/relationships/hyperlink" Target="https://people.inf.ethz.ch/omutlu/pub/FLIN-fair-and-high-performance-NVMe-SSD-scheduling_isca18.pdf" TargetMode="External"/><Relationship Id="rId4" Type="http://schemas.openxmlformats.org/officeDocument/2006/relationships/hyperlink" Target="https://people.inf.ethz.ch/omutlu/pub/MQSim-SSD-simulation-framework_fast18.pdf"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users.ece.cmu.edu/~omutlu/pub/flash-correct-and-refresh_iccd12.pdf" TargetMode="External"/><Relationship Id="rId2" Type="http://schemas.openxmlformats.org/officeDocument/2006/relationships/hyperlink" Target="http://ieeexplore.ieee.org/xpl/login.jsp?tp=&amp;arnumber=5771258&amp;url=http://ieeexplore.ieee.org/xpls/abs_all.jsp?arnumber=5771258" TargetMode="External"/><Relationship Id="rId1" Type="http://schemas.openxmlformats.org/officeDocument/2006/relationships/slideLayout" Target="../slideLayouts/slideLayout2.xml"/><Relationship Id="rId6" Type="http://schemas.openxmlformats.org/officeDocument/2006/relationships/hyperlink" Target="https://users.ece.cmu.edu/~saugatag/papers/17dfrwseu.pdf" TargetMode="External"/><Relationship Id="rId5" Type="http://schemas.openxmlformats.org/officeDocument/2006/relationships/hyperlink" Target="http://users.ece.cmu.edu/~omutlu/pub/warm-flash-write-hotness-aware-retention-management_msst15.pdf" TargetMode="External"/><Relationship Id="rId4" Type="http://schemas.openxmlformats.org/officeDocument/2006/relationships/hyperlink" Target="http://users.ece.cmu.edu/~omutlu/pub/flash-memory-data-retention_hpca15.pdf"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users.ece.cmu.edu/~saugatag/papers/17hpca_tsp.pdf" TargetMode="External"/><Relationship Id="rId2" Type="http://schemas.openxmlformats.org/officeDocument/2006/relationships/hyperlink" Target="http://users.ece.cmu.edu/~omutlu/pub/flash-memory-voltage-characterization_date13.pdf" TargetMode="External"/><Relationship Id="rId1" Type="http://schemas.openxmlformats.org/officeDocument/2006/relationships/slideLayout" Target="../slideLayouts/slideLayout2.xml"/><Relationship Id="rId5" Type="http://schemas.openxmlformats.org/officeDocument/2006/relationships/hyperlink" Target="http://users.ece.cmu.edu/~omutlu/pub/neighbor-assisted-error-correction-in-flash_sigmetrics14.pdf" TargetMode="External"/><Relationship Id="rId4" Type="http://schemas.openxmlformats.org/officeDocument/2006/relationships/hyperlink" Target="http://users.ece.cmu.edu/~omutlu/pub/flash-programming-interference_iccd13.pdf"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users.ece.cmu.edu/~omutlu/pub/flash-memory-failures-in-the-field-at-facebook_sigmetrics15.pdf" TargetMode="External"/><Relationship Id="rId2" Type="http://schemas.openxmlformats.org/officeDocument/2006/relationships/hyperlink" Target="http://users.ece.cmu.edu/~omutlu/pub/flash-read-disturb-errors_dsn15.pdf" TargetMode="External"/><Relationship Id="rId1" Type="http://schemas.openxmlformats.org/officeDocument/2006/relationships/slideLayout" Target="../slideLayouts/slideLayout2.xml"/><Relationship Id="rId4" Type="http://schemas.openxmlformats.org/officeDocument/2006/relationships/hyperlink" Target="https://users.ece.cmu.edu/~omutlu/pub/ThyNVM-transparent-crash-consistency-for-persistent-memory_micro15.pdf"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ece.cmu.edu/~safari/talks.html" TargetMode="External"/><Relationship Id="rId2" Type="http://schemas.openxmlformats.org/officeDocument/2006/relationships/hyperlink" Target="https://www.ece.cmu.edu/~safari/pubs.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FE1449A-021B-4DDA-93D8-BE8490C5C507}"/>
              </a:ext>
            </a:extLst>
          </p:cNvPr>
          <p:cNvSpPr txBox="1">
            <a:spLocks/>
          </p:cNvSpPr>
          <p:nvPr/>
        </p:nvSpPr>
        <p:spPr>
          <a:xfrm>
            <a:off x="0" y="-133830"/>
            <a:ext cx="9144000" cy="3158292"/>
          </a:xfrm>
          <a:prstGeom prst="rect">
            <a:avLst/>
          </a:prstGeom>
          <a:noFill/>
        </p:spPr>
        <p:txBody>
          <a:bodyPr vert="horz" lIns="68580" tIns="34290" rIns="68580" bIns="3429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950" b="1" dirty="0">
              <a:solidFill>
                <a:sysClr val="windowText" lastClr="000000"/>
              </a:solidFill>
            </a:endParaRPr>
          </a:p>
        </p:txBody>
      </p:sp>
      <p:sp>
        <p:nvSpPr>
          <p:cNvPr id="2" name="Title 1">
            <a:extLst>
              <a:ext uri="{FF2B5EF4-FFF2-40B4-BE49-F238E27FC236}">
                <a16:creationId xmlns:a16="http://schemas.microsoft.com/office/drawing/2014/main" id="{747A3292-70A5-4D27-B7B2-321A43A49A3E}"/>
              </a:ext>
            </a:extLst>
          </p:cNvPr>
          <p:cNvSpPr>
            <a:spLocks noGrp="1"/>
          </p:cNvSpPr>
          <p:nvPr>
            <p:ph type="ctrTitle"/>
          </p:nvPr>
        </p:nvSpPr>
        <p:spPr>
          <a:xfrm>
            <a:off x="228595" y="1832262"/>
            <a:ext cx="8686806" cy="804650"/>
          </a:xfrm>
          <a:noFill/>
        </p:spPr>
        <p:txBody>
          <a:bodyPr/>
          <a:lstStyle/>
          <a:p>
            <a:pPr algn="ctr"/>
            <a:r>
              <a:rPr lang="en-US" sz="2800" dirty="0">
                <a:solidFill>
                  <a:schemeClr val="accent1">
                    <a:lumMod val="75000"/>
                  </a:schemeClr>
                </a:solidFill>
              </a:rPr>
              <a:t>Improving 3D NAND Flash Memory Device Reliability by </a:t>
            </a:r>
            <a:br>
              <a:rPr lang="en-US" sz="2800" dirty="0">
                <a:solidFill>
                  <a:schemeClr val="accent1">
                    <a:lumMod val="75000"/>
                  </a:schemeClr>
                </a:solidFill>
              </a:rPr>
            </a:br>
            <a:r>
              <a:rPr lang="en-US" sz="2800" dirty="0">
                <a:solidFill>
                  <a:schemeClr val="accent1">
                    <a:lumMod val="75000"/>
                  </a:schemeClr>
                </a:solidFill>
              </a:rPr>
              <a:t>Exploiting Self-Recovery and Temperature Awareness</a:t>
            </a:r>
          </a:p>
        </p:txBody>
      </p:sp>
      <p:sp>
        <p:nvSpPr>
          <p:cNvPr id="3" name="Subtitle 2">
            <a:extLst>
              <a:ext uri="{FF2B5EF4-FFF2-40B4-BE49-F238E27FC236}">
                <a16:creationId xmlns:a16="http://schemas.microsoft.com/office/drawing/2014/main" id="{7752D3DA-FE55-4C49-877F-A626759B9D49}"/>
              </a:ext>
            </a:extLst>
          </p:cNvPr>
          <p:cNvSpPr>
            <a:spLocks noGrp="1"/>
          </p:cNvSpPr>
          <p:nvPr>
            <p:ph type="subTitle" idx="1"/>
          </p:nvPr>
        </p:nvSpPr>
        <p:spPr>
          <a:xfrm>
            <a:off x="228592" y="3599886"/>
            <a:ext cx="8686808" cy="384163"/>
          </a:xfrm>
        </p:spPr>
        <p:txBody>
          <a:bodyPr>
            <a:normAutofit/>
          </a:bodyPr>
          <a:lstStyle/>
          <a:p>
            <a:pPr algn="ctr"/>
            <a:r>
              <a:rPr lang="en-US" sz="2100" b="1" dirty="0">
                <a:solidFill>
                  <a:schemeClr val="tx1"/>
                </a:solidFill>
              </a:rPr>
              <a:t>Yixin Luo</a:t>
            </a:r>
            <a:r>
              <a:rPr lang="en-US" sz="2100" b="1" dirty="0">
                <a:solidFill>
                  <a:schemeClr val="tx1">
                    <a:lumMod val="75000"/>
                    <a:lumOff val="25000"/>
                  </a:schemeClr>
                </a:solidFill>
              </a:rPr>
              <a:t>     Saugata Ghose     Yu Cai     Erich F. Haratsch     Onur Mutlu</a:t>
            </a:r>
          </a:p>
        </p:txBody>
      </p:sp>
      <p:sp>
        <p:nvSpPr>
          <p:cNvPr id="13" name="Rectangle 12">
            <a:extLst>
              <a:ext uri="{FF2B5EF4-FFF2-40B4-BE49-F238E27FC236}">
                <a16:creationId xmlns:a16="http://schemas.microsoft.com/office/drawing/2014/main" id="{EB17857E-3343-4F26-AB76-3AC2256AAF27}"/>
              </a:ext>
            </a:extLst>
          </p:cNvPr>
          <p:cNvSpPr/>
          <p:nvPr/>
        </p:nvSpPr>
        <p:spPr>
          <a:xfrm>
            <a:off x="2261128" y="598984"/>
            <a:ext cx="4621736" cy="1107996"/>
          </a:xfrm>
          <a:prstGeom prst="rect">
            <a:avLst/>
          </a:prstGeom>
          <a:noFill/>
        </p:spPr>
        <p:txBody>
          <a:bodyPr wrap="square">
            <a:spAutoFit/>
          </a:bodyPr>
          <a:lstStyle/>
          <a:p>
            <a:pPr algn="ctr"/>
            <a:r>
              <a:rPr lang="en-US" sz="6600" b="1" i="1" dirty="0">
                <a:solidFill>
                  <a:srgbClr val="FF0000"/>
                </a:solidFill>
              </a:rPr>
              <a:t>HeatWatch</a:t>
            </a:r>
            <a:endParaRPr lang="en-US" sz="6600" i="1" dirty="0">
              <a:solidFill>
                <a:srgbClr val="FF0000"/>
              </a:solidFill>
            </a:endParaRPr>
          </a:p>
        </p:txBody>
      </p:sp>
      <p:grpSp>
        <p:nvGrpSpPr>
          <p:cNvPr id="4" name="Group 3">
            <a:extLst>
              <a:ext uri="{FF2B5EF4-FFF2-40B4-BE49-F238E27FC236}">
                <a16:creationId xmlns:a16="http://schemas.microsoft.com/office/drawing/2014/main" id="{5D76EAC0-416E-4F19-AC48-6A97BB4F5705}"/>
              </a:ext>
            </a:extLst>
          </p:cNvPr>
          <p:cNvGrpSpPr/>
          <p:nvPr/>
        </p:nvGrpSpPr>
        <p:grpSpPr>
          <a:xfrm>
            <a:off x="667317" y="4559475"/>
            <a:ext cx="7815822" cy="1647300"/>
            <a:chOff x="888222" y="4606033"/>
            <a:chExt cx="7374011" cy="1554183"/>
          </a:xfrm>
        </p:grpSpPr>
        <p:pic>
          <p:nvPicPr>
            <p:cNvPr id="5" name="Picture 4" descr="Burgundy_CMU_JPG_Logo.jpg">
              <a:extLst>
                <a:ext uri="{FF2B5EF4-FFF2-40B4-BE49-F238E27FC236}">
                  <a16:creationId xmlns:a16="http://schemas.microsoft.com/office/drawing/2014/main" id="{CEA55B19-CFC8-4078-B3FB-182E66F3017E}"/>
                </a:ext>
              </a:extLst>
            </p:cNvPr>
            <p:cNvPicPr>
              <a:picLocks noChangeAspect="1"/>
            </p:cNvPicPr>
            <p:nvPr/>
          </p:nvPicPr>
          <p:blipFill rotWithShape="1">
            <a:blip r:embed="rId3" cstate="print">
              <a:clrChange>
                <a:clrFrom>
                  <a:srgbClr val="FFFFFF"/>
                </a:clrFrom>
                <a:clrTo>
                  <a:srgbClr val="FFFFFF">
                    <a:alpha val="0"/>
                  </a:srgbClr>
                </a:clrTo>
              </a:clrChange>
            </a:blip>
            <a:srcRect t="26333" b="26267"/>
            <a:stretch/>
          </p:blipFill>
          <p:spPr>
            <a:xfrm>
              <a:off x="888222" y="4777890"/>
              <a:ext cx="2544303" cy="435499"/>
            </a:xfrm>
            <a:prstGeom prst="rect">
              <a:avLst/>
            </a:prstGeom>
          </p:spPr>
        </p:pic>
        <p:pic>
          <p:nvPicPr>
            <p:cNvPr id="6" name="Picture 5" descr="safari.png">
              <a:extLst>
                <a:ext uri="{FF2B5EF4-FFF2-40B4-BE49-F238E27FC236}">
                  <a16:creationId xmlns:a16="http://schemas.microsoft.com/office/drawing/2014/main" id="{E9675C6F-0484-469F-9C84-8B906B21FCE7}"/>
                </a:ext>
              </a:extLst>
            </p:cNvPr>
            <p:cNvPicPr>
              <a:picLocks noChangeAspect="1"/>
            </p:cNvPicPr>
            <p:nvPr/>
          </p:nvPicPr>
          <p:blipFill>
            <a:blip r:embed="rId4" cstate="print"/>
            <a:srcRect/>
            <a:stretch>
              <a:fillRect/>
            </a:stretch>
          </p:blipFill>
          <p:spPr bwMode="auto">
            <a:xfrm>
              <a:off x="1413271" y="5529552"/>
              <a:ext cx="1494206" cy="432334"/>
            </a:xfrm>
            <a:prstGeom prst="rect">
              <a:avLst/>
            </a:prstGeom>
            <a:noFill/>
            <a:ln w="9525">
              <a:noFill/>
              <a:miter lim="800000"/>
              <a:headEnd/>
              <a:tailEnd/>
            </a:ln>
          </p:spPr>
        </p:pic>
        <p:pic>
          <p:nvPicPr>
            <p:cNvPr id="7" name="Picture 4" descr="Image result for eth zurich (swiss federal institute of technology) logo">
              <a:extLst>
                <a:ext uri="{FF2B5EF4-FFF2-40B4-BE49-F238E27FC236}">
                  <a16:creationId xmlns:a16="http://schemas.microsoft.com/office/drawing/2014/main" id="{C7CFE395-C732-4687-80AF-6FC338BA4CA4}"/>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8277" b="18277"/>
            <a:stretch/>
          </p:blipFill>
          <p:spPr bwMode="auto">
            <a:xfrm>
              <a:off x="6537035" y="4777892"/>
              <a:ext cx="1725198" cy="4374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6" descr="Image result for sk hynix logo">
              <a:extLst>
                <a:ext uri="{FF2B5EF4-FFF2-40B4-BE49-F238E27FC236}">
                  <a16:creationId xmlns:a16="http://schemas.microsoft.com/office/drawing/2014/main" id="{C40596BB-A6B6-4277-AE13-644FE6899EC7}"/>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4264148" y="4606033"/>
              <a:ext cx="1229307" cy="6073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s://www.seagate.com/files/www-content/about-seagate/_shared/images/presskit/hi-res/seagate-green-horizontal.jpg">
              <a:extLst>
                <a:ext uri="{FF2B5EF4-FFF2-40B4-BE49-F238E27FC236}">
                  <a16:creationId xmlns:a16="http://schemas.microsoft.com/office/drawing/2014/main" id="{0392314F-9D7C-4C12-882F-7C039695944E}"/>
                </a:ext>
              </a:extLst>
            </p:cNvPr>
            <p:cNvPicPr>
              <a:picLocks noChangeAspect="1" noChangeArrowheads="1"/>
            </p:cNvPicPr>
            <p:nvPr/>
          </p:nvPicPr>
          <p:blipFill>
            <a:blip r:embed="rId7"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33193" y="5331219"/>
              <a:ext cx="2481819" cy="828997"/>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Picture 2">
            <a:extLst>
              <a:ext uri="{FF2B5EF4-FFF2-40B4-BE49-F238E27FC236}">
                <a16:creationId xmlns:a16="http://schemas.microsoft.com/office/drawing/2014/main" id="{5C600B85-918D-42E0-AD48-2002E0B3885A}"/>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85738" y="219075"/>
            <a:ext cx="1354137"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9">
            <a:extLst>
              <a:ext uri="{FF2B5EF4-FFF2-40B4-BE49-F238E27FC236}">
                <a16:creationId xmlns:a16="http://schemas.microsoft.com/office/drawing/2014/main" id="{2E2DEC85-DD96-4C6D-B677-090AAADEA1E4}"/>
              </a:ext>
            </a:extLst>
          </p:cNvPr>
          <p:cNvSpPr>
            <a:spLocks noGrp="1"/>
          </p:cNvSpPr>
          <p:nvPr>
            <p:ph type="sldNum" sz="quarter" idx="12"/>
          </p:nvPr>
        </p:nvSpPr>
        <p:spPr/>
        <p:txBody>
          <a:bodyPr/>
          <a:lstStyle/>
          <a:p>
            <a:fld id="{656CEE93-C87C-43EF-85C8-C664598978DF}" type="slidenum">
              <a:rPr lang="en-US" smtClean="0"/>
              <a:pPr/>
              <a:t>1</a:t>
            </a:fld>
            <a:endParaRPr lang="en-US" dirty="0"/>
          </a:p>
        </p:txBody>
      </p:sp>
    </p:spTree>
    <p:extLst>
      <p:ext uri="{BB962C8B-B14F-4D97-AF65-F5344CB8AC3E}">
        <p14:creationId xmlns:p14="http://schemas.microsoft.com/office/powerpoint/2010/main" val="2226535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E344D83-5C2C-42AA-A0D3-FF098E563047}"/>
              </a:ext>
            </a:extLst>
          </p:cNvPr>
          <p:cNvSpPr>
            <a:spLocks noGrp="1"/>
          </p:cNvSpPr>
          <p:nvPr>
            <p:ph type="title"/>
          </p:nvPr>
        </p:nvSpPr>
        <p:spPr>
          <a:xfrm>
            <a:off x="0" y="0"/>
            <a:ext cx="9144000" cy="1085850"/>
          </a:xfrm>
        </p:spPr>
        <p:txBody>
          <a:bodyPr/>
          <a:lstStyle/>
          <a:p>
            <a:r>
              <a:rPr lang="en-US" dirty="0"/>
              <a:t>Prior Studies of Self-Recovery/Temperature</a:t>
            </a:r>
          </a:p>
        </p:txBody>
      </p:sp>
      <p:sp>
        <p:nvSpPr>
          <p:cNvPr id="3" name="Slide Number Placeholder 2">
            <a:extLst>
              <a:ext uri="{FF2B5EF4-FFF2-40B4-BE49-F238E27FC236}">
                <a16:creationId xmlns:a16="http://schemas.microsoft.com/office/drawing/2014/main" id="{84ADCAF1-7654-45DC-98AF-010A1389DD5E}"/>
              </a:ext>
            </a:extLst>
          </p:cNvPr>
          <p:cNvSpPr>
            <a:spLocks noGrp="1"/>
          </p:cNvSpPr>
          <p:nvPr>
            <p:ph type="sldNum" sz="quarter" idx="12"/>
          </p:nvPr>
        </p:nvSpPr>
        <p:spPr/>
        <p:txBody>
          <a:bodyPr/>
          <a:lstStyle/>
          <a:p>
            <a:fld id="{656CEE93-C87C-43EF-85C8-C664598978DF}" type="slidenum">
              <a:rPr lang="en-US" smtClean="0"/>
              <a:t>10</a:t>
            </a:fld>
            <a:endParaRPr lang="en-US" dirty="0"/>
          </a:p>
        </p:txBody>
      </p:sp>
      <p:sp>
        <p:nvSpPr>
          <p:cNvPr id="7" name="Rectangle: Rounded Corners 6">
            <a:extLst>
              <a:ext uri="{FF2B5EF4-FFF2-40B4-BE49-F238E27FC236}">
                <a16:creationId xmlns:a16="http://schemas.microsoft.com/office/drawing/2014/main" id="{C5EA756D-0606-45E4-BF00-FDC8B484E740}"/>
              </a:ext>
            </a:extLst>
          </p:cNvPr>
          <p:cNvSpPr/>
          <p:nvPr/>
        </p:nvSpPr>
        <p:spPr>
          <a:xfrm>
            <a:off x="-3574" y="2661564"/>
            <a:ext cx="2855058" cy="911393"/>
          </a:xfrm>
          <a:prstGeom prst="round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1"/>
                </a:solidFill>
              </a:rPr>
              <a:t>Self-Recovery Effect</a:t>
            </a:r>
          </a:p>
        </p:txBody>
      </p:sp>
      <p:sp>
        <p:nvSpPr>
          <p:cNvPr id="8" name="Rectangle: Rounded Corners 7">
            <a:extLst>
              <a:ext uri="{FF2B5EF4-FFF2-40B4-BE49-F238E27FC236}">
                <a16:creationId xmlns:a16="http://schemas.microsoft.com/office/drawing/2014/main" id="{B2D7B667-C5B4-4934-9BF7-1E1129A0443C}"/>
              </a:ext>
            </a:extLst>
          </p:cNvPr>
          <p:cNvSpPr/>
          <p:nvPr/>
        </p:nvSpPr>
        <p:spPr>
          <a:xfrm>
            <a:off x="-3574" y="4330947"/>
            <a:ext cx="2855058" cy="911393"/>
          </a:xfrm>
          <a:prstGeom prst="round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1"/>
                </a:solidFill>
              </a:rPr>
              <a:t>Temperature Effect</a:t>
            </a:r>
          </a:p>
        </p:txBody>
      </p:sp>
      <p:sp>
        <p:nvSpPr>
          <p:cNvPr id="9" name="TextBox 8">
            <a:extLst>
              <a:ext uri="{FF2B5EF4-FFF2-40B4-BE49-F238E27FC236}">
                <a16:creationId xmlns:a16="http://schemas.microsoft.com/office/drawing/2014/main" id="{4F4B1BAF-9CEA-4925-8FA7-D76AEB2D4D67}"/>
              </a:ext>
            </a:extLst>
          </p:cNvPr>
          <p:cNvSpPr txBox="1"/>
          <p:nvPr/>
        </p:nvSpPr>
        <p:spPr>
          <a:xfrm>
            <a:off x="2721859" y="1395663"/>
            <a:ext cx="3164201" cy="523220"/>
          </a:xfrm>
          <a:prstGeom prst="rect">
            <a:avLst/>
          </a:prstGeom>
          <a:noFill/>
        </p:spPr>
        <p:txBody>
          <a:bodyPr wrap="none" rtlCol="0">
            <a:spAutoFit/>
          </a:bodyPr>
          <a:lstStyle/>
          <a:p>
            <a:pPr algn="ctr"/>
            <a:r>
              <a:rPr lang="en-US" sz="2800" b="1" dirty="0"/>
              <a:t>Planar (2D) NAND</a:t>
            </a:r>
          </a:p>
        </p:txBody>
      </p:sp>
      <p:sp>
        <p:nvSpPr>
          <p:cNvPr id="10" name="TextBox 9">
            <a:extLst>
              <a:ext uri="{FF2B5EF4-FFF2-40B4-BE49-F238E27FC236}">
                <a16:creationId xmlns:a16="http://schemas.microsoft.com/office/drawing/2014/main" id="{C6964705-9527-46D3-B1FB-C9D08ADF02B8}"/>
              </a:ext>
            </a:extLst>
          </p:cNvPr>
          <p:cNvSpPr txBox="1"/>
          <p:nvPr/>
        </p:nvSpPr>
        <p:spPr>
          <a:xfrm>
            <a:off x="6492341" y="1395663"/>
            <a:ext cx="1697452" cy="523220"/>
          </a:xfrm>
          <a:prstGeom prst="rect">
            <a:avLst/>
          </a:prstGeom>
          <a:noFill/>
        </p:spPr>
        <p:txBody>
          <a:bodyPr wrap="none" rtlCol="0">
            <a:spAutoFit/>
          </a:bodyPr>
          <a:lstStyle/>
          <a:p>
            <a:pPr algn="ctr"/>
            <a:r>
              <a:rPr lang="en-US" sz="2800" b="1" dirty="0"/>
              <a:t>3D NAND</a:t>
            </a:r>
          </a:p>
        </p:txBody>
      </p:sp>
      <p:sp>
        <p:nvSpPr>
          <p:cNvPr id="11" name="TextBox 10">
            <a:extLst>
              <a:ext uri="{FF2B5EF4-FFF2-40B4-BE49-F238E27FC236}">
                <a16:creationId xmlns:a16="http://schemas.microsoft.com/office/drawing/2014/main" id="{B85B23A7-DCE8-4BBA-BD0B-0DC7CDEF3E17}"/>
              </a:ext>
            </a:extLst>
          </p:cNvPr>
          <p:cNvSpPr txBox="1"/>
          <p:nvPr/>
        </p:nvSpPr>
        <p:spPr>
          <a:xfrm>
            <a:off x="3421981" y="3497667"/>
            <a:ext cx="1809663" cy="461665"/>
          </a:xfrm>
          <a:prstGeom prst="rect">
            <a:avLst/>
          </a:prstGeom>
          <a:noFill/>
        </p:spPr>
        <p:txBody>
          <a:bodyPr wrap="none" rtlCol="0">
            <a:spAutoFit/>
          </a:bodyPr>
          <a:lstStyle/>
          <a:p>
            <a:pPr algn="ctr"/>
            <a:r>
              <a:rPr lang="en-US" sz="2400" dirty="0"/>
              <a:t>Mielke 2006</a:t>
            </a:r>
          </a:p>
        </p:txBody>
      </p:sp>
      <p:sp>
        <p:nvSpPr>
          <p:cNvPr id="12" name="TextBox 11">
            <a:extLst>
              <a:ext uri="{FF2B5EF4-FFF2-40B4-BE49-F238E27FC236}">
                <a16:creationId xmlns:a16="http://schemas.microsoft.com/office/drawing/2014/main" id="{B4A83011-D274-4FBA-8D3F-C46ED3C09D5F}"/>
              </a:ext>
            </a:extLst>
          </p:cNvPr>
          <p:cNvSpPr txBox="1"/>
          <p:nvPr/>
        </p:nvSpPr>
        <p:spPr>
          <a:xfrm>
            <a:off x="2797838" y="5161050"/>
            <a:ext cx="2964338" cy="830997"/>
          </a:xfrm>
          <a:prstGeom prst="rect">
            <a:avLst/>
          </a:prstGeom>
          <a:noFill/>
        </p:spPr>
        <p:txBody>
          <a:bodyPr wrap="none" rtlCol="0">
            <a:spAutoFit/>
          </a:bodyPr>
          <a:lstStyle/>
          <a:p>
            <a:pPr algn="ctr"/>
            <a:r>
              <a:rPr lang="en-US" sz="2400" dirty="0"/>
              <a:t>JEDEC 2010</a:t>
            </a:r>
            <a:br>
              <a:rPr lang="en-US" sz="2400" dirty="0"/>
            </a:br>
            <a:r>
              <a:rPr lang="en-US" sz="2400" dirty="0"/>
              <a:t>(no characterization)</a:t>
            </a:r>
          </a:p>
        </p:txBody>
      </p:sp>
      <p:sp>
        <p:nvSpPr>
          <p:cNvPr id="13" name="TextBox 12">
            <a:extLst>
              <a:ext uri="{FF2B5EF4-FFF2-40B4-BE49-F238E27FC236}">
                <a16:creationId xmlns:a16="http://schemas.microsoft.com/office/drawing/2014/main" id="{F0F6AA89-3431-47D9-B882-6DA36451372C}"/>
              </a:ext>
            </a:extLst>
          </p:cNvPr>
          <p:cNvSpPr txBox="1"/>
          <p:nvPr/>
        </p:nvSpPr>
        <p:spPr>
          <a:xfrm>
            <a:off x="6218736" y="2231577"/>
            <a:ext cx="2162070" cy="1569660"/>
          </a:xfrm>
          <a:prstGeom prst="rect">
            <a:avLst/>
          </a:prstGeom>
          <a:noFill/>
        </p:spPr>
        <p:txBody>
          <a:bodyPr wrap="square" rtlCol="0">
            <a:spAutoFit/>
          </a:bodyPr>
          <a:lstStyle/>
          <a:p>
            <a:pPr algn="ctr"/>
            <a:r>
              <a:rPr lang="en-US" sz="9600" dirty="0">
                <a:solidFill>
                  <a:schemeClr val="accent5"/>
                </a:solidFill>
                <a:latin typeface="Calibri" panose="020F0502020204030204" pitchFamily="34" charset="0"/>
                <a:cs typeface="Calibri" panose="020F0502020204030204" pitchFamily="34" charset="0"/>
              </a:rPr>
              <a:t>x</a:t>
            </a:r>
          </a:p>
        </p:txBody>
      </p:sp>
      <p:sp>
        <p:nvSpPr>
          <p:cNvPr id="15" name="TextBox 14">
            <a:extLst>
              <a:ext uri="{FF2B5EF4-FFF2-40B4-BE49-F238E27FC236}">
                <a16:creationId xmlns:a16="http://schemas.microsoft.com/office/drawing/2014/main" id="{57B7C6F2-06A9-4AD5-9B0C-1B7CFE6309DE}"/>
              </a:ext>
            </a:extLst>
          </p:cNvPr>
          <p:cNvSpPr txBox="1"/>
          <p:nvPr/>
        </p:nvSpPr>
        <p:spPr>
          <a:xfrm>
            <a:off x="6218736" y="3822222"/>
            <a:ext cx="2162070" cy="1569660"/>
          </a:xfrm>
          <a:prstGeom prst="rect">
            <a:avLst/>
          </a:prstGeom>
          <a:noFill/>
        </p:spPr>
        <p:txBody>
          <a:bodyPr wrap="square" rtlCol="0">
            <a:spAutoFit/>
          </a:bodyPr>
          <a:lstStyle/>
          <a:p>
            <a:pPr algn="ctr"/>
            <a:r>
              <a:rPr lang="en-US" sz="9600" dirty="0">
                <a:solidFill>
                  <a:schemeClr val="accent5"/>
                </a:solidFill>
                <a:latin typeface="Calibri" panose="020F0502020204030204" pitchFamily="34" charset="0"/>
                <a:cs typeface="Calibri" panose="020F0502020204030204" pitchFamily="34" charset="0"/>
              </a:rPr>
              <a:t>x</a:t>
            </a:r>
          </a:p>
        </p:txBody>
      </p:sp>
      <p:pic>
        <p:nvPicPr>
          <p:cNvPr id="16" name="Graphic 15" descr="Checkmark">
            <a:extLst>
              <a:ext uri="{FF2B5EF4-FFF2-40B4-BE49-F238E27FC236}">
                <a16:creationId xmlns:a16="http://schemas.microsoft.com/office/drawing/2014/main" id="{FF34F6E6-6041-48CD-BC3D-72D4281C6AA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12410" y="2666917"/>
            <a:ext cx="830997" cy="830997"/>
          </a:xfrm>
          <a:prstGeom prst="rect">
            <a:avLst/>
          </a:prstGeom>
        </p:spPr>
      </p:pic>
      <p:pic>
        <p:nvPicPr>
          <p:cNvPr id="17" name="Graphic 16" descr="Checkmark">
            <a:extLst>
              <a:ext uri="{FF2B5EF4-FFF2-40B4-BE49-F238E27FC236}">
                <a16:creationId xmlns:a16="http://schemas.microsoft.com/office/drawing/2014/main" id="{7AF92CD4-6AA0-474A-B543-5705E24AC27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64505" y="4330947"/>
            <a:ext cx="830997" cy="830997"/>
          </a:xfrm>
          <a:prstGeom prst="rect">
            <a:avLst/>
          </a:prstGeom>
        </p:spPr>
      </p:pic>
    </p:spTree>
    <p:extLst>
      <p:ext uri="{BB962C8B-B14F-4D97-AF65-F5344CB8AC3E}">
        <p14:creationId xmlns:p14="http://schemas.microsoft.com/office/powerpoint/2010/main" val="3141705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4" name="Content Placeholder 3"/>
          <p:cNvSpPr>
            <a:spLocks noGrp="1"/>
          </p:cNvSpPr>
          <p:nvPr>
            <p:ph sz="quarter" idx="11"/>
          </p:nvPr>
        </p:nvSpPr>
        <p:spPr/>
        <p:txBody>
          <a:bodyPr>
            <a:normAutofit/>
          </a:bodyPr>
          <a:lstStyle/>
          <a:p>
            <a:pPr>
              <a:lnSpc>
                <a:spcPct val="100000"/>
              </a:lnSpc>
              <a:spcBef>
                <a:spcPts val="1800"/>
              </a:spcBef>
            </a:pPr>
            <a:r>
              <a:rPr lang="en-US" sz="2800" dirty="0"/>
              <a:t>Executive Summary</a:t>
            </a:r>
          </a:p>
          <a:p>
            <a:pPr>
              <a:lnSpc>
                <a:spcPct val="100000"/>
              </a:lnSpc>
              <a:spcBef>
                <a:spcPts val="1800"/>
              </a:spcBef>
            </a:pPr>
            <a:r>
              <a:rPr lang="en-US" sz="2800" dirty="0"/>
              <a:t>Background on NAND Flash Reliability</a:t>
            </a:r>
          </a:p>
          <a:p>
            <a:pPr>
              <a:lnSpc>
                <a:spcPct val="100000"/>
              </a:lnSpc>
              <a:spcBef>
                <a:spcPts val="1800"/>
              </a:spcBef>
            </a:pPr>
            <a:r>
              <a:rPr lang="en-US" sz="2800" b="1" dirty="0">
                <a:solidFill>
                  <a:srgbClr val="C00000"/>
                </a:solidFill>
              </a:rPr>
              <a:t>Characterization of Self-Recovery and Temperature Effect on Real 3D NAND Flash Memory Chips</a:t>
            </a:r>
          </a:p>
          <a:p>
            <a:pPr>
              <a:lnSpc>
                <a:spcPct val="100000"/>
              </a:lnSpc>
              <a:spcBef>
                <a:spcPts val="1800"/>
              </a:spcBef>
            </a:pPr>
            <a:r>
              <a:rPr lang="en-US" sz="2800" dirty="0"/>
              <a:t>URT: Unified Self-Recovery and Temperature Model</a:t>
            </a:r>
          </a:p>
          <a:p>
            <a:pPr>
              <a:lnSpc>
                <a:spcPct val="100000"/>
              </a:lnSpc>
              <a:spcBef>
                <a:spcPts val="1800"/>
              </a:spcBef>
            </a:pPr>
            <a:r>
              <a:rPr lang="en-US" sz="2800" dirty="0"/>
              <a:t>HeatWatch Mechanism</a:t>
            </a:r>
          </a:p>
          <a:p>
            <a:pPr>
              <a:lnSpc>
                <a:spcPct val="100000"/>
              </a:lnSpc>
              <a:spcBef>
                <a:spcPts val="1800"/>
              </a:spcBef>
            </a:pPr>
            <a:r>
              <a:rPr lang="en-US" sz="2800" dirty="0"/>
              <a:t>Conclusion</a:t>
            </a:r>
          </a:p>
        </p:txBody>
      </p:sp>
      <p:sp>
        <p:nvSpPr>
          <p:cNvPr id="3" name="Slide Number Placeholder 2"/>
          <p:cNvSpPr>
            <a:spLocks noGrp="1"/>
          </p:cNvSpPr>
          <p:nvPr>
            <p:ph type="sldNum" sz="quarter" idx="4294967295"/>
          </p:nvPr>
        </p:nvSpPr>
        <p:spPr>
          <a:xfrm>
            <a:off x="8189913" y="6516688"/>
            <a:ext cx="954087" cy="341312"/>
          </a:xfrm>
        </p:spPr>
        <p:txBody>
          <a:bodyPr/>
          <a:lstStyle/>
          <a:p>
            <a:fld id="{656CEE93-C87C-43EF-85C8-C664598978DF}" type="slidenum">
              <a:rPr lang="en-US" smtClean="0"/>
              <a:t>11</a:t>
            </a:fld>
            <a:endParaRPr lang="en-US" dirty="0"/>
          </a:p>
        </p:txBody>
      </p:sp>
    </p:spTree>
    <p:extLst>
      <p:ext uri="{BB962C8B-B14F-4D97-AF65-F5344CB8AC3E}">
        <p14:creationId xmlns:p14="http://schemas.microsoft.com/office/powerpoint/2010/main" val="2907426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9E04D-F494-4912-A77D-B16ED2F320C0}"/>
              </a:ext>
            </a:extLst>
          </p:cNvPr>
          <p:cNvSpPr>
            <a:spLocks noGrp="1"/>
          </p:cNvSpPr>
          <p:nvPr>
            <p:ph type="title"/>
          </p:nvPr>
        </p:nvSpPr>
        <p:spPr/>
        <p:txBody>
          <a:bodyPr/>
          <a:lstStyle/>
          <a:p>
            <a:r>
              <a:rPr lang="en-US" dirty="0"/>
              <a:t>Characterization Methodology</a:t>
            </a:r>
          </a:p>
        </p:txBody>
      </p:sp>
      <p:sp>
        <p:nvSpPr>
          <p:cNvPr id="3" name="Content Placeholder 2">
            <a:extLst>
              <a:ext uri="{FF2B5EF4-FFF2-40B4-BE49-F238E27FC236}">
                <a16:creationId xmlns:a16="http://schemas.microsoft.com/office/drawing/2014/main" id="{5EE531F4-C075-4AA3-B104-26AE2F4DD8B2}"/>
              </a:ext>
            </a:extLst>
          </p:cNvPr>
          <p:cNvSpPr>
            <a:spLocks noGrp="1"/>
          </p:cNvSpPr>
          <p:nvPr>
            <p:ph sz="quarter" idx="11"/>
          </p:nvPr>
        </p:nvSpPr>
        <p:spPr/>
        <p:txBody>
          <a:bodyPr>
            <a:normAutofit/>
          </a:bodyPr>
          <a:lstStyle/>
          <a:p>
            <a:r>
              <a:rPr lang="en-US" sz="2800" dirty="0">
                <a:solidFill>
                  <a:schemeClr val="accent5"/>
                </a:solidFill>
              </a:rPr>
              <a:t>Modified firmware version in the flash controller</a:t>
            </a:r>
          </a:p>
          <a:p>
            <a:pPr lvl="1"/>
            <a:r>
              <a:rPr lang="en-US" sz="2800" dirty="0"/>
              <a:t>Control the read reference voltage of the flash chip</a:t>
            </a:r>
          </a:p>
          <a:p>
            <a:pPr lvl="1"/>
            <a:r>
              <a:rPr lang="en-US" sz="2800" dirty="0"/>
              <a:t>Bypass ECC to get raw NAND data (with raw bit errors)</a:t>
            </a:r>
          </a:p>
          <a:p>
            <a:r>
              <a:rPr lang="en-US" sz="2800" dirty="0"/>
              <a:t>Control temperature with a heat chamber</a:t>
            </a:r>
          </a:p>
        </p:txBody>
      </p:sp>
      <p:sp>
        <p:nvSpPr>
          <p:cNvPr id="5" name="Slide Number Placeholder 4">
            <a:extLst>
              <a:ext uri="{FF2B5EF4-FFF2-40B4-BE49-F238E27FC236}">
                <a16:creationId xmlns:a16="http://schemas.microsoft.com/office/drawing/2014/main" id="{D23FA292-9505-4239-896C-712934E6B84A}"/>
              </a:ext>
            </a:extLst>
          </p:cNvPr>
          <p:cNvSpPr>
            <a:spLocks noGrp="1"/>
          </p:cNvSpPr>
          <p:nvPr>
            <p:ph type="sldNum" sz="quarter" idx="4"/>
          </p:nvPr>
        </p:nvSpPr>
        <p:spPr/>
        <p:txBody>
          <a:bodyPr/>
          <a:lstStyle/>
          <a:p>
            <a:fld id="{D1A49D29-CB85-4411-9FDD-91CD7B7D33F2}" type="slidenum">
              <a:rPr lang="en-US" smtClean="0"/>
              <a:t>12</a:t>
            </a:fld>
            <a:endParaRPr lang="en-US" dirty="0"/>
          </a:p>
        </p:txBody>
      </p:sp>
      <p:pic>
        <p:nvPicPr>
          <p:cNvPr id="7" name="Picture 3">
            <a:extLst>
              <a:ext uri="{FF2B5EF4-FFF2-40B4-BE49-F238E27FC236}">
                <a16:creationId xmlns:a16="http://schemas.microsoft.com/office/drawing/2014/main" id="{4FB0FB36-7E2B-481D-83CF-FB0E2B881BF8}"/>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8878" l="0" r="100000"/>
                    </a14:imgEffect>
                  </a14:imgLayer>
                </a14:imgProps>
              </a:ext>
              <a:ext uri="{28A0092B-C50C-407E-A947-70E740481C1C}">
                <a14:useLocalDpi xmlns:a14="http://schemas.microsoft.com/office/drawing/2010/main" val="0"/>
              </a:ext>
            </a:extLst>
          </a:blip>
          <a:srcRect/>
          <a:stretch>
            <a:fillRect/>
          </a:stretch>
        </p:blipFill>
        <p:spPr bwMode="auto">
          <a:xfrm flipH="1">
            <a:off x="5764728" y="4142428"/>
            <a:ext cx="2016838" cy="168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Freeform: Shape 10">
            <a:extLst>
              <a:ext uri="{FF2B5EF4-FFF2-40B4-BE49-F238E27FC236}">
                <a16:creationId xmlns:a16="http://schemas.microsoft.com/office/drawing/2014/main" id="{7EB6AFB8-94DA-4FB5-9A47-A5D25920F0A4}"/>
              </a:ext>
            </a:extLst>
          </p:cNvPr>
          <p:cNvSpPr/>
          <p:nvPr/>
        </p:nvSpPr>
        <p:spPr bwMode="auto">
          <a:xfrm>
            <a:off x="3220358" y="3784088"/>
            <a:ext cx="2964264" cy="677078"/>
          </a:xfrm>
          <a:custGeom>
            <a:avLst/>
            <a:gdLst>
              <a:gd name="connsiteX0" fmla="*/ 0 w 2964264"/>
              <a:gd name="connsiteY0" fmla="*/ 204806 h 677078"/>
              <a:gd name="connsiteX1" fmla="*/ 1477108 w 2964264"/>
              <a:gd name="connsiteY1" fmla="*/ 23935 h 677078"/>
              <a:gd name="connsiteX2" fmla="*/ 2964264 w 2964264"/>
              <a:gd name="connsiteY2" fmla="*/ 677078 h 677078"/>
            </a:gdLst>
            <a:ahLst/>
            <a:cxnLst>
              <a:cxn ang="0">
                <a:pos x="connsiteX0" y="connsiteY0"/>
              </a:cxn>
              <a:cxn ang="0">
                <a:pos x="connsiteX1" y="connsiteY1"/>
              </a:cxn>
              <a:cxn ang="0">
                <a:pos x="connsiteX2" y="connsiteY2"/>
              </a:cxn>
            </a:cxnLst>
            <a:rect l="l" t="t" r="r" b="b"/>
            <a:pathLst>
              <a:path w="2964264" h="677078">
                <a:moveTo>
                  <a:pt x="0" y="204806"/>
                </a:moveTo>
                <a:cubicBezTo>
                  <a:pt x="491532" y="75014"/>
                  <a:pt x="983064" y="-54777"/>
                  <a:pt x="1477108" y="23935"/>
                </a:cubicBezTo>
                <a:cubicBezTo>
                  <a:pt x="1971152" y="102647"/>
                  <a:pt x="2657789" y="390700"/>
                  <a:pt x="2964264" y="677078"/>
                </a:cubicBezTo>
              </a:path>
            </a:pathLst>
          </a:custGeom>
          <a:ln w="57150">
            <a:solidFill>
              <a:schemeClr val="accent5"/>
            </a:solidFill>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id="{D69D25BC-B82F-4C18-84F7-A7C453ECF2C4}"/>
              </a:ext>
            </a:extLst>
          </p:cNvPr>
          <p:cNvSpPr/>
          <p:nvPr/>
        </p:nvSpPr>
        <p:spPr>
          <a:xfrm>
            <a:off x="5437830" y="3429000"/>
            <a:ext cx="2647392" cy="2610853"/>
          </a:xfrm>
          <a:prstGeom prst="rect">
            <a:avLst/>
          </a:prstGeom>
          <a:noFill/>
          <a:ln w="57150" cap="flat" cmpd="sng" algn="ctr">
            <a:solidFill>
              <a:schemeClr val="tx1">
                <a:lumMod val="75000"/>
                <a:lumOff val="2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t"/>
          <a:lstStyle/>
          <a:p>
            <a:pPr algn="ctr"/>
            <a:r>
              <a:rPr lang="en-US" sz="2800" b="1" dirty="0">
                <a:solidFill>
                  <a:schemeClr val="tx1"/>
                </a:solidFill>
              </a:rPr>
              <a:t>Heat Chamber</a:t>
            </a:r>
          </a:p>
        </p:txBody>
      </p:sp>
      <p:sp>
        <p:nvSpPr>
          <p:cNvPr id="10" name="TextBox 9">
            <a:extLst>
              <a:ext uri="{FF2B5EF4-FFF2-40B4-BE49-F238E27FC236}">
                <a16:creationId xmlns:a16="http://schemas.microsoft.com/office/drawing/2014/main" id="{2734BC50-A952-404D-8EEB-CA0EA57CE354}"/>
              </a:ext>
            </a:extLst>
          </p:cNvPr>
          <p:cNvSpPr txBox="1"/>
          <p:nvPr/>
        </p:nvSpPr>
        <p:spPr>
          <a:xfrm flipH="1">
            <a:off x="5553511" y="5214733"/>
            <a:ext cx="937022" cy="523220"/>
          </a:xfrm>
          <a:prstGeom prst="rect">
            <a:avLst/>
          </a:prstGeom>
          <a:noFill/>
        </p:spPr>
        <p:txBody>
          <a:bodyPr wrap="square" rtlCol="0">
            <a:spAutoFit/>
          </a:bodyPr>
          <a:lstStyle/>
          <a:p>
            <a:pPr algn="ctr"/>
            <a:r>
              <a:rPr lang="en-US" sz="2800" b="1" dirty="0"/>
              <a:t>SSD</a:t>
            </a:r>
          </a:p>
        </p:txBody>
      </p:sp>
      <p:grpSp>
        <p:nvGrpSpPr>
          <p:cNvPr id="9" name="Group 8">
            <a:extLst>
              <a:ext uri="{FF2B5EF4-FFF2-40B4-BE49-F238E27FC236}">
                <a16:creationId xmlns:a16="http://schemas.microsoft.com/office/drawing/2014/main" id="{CC9F8E2D-6983-4579-B434-C268BA41D354}"/>
              </a:ext>
            </a:extLst>
          </p:cNvPr>
          <p:cNvGrpSpPr/>
          <p:nvPr/>
        </p:nvGrpSpPr>
        <p:grpSpPr>
          <a:xfrm>
            <a:off x="490533" y="3212937"/>
            <a:ext cx="3441881" cy="3042978"/>
            <a:chOff x="490533" y="3212937"/>
            <a:chExt cx="3441881" cy="3042978"/>
          </a:xfrm>
        </p:grpSpPr>
        <p:sp>
          <p:nvSpPr>
            <p:cNvPr id="8" name="TextBox 7">
              <a:extLst>
                <a:ext uri="{FF2B5EF4-FFF2-40B4-BE49-F238E27FC236}">
                  <a16:creationId xmlns:a16="http://schemas.microsoft.com/office/drawing/2014/main" id="{92F56CFC-D4B3-4435-AD78-08291BA2CB7A}"/>
                </a:ext>
              </a:extLst>
            </p:cNvPr>
            <p:cNvSpPr txBox="1"/>
            <p:nvPr/>
          </p:nvSpPr>
          <p:spPr>
            <a:xfrm flipH="1">
              <a:off x="490533" y="4211206"/>
              <a:ext cx="1502250" cy="523220"/>
            </a:xfrm>
            <a:prstGeom prst="rect">
              <a:avLst/>
            </a:prstGeom>
            <a:noFill/>
          </p:spPr>
          <p:txBody>
            <a:bodyPr wrap="square" rtlCol="0">
              <a:spAutoFit/>
            </a:bodyPr>
            <a:lstStyle/>
            <a:p>
              <a:pPr algn="ctr"/>
              <a:r>
                <a:rPr lang="en-US" sz="2800" b="1" dirty="0"/>
                <a:t>Server</a:t>
              </a:r>
            </a:p>
          </p:txBody>
        </p:sp>
        <p:pic>
          <p:nvPicPr>
            <p:cNvPr id="1028" name="Picture 4" descr="Image result for computer server icon">
              <a:extLst>
                <a:ext uri="{FF2B5EF4-FFF2-40B4-BE49-F238E27FC236}">
                  <a16:creationId xmlns:a16="http://schemas.microsoft.com/office/drawing/2014/main" id="{AE40F1C8-84C5-40A4-86D8-0B04FD003B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5023" y="3212937"/>
              <a:ext cx="2647391" cy="304297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0642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500"/>
                                        <p:tgtEl>
                                          <p:spTgt spid="3">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animBg="1"/>
      <p:bldP spid="4"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E44BD7FC-4612-41EE-A4C9-5E3E86A0C036}"/>
              </a:ext>
            </a:extLst>
          </p:cNvPr>
          <p:cNvGrpSpPr/>
          <p:nvPr/>
        </p:nvGrpSpPr>
        <p:grpSpPr>
          <a:xfrm>
            <a:off x="3515035" y="3200400"/>
            <a:ext cx="2743200" cy="2743200"/>
            <a:chOff x="1169805" y="2360323"/>
            <a:chExt cx="2743200" cy="2743200"/>
          </a:xfrm>
        </p:grpSpPr>
        <p:sp>
          <p:nvSpPr>
            <p:cNvPr id="74" name="Rectangle: Rounded Corners 73">
              <a:extLst>
                <a:ext uri="{FF2B5EF4-FFF2-40B4-BE49-F238E27FC236}">
                  <a16:creationId xmlns:a16="http://schemas.microsoft.com/office/drawing/2014/main" id="{C2AE0047-38F0-4752-A7DD-B974A745DBBF}"/>
                </a:ext>
              </a:extLst>
            </p:cNvPr>
            <p:cNvSpPr/>
            <p:nvPr/>
          </p:nvSpPr>
          <p:spPr>
            <a:xfrm>
              <a:off x="1169805" y="2360323"/>
              <a:ext cx="2743200" cy="2743200"/>
            </a:xfrm>
            <a:prstGeom prst="roundRect">
              <a:avLst>
                <a:gd name="adj" fmla="val 8549"/>
              </a:avLst>
            </a:prstGeom>
            <a:solidFill>
              <a:schemeClr val="bg2">
                <a:lumMod val="90000"/>
              </a:schemeClr>
            </a:solidFill>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US" sz="2400" dirty="0"/>
            </a:p>
          </p:txBody>
        </p:sp>
        <p:sp>
          <p:nvSpPr>
            <p:cNvPr id="75" name="Oval 74">
              <a:extLst>
                <a:ext uri="{FF2B5EF4-FFF2-40B4-BE49-F238E27FC236}">
                  <a16:creationId xmlns:a16="http://schemas.microsoft.com/office/drawing/2014/main" id="{4BDEA72F-68E7-4268-8EE6-953B60D529DA}"/>
                </a:ext>
              </a:extLst>
            </p:cNvPr>
            <p:cNvSpPr/>
            <p:nvPr/>
          </p:nvSpPr>
          <p:spPr bwMode="auto">
            <a:xfrm>
              <a:off x="1403493" y="2612460"/>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en-US" sz="2400" b="1" kern="0" dirty="0">
                <a:solidFill>
                  <a:srgbClr val="000000"/>
                </a:solidFill>
                <a:latin typeface="+mj-lt"/>
              </a:endParaRPr>
            </a:p>
          </p:txBody>
        </p:sp>
        <p:sp>
          <p:nvSpPr>
            <p:cNvPr id="76" name="Oval 75">
              <a:extLst>
                <a:ext uri="{FF2B5EF4-FFF2-40B4-BE49-F238E27FC236}">
                  <a16:creationId xmlns:a16="http://schemas.microsoft.com/office/drawing/2014/main" id="{CB483CA1-DFB9-443C-A23E-73F2741D4951}"/>
                </a:ext>
              </a:extLst>
            </p:cNvPr>
            <p:cNvSpPr/>
            <p:nvPr/>
          </p:nvSpPr>
          <p:spPr bwMode="auto">
            <a:xfrm>
              <a:off x="1403493" y="3467771"/>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en-US" sz="2400" b="1" kern="0" dirty="0">
                <a:solidFill>
                  <a:srgbClr val="000000"/>
                </a:solidFill>
                <a:latin typeface="+mj-lt"/>
              </a:endParaRPr>
            </a:p>
          </p:txBody>
        </p:sp>
        <p:sp>
          <p:nvSpPr>
            <p:cNvPr id="77" name="Oval 76">
              <a:extLst>
                <a:ext uri="{FF2B5EF4-FFF2-40B4-BE49-F238E27FC236}">
                  <a16:creationId xmlns:a16="http://schemas.microsoft.com/office/drawing/2014/main" id="{BD3941E0-B9E5-4358-A42A-348BBDAF23D9}"/>
                </a:ext>
              </a:extLst>
            </p:cNvPr>
            <p:cNvSpPr/>
            <p:nvPr/>
          </p:nvSpPr>
          <p:spPr bwMode="auto">
            <a:xfrm>
              <a:off x="1403493" y="4323081"/>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en-US" sz="2400" b="1" kern="0" dirty="0">
                <a:solidFill>
                  <a:srgbClr val="000000"/>
                </a:solidFill>
                <a:latin typeface="+mj-lt"/>
              </a:endParaRPr>
            </a:p>
          </p:txBody>
        </p:sp>
        <p:sp>
          <p:nvSpPr>
            <p:cNvPr id="78" name="Oval 77">
              <a:extLst>
                <a:ext uri="{FF2B5EF4-FFF2-40B4-BE49-F238E27FC236}">
                  <a16:creationId xmlns:a16="http://schemas.microsoft.com/office/drawing/2014/main" id="{3CB3C141-7444-4825-BDF9-D3C34BA02D80}"/>
                </a:ext>
              </a:extLst>
            </p:cNvPr>
            <p:cNvSpPr/>
            <p:nvPr/>
          </p:nvSpPr>
          <p:spPr bwMode="auto">
            <a:xfrm>
              <a:off x="2277253" y="2612460"/>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en-US" sz="2400" b="1" kern="0" dirty="0">
                <a:solidFill>
                  <a:srgbClr val="000000"/>
                </a:solidFill>
                <a:latin typeface="+mj-lt"/>
              </a:endParaRPr>
            </a:p>
          </p:txBody>
        </p:sp>
        <p:sp>
          <p:nvSpPr>
            <p:cNvPr id="79" name="Oval 78">
              <a:extLst>
                <a:ext uri="{FF2B5EF4-FFF2-40B4-BE49-F238E27FC236}">
                  <a16:creationId xmlns:a16="http://schemas.microsoft.com/office/drawing/2014/main" id="{8B86D19F-6576-4E09-9BF8-8709E082F208}"/>
                </a:ext>
              </a:extLst>
            </p:cNvPr>
            <p:cNvSpPr/>
            <p:nvPr/>
          </p:nvSpPr>
          <p:spPr bwMode="auto">
            <a:xfrm>
              <a:off x="2277253" y="3467771"/>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en-US" sz="2400" b="1" kern="0" dirty="0">
                <a:solidFill>
                  <a:srgbClr val="000000"/>
                </a:solidFill>
                <a:latin typeface="+mj-lt"/>
              </a:endParaRPr>
            </a:p>
          </p:txBody>
        </p:sp>
        <p:sp>
          <p:nvSpPr>
            <p:cNvPr id="80" name="Oval 79">
              <a:extLst>
                <a:ext uri="{FF2B5EF4-FFF2-40B4-BE49-F238E27FC236}">
                  <a16:creationId xmlns:a16="http://schemas.microsoft.com/office/drawing/2014/main" id="{59C5E5DE-96B3-4595-AD48-9C5077C550CF}"/>
                </a:ext>
              </a:extLst>
            </p:cNvPr>
            <p:cNvSpPr/>
            <p:nvPr/>
          </p:nvSpPr>
          <p:spPr bwMode="auto">
            <a:xfrm>
              <a:off x="2277253" y="4323081"/>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en-US" sz="2400" b="1" kern="0" dirty="0">
                <a:solidFill>
                  <a:srgbClr val="000000"/>
                </a:solidFill>
                <a:latin typeface="+mj-lt"/>
              </a:endParaRPr>
            </a:p>
          </p:txBody>
        </p:sp>
        <p:sp>
          <p:nvSpPr>
            <p:cNvPr id="81" name="Oval 80">
              <a:extLst>
                <a:ext uri="{FF2B5EF4-FFF2-40B4-BE49-F238E27FC236}">
                  <a16:creationId xmlns:a16="http://schemas.microsoft.com/office/drawing/2014/main" id="{1E6F7CA8-1297-4130-A76E-4E67D574521F}"/>
                </a:ext>
              </a:extLst>
            </p:cNvPr>
            <p:cNvSpPr/>
            <p:nvPr/>
          </p:nvSpPr>
          <p:spPr bwMode="auto">
            <a:xfrm>
              <a:off x="3151013" y="2612460"/>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r>
                <a:rPr lang="en-US" sz="2400" b="1" kern="0" dirty="0">
                  <a:solidFill>
                    <a:schemeClr val="bg1"/>
                  </a:solidFill>
                  <a:latin typeface="+mj-lt"/>
                </a:rPr>
                <a:t>01</a:t>
              </a:r>
            </a:p>
          </p:txBody>
        </p:sp>
        <p:sp>
          <p:nvSpPr>
            <p:cNvPr id="82" name="Oval 81">
              <a:extLst>
                <a:ext uri="{FF2B5EF4-FFF2-40B4-BE49-F238E27FC236}">
                  <a16:creationId xmlns:a16="http://schemas.microsoft.com/office/drawing/2014/main" id="{CE50C775-FF68-4EFE-BA53-B6D85D2D3100}"/>
                </a:ext>
              </a:extLst>
            </p:cNvPr>
            <p:cNvSpPr/>
            <p:nvPr/>
          </p:nvSpPr>
          <p:spPr bwMode="auto">
            <a:xfrm>
              <a:off x="3151013" y="3467771"/>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en-US" sz="2400" b="1" kern="0" dirty="0">
                <a:solidFill>
                  <a:srgbClr val="000000"/>
                </a:solidFill>
                <a:latin typeface="+mj-lt"/>
              </a:endParaRPr>
            </a:p>
          </p:txBody>
        </p:sp>
        <p:sp>
          <p:nvSpPr>
            <p:cNvPr id="83" name="Oval 82">
              <a:extLst>
                <a:ext uri="{FF2B5EF4-FFF2-40B4-BE49-F238E27FC236}">
                  <a16:creationId xmlns:a16="http://schemas.microsoft.com/office/drawing/2014/main" id="{50854E2E-F6F0-4426-8CD4-A898ACF1C923}"/>
                </a:ext>
              </a:extLst>
            </p:cNvPr>
            <p:cNvSpPr/>
            <p:nvPr/>
          </p:nvSpPr>
          <p:spPr bwMode="auto">
            <a:xfrm>
              <a:off x="3151013" y="4323081"/>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en-US" sz="2400" b="1" kern="0" dirty="0">
                <a:solidFill>
                  <a:srgbClr val="000000"/>
                </a:solidFill>
                <a:latin typeface="+mj-lt"/>
              </a:endParaRPr>
            </a:p>
          </p:txBody>
        </p:sp>
      </p:grpSp>
      <p:grpSp>
        <p:nvGrpSpPr>
          <p:cNvPr id="62" name="Group 61">
            <a:extLst>
              <a:ext uri="{FF2B5EF4-FFF2-40B4-BE49-F238E27FC236}">
                <a16:creationId xmlns:a16="http://schemas.microsoft.com/office/drawing/2014/main" id="{18F19DC9-6619-454E-A7A3-D1B153DCD5DD}"/>
              </a:ext>
            </a:extLst>
          </p:cNvPr>
          <p:cNvGrpSpPr/>
          <p:nvPr/>
        </p:nvGrpSpPr>
        <p:grpSpPr>
          <a:xfrm>
            <a:off x="3362635" y="3048000"/>
            <a:ext cx="2743200" cy="2743200"/>
            <a:chOff x="1169805" y="2360323"/>
            <a:chExt cx="2743200" cy="2743200"/>
          </a:xfrm>
        </p:grpSpPr>
        <p:sp>
          <p:nvSpPr>
            <p:cNvPr id="63" name="Rectangle: Rounded Corners 62">
              <a:extLst>
                <a:ext uri="{FF2B5EF4-FFF2-40B4-BE49-F238E27FC236}">
                  <a16:creationId xmlns:a16="http://schemas.microsoft.com/office/drawing/2014/main" id="{49E3D36E-001B-413A-B12A-4D2B3A1A0482}"/>
                </a:ext>
              </a:extLst>
            </p:cNvPr>
            <p:cNvSpPr/>
            <p:nvPr/>
          </p:nvSpPr>
          <p:spPr>
            <a:xfrm>
              <a:off x="1169805" y="2360323"/>
              <a:ext cx="2743200" cy="2743200"/>
            </a:xfrm>
            <a:prstGeom prst="roundRect">
              <a:avLst>
                <a:gd name="adj" fmla="val 8549"/>
              </a:avLst>
            </a:prstGeom>
            <a:solidFill>
              <a:schemeClr val="bg2">
                <a:lumMod val="90000"/>
              </a:schemeClr>
            </a:solidFill>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US" sz="2400" dirty="0"/>
            </a:p>
          </p:txBody>
        </p:sp>
        <p:sp>
          <p:nvSpPr>
            <p:cNvPr id="64" name="Oval 63">
              <a:extLst>
                <a:ext uri="{FF2B5EF4-FFF2-40B4-BE49-F238E27FC236}">
                  <a16:creationId xmlns:a16="http://schemas.microsoft.com/office/drawing/2014/main" id="{AF63CD0C-6A59-485B-B6BE-BB598C2DDF91}"/>
                </a:ext>
              </a:extLst>
            </p:cNvPr>
            <p:cNvSpPr/>
            <p:nvPr/>
          </p:nvSpPr>
          <p:spPr bwMode="auto">
            <a:xfrm>
              <a:off x="1403493" y="2612460"/>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en-US" sz="2400" b="1" kern="0" dirty="0">
                <a:solidFill>
                  <a:srgbClr val="000000"/>
                </a:solidFill>
                <a:latin typeface="+mj-lt"/>
              </a:endParaRPr>
            </a:p>
          </p:txBody>
        </p:sp>
        <p:sp>
          <p:nvSpPr>
            <p:cNvPr id="65" name="Oval 64">
              <a:extLst>
                <a:ext uri="{FF2B5EF4-FFF2-40B4-BE49-F238E27FC236}">
                  <a16:creationId xmlns:a16="http://schemas.microsoft.com/office/drawing/2014/main" id="{46703A6E-DD21-42A6-8FA3-AC21A3DA9CAA}"/>
                </a:ext>
              </a:extLst>
            </p:cNvPr>
            <p:cNvSpPr/>
            <p:nvPr/>
          </p:nvSpPr>
          <p:spPr bwMode="auto">
            <a:xfrm>
              <a:off x="1403493" y="3467771"/>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en-US" sz="2400" b="1" kern="0" dirty="0">
                <a:solidFill>
                  <a:srgbClr val="000000"/>
                </a:solidFill>
                <a:latin typeface="+mj-lt"/>
              </a:endParaRPr>
            </a:p>
          </p:txBody>
        </p:sp>
        <p:sp>
          <p:nvSpPr>
            <p:cNvPr id="66" name="Oval 65">
              <a:extLst>
                <a:ext uri="{FF2B5EF4-FFF2-40B4-BE49-F238E27FC236}">
                  <a16:creationId xmlns:a16="http://schemas.microsoft.com/office/drawing/2014/main" id="{A63E3A2C-7C04-4488-988D-5794A9C9AC6A}"/>
                </a:ext>
              </a:extLst>
            </p:cNvPr>
            <p:cNvSpPr/>
            <p:nvPr/>
          </p:nvSpPr>
          <p:spPr bwMode="auto">
            <a:xfrm>
              <a:off x="1403493" y="4323081"/>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en-US" sz="2400" b="1" kern="0" dirty="0">
                <a:solidFill>
                  <a:srgbClr val="000000"/>
                </a:solidFill>
                <a:latin typeface="+mj-lt"/>
              </a:endParaRPr>
            </a:p>
          </p:txBody>
        </p:sp>
        <p:sp>
          <p:nvSpPr>
            <p:cNvPr id="67" name="Oval 66">
              <a:extLst>
                <a:ext uri="{FF2B5EF4-FFF2-40B4-BE49-F238E27FC236}">
                  <a16:creationId xmlns:a16="http://schemas.microsoft.com/office/drawing/2014/main" id="{0F46CFDC-FC86-4549-8D30-28E29F56D3BD}"/>
                </a:ext>
              </a:extLst>
            </p:cNvPr>
            <p:cNvSpPr/>
            <p:nvPr/>
          </p:nvSpPr>
          <p:spPr bwMode="auto">
            <a:xfrm>
              <a:off x="2277253" y="2612460"/>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en-US" sz="2400" b="1" kern="0" dirty="0">
                <a:solidFill>
                  <a:srgbClr val="000000"/>
                </a:solidFill>
                <a:latin typeface="+mj-lt"/>
              </a:endParaRPr>
            </a:p>
          </p:txBody>
        </p:sp>
        <p:sp>
          <p:nvSpPr>
            <p:cNvPr id="68" name="Oval 67">
              <a:extLst>
                <a:ext uri="{FF2B5EF4-FFF2-40B4-BE49-F238E27FC236}">
                  <a16:creationId xmlns:a16="http://schemas.microsoft.com/office/drawing/2014/main" id="{5FB3628F-4657-4E45-BA21-9212CF51F223}"/>
                </a:ext>
              </a:extLst>
            </p:cNvPr>
            <p:cNvSpPr/>
            <p:nvPr/>
          </p:nvSpPr>
          <p:spPr bwMode="auto">
            <a:xfrm>
              <a:off x="2277253" y="3467771"/>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en-US" sz="2400" b="1" kern="0" dirty="0">
                <a:solidFill>
                  <a:srgbClr val="000000"/>
                </a:solidFill>
                <a:latin typeface="+mj-lt"/>
              </a:endParaRPr>
            </a:p>
          </p:txBody>
        </p:sp>
        <p:sp>
          <p:nvSpPr>
            <p:cNvPr id="69" name="Oval 68">
              <a:extLst>
                <a:ext uri="{FF2B5EF4-FFF2-40B4-BE49-F238E27FC236}">
                  <a16:creationId xmlns:a16="http://schemas.microsoft.com/office/drawing/2014/main" id="{799EAA78-B6C4-4D2F-9097-45F8B548456F}"/>
                </a:ext>
              </a:extLst>
            </p:cNvPr>
            <p:cNvSpPr/>
            <p:nvPr/>
          </p:nvSpPr>
          <p:spPr bwMode="auto">
            <a:xfrm>
              <a:off x="2277253" y="4323081"/>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en-US" sz="2400" b="1" kern="0" dirty="0">
                <a:solidFill>
                  <a:srgbClr val="000000"/>
                </a:solidFill>
                <a:latin typeface="+mj-lt"/>
              </a:endParaRPr>
            </a:p>
          </p:txBody>
        </p:sp>
        <p:sp>
          <p:nvSpPr>
            <p:cNvPr id="70" name="Oval 69">
              <a:extLst>
                <a:ext uri="{FF2B5EF4-FFF2-40B4-BE49-F238E27FC236}">
                  <a16:creationId xmlns:a16="http://schemas.microsoft.com/office/drawing/2014/main" id="{179ABFA6-3322-431D-A662-518E3FD8DC34}"/>
                </a:ext>
              </a:extLst>
            </p:cNvPr>
            <p:cNvSpPr/>
            <p:nvPr/>
          </p:nvSpPr>
          <p:spPr bwMode="auto">
            <a:xfrm>
              <a:off x="3151013" y="2612460"/>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r>
                <a:rPr lang="en-US" sz="2400" b="1" kern="0" dirty="0">
                  <a:solidFill>
                    <a:schemeClr val="bg1"/>
                  </a:solidFill>
                  <a:latin typeface="+mj-lt"/>
                </a:rPr>
                <a:t>01</a:t>
              </a:r>
            </a:p>
          </p:txBody>
        </p:sp>
        <p:sp>
          <p:nvSpPr>
            <p:cNvPr id="71" name="Oval 70">
              <a:extLst>
                <a:ext uri="{FF2B5EF4-FFF2-40B4-BE49-F238E27FC236}">
                  <a16:creationId xmlns:a16="http://schemas.microsoft.com/office/drawing/2014/main" id="{560DF6ED-50D0-4FD2-B1FF-4C12F026AB0D}"/>
                </a:ext>
              </a:extLst>
            </p:cNvPr>
            <p:cNvSpPr/>
            <p:nvPr/>
          </p:nvSpPr>
          <p:spPr bwMode="auto">
            <a:xfrm>
              <a:off x="3151013" y="3467771"/>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en-US" sz="2400" b="1" kern="0" dirty="0">
                <a:solidFill>
                  <a:srgbClr val="000000"/>
                </a:solidFill>
                <a:latin typeface="+mj-lt"/>
              </a:endParaRPr>
            </a:p>
          </p:txBody>
        </p:sp>
        <p:sp>
          <p:nvSpPr>
            <p:cNvPr id="72" name="Oval 71">
              <a:extLst>
                <a:ext uri="{FF2B5EF4-FFF2-40B4-BE49-F238E27FC236}">
                  <a16:creationId xmlns:a16="http://schemas.microsoft.com/office/drawing/2014/main" id="{F560B73D-0ED3-4A05-A382-A1AFCE8F5C1F}"/>
                </a:ext>
              </a:extLst>
            </p:cNvPr>
            <p:cNvSpPr/>
            <p:nvPr/>
          </p:nvSpPr>
          <p:spPr bwMode="auto">
            <a:xfrm>
              <a:off x="3151013" y="4323081"/>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en-US" sz="2400" b="1" kern="0" dirty="0">
                <a:solidFill>
                  <a:srgbClr val="000000"/>
                </a:solidFill>
                <a:latin typeface="+mj-lt"/>
              </a:endParaRPr>
            </a:p>
          </p:txBody>
        </p:sp>
      </p:grpSp>
      <p:grpSp>
        <p:nvGrpSpPr>
          <p:cNvPr id="51" name="Group 50">
            <a:extLst>
              <a:ext uri="{FF2B5EF4-FFF2-40B4-BE49-F238E27FC236}">
                <a16:creationId xmlns:a16="http://schemas.microsoft.com/office/drawing/2014/main" id="{C3CC11F7-41FE-47C9-9A55-A44E9CDE4255}"/>
              </a:ext>
            </a:extLst>
          </p:cNvPr>
          <p:cNvGrpSpPr/>
          <p:nvPr/>
        </p:nvGrpSpPr>
        <p:grpSpPr>
          <a:xfrm>
            <a:off x="3210235" y="2895600"/>
            <a:ext cx="2743200" cy="2743200"/>
            <a:chOff x="1169805" y="2360323"/>
            <a:chExt cx="2743200" cy="2743200"/>
          </a:xfrm>
        </p:grpSpPr>
        <p:sp>
          <p:nvSpPr>
            <p:cNvPr id="52" name="Rectangle: Rounded Corners 51">
              <a:extLst>
                <a:ext uri="{FF2B5EF4-FFF2-40B4-BE49-F238E27FC236}">
                  <a16:creationId xmlns:a16="http://schemas.microsoft.com/office/drawing/2014/main" id="{510225BC-7B71-4DF0-8951-2C15E69E59CB}"/>
                </a:ext>
              </a:extLst>
            </p:cNvPr>
            <p:cNvSpPr/>
            <p:nvPr/>
          </p:nvSpPr>
          <p:spPr>
            <a:xfrm>
              <a:off x="1169805" y="2360323"/>
              <a:ext cx="2743200" cy="2743200"/>
            </a:xfrm>
            <a:prstGeom prst="roundRect">
              <a:avLst>
                <a:gd name="adj" fmla="val 8549"/>
              </a:avLst>
            </a:prstGeom>
            <a:solidFill>
              <a:schemeClr val="bg2">
                <a:lumMod val="90000"/>
              </a:schemeClr>
            </a:solidFill>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US" sz="2400" dirty="0"/>
            </a:p>
          </p:txBody>
        </p:sp>
        <p:sp>
          <p:nvSpPr>
            <p:cNvPr id="53" name="Oval 52">
              <a:extLst>
                <a:ext uri="{FF2B5EF4-FFF2-40B4-BE49-F238E27FC236}">
                  <a16:creationId xmlns:a16="http://schemas.microsoft.com/office/drawing/2014/main" id="{D7E5314C-69CB-40AB-81E0-F979087A9E30}"/>
                </a:ext>
              </a:extLst>
            </p:cNvPr>
            <p:cNvSpPr/>
            <p:nvPr/>
          </p:nvSpPr>
          <p:spPr bwMode="auto">
            <a:xfrm>
              <a:off x="1403493" y="2612460"/>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en-US" sz="2400" b="1" kern="0" dirty="0">
                <a:solidFill>
                  <a:srgbClr val="000000"/>
                </a:solidFill>
                <a:latin typeface="+mj-lt"/>
              </a:endParaRPr>
            </a:p>
          </p:txBody>
        </p:sp>
        <p:sp>
          <p:nvSpPr>
            <p:cNvPr id="54" name="Oval 53">
              <a:extLst>
                <a:ext uri="{FF2B5EF4-FFF2-40B4-BE49-F238E27FC236}">
                  <a16:creationId xmlns:a16="http://schemas.microsoft.com/office/drawing/2014/main" id="{2439D8D8-2A9E-4401-941A-727FB0940C38}"/>
                </a:ext>
              </a:extLst>
            </p:cNvPr>
            <p:cNvSpPr/>
            <p:nvPr/>
          </p:nvSpPr>
          <p:spPr bwMode="auto">
            <a:xfrm>
              <a:off x="1403493" y="3467771"/>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en-US" sz="2400" b="1" kern="0" dirty="0">
                <a:solidFill>
                  <a:srgbClr val="000000"/>
                </a:solidFill>
                <a:latin typeface="+mj-lt"/>
              </a:endParaRPr>
            </a:p>
          </p:txBody>
        </p:sp>
        <p:sp>
          <p:nvSpPr>
            <p:cNvPr id="55" name="Oval 54">
              <a:extLst>
                <a:ext uri="{FF2B5EF4-FFF2-40B4-BE49-F238E27FC236}">
                  <a16:creationId xmlns:a16="http://schemas.microsoft.com/office/drawing/2014/main" id="{21E7F240-44A3-4251-95ED-65DCDDEBF245}"/>
                </a:ext>
              </a:extLst>
            </p:cNvPr>
            <p:cNvSpPr/>
            <p:nvPr/>
          </p:nvSpPr>
          <p:spPr bwMode="auto">
            <a:xfrm>
              <a:off x="1403493" y="4323081"/>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en-US" sz="2400" b="1" kern="0" dirty="0">
                <a:solidFill>
                  <a:srgbClr val="000000"/>
                </a:solidFill>
                <a:latin typeface="+mj-lt"/>
              </a:endParaRPr>
            </a:p>
          </p:txBody>
        </p:sp>
        <p:sp>
          <p:nvSpPr>
            <p:cNvPr id="56" name="Oval 55">
              <a:extLst>
                <a:ext uri="{FF2B5EF4-FFF2-40B4-BE49-F238E27FC236}">
                  <a16:creationId xmlns:a16="http://schemas.microsoft.com/office/drawing/2014/main" id="{69744250-FA39-4501-ADD3-4868E55B39B8}"/>
                </a:ext>
              </a:extLst>
            </p:cNvPr>
            <p:cNvSpPr/>
            <p:nvPr/>
          </p:nvSpPr>
          <p:spPr bwMode="auto">
            <a:xfrm>
              <a:off x="2277253" y="2612460"/>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en-US" sz="2400" b="1" kern="0" dirty="0">
                <a:solidFill>
                  <a:srgbClr val="000000"/>
                </a:solidFill>
                <a:latin typeface="+mj-lt"/>
              </a:endParaRPr>
            </a:p>
          </p:txBody>
        </p:sp>
        <p:sp>
          <p:nvSpPr>
            <p:cNvPr id="57" name="Oval 56">
              <a:extLst>
                <a:ext uri="{FF2B5EF4-FFF2-40B4-BE49-F238E27FC236}">
                  <a16:creationId xmlns:a16="http://schemas.microsoft.com/office/drawing/2014/main" id="{FF41F1C3-C842-4A4D-BFAA-7CE85E8DF103}"/>
                </a:ext>
              </a:extLst>
            </p:cNvPr>
            <p:cNvSpPr/>
            <p:nvPr/>
          </p:nvSpPr>
          <p:spPr bwMode="auto">
            <a:xfrm>
              <a:off x="2277253" y="3467771"/>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en-US" sz="2400" b="1" kern="0" dirty="0">
                <a:solidFill>
                  <a:srgbClr val="000000"/>
                </a:solidFill>
                <a:latin typeface="+mj-lt"/>
              </a:endParaRPr>
            </a:p>
          </p:txBody>
        </p:sp>
        <p:sp>
          <p:nvSpPr>
            <p:cNvPr id="58" name="Oval 57">
              <a:extLst>
                <a:ext uri="{FF2B5EF4-FFF2-40B4-BE49-F238E27FC236}">
                  <a16:creationId xmlns:a16="http://schemas.microsoft.com/office/drawing/2014/main" id="{90A5DE59-B8C0-440A-B632-D654CF932B79}"/>
                </a:ext>
              </a:extLst>
            </p:cNvPr>
            <p:cNvSpPr/>
            <p:nvPr/>
          </p:nvSpPr>
          <p:spPr bwMode="auto">
            <a:xfrm>
              <a:off x="2277253" y="4323081"/>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en-US" sz="2400" b="1" kern="0" dirty="0">
                <a:solidFill>
                  <a:srgbClr val="000000"/>
                </a:solidFill>
                <a:latin typeface="+mj-lt"/>
              </a:endParaRPr>
            </a:p>
          </p:txBody>
        </p:sp>
        <p:sp>
          <p:nvSpPr>
            <p:cNvPr id="59" name="Oval 58">
              <a:extLst>
                <a:ext uri="{FF2B5EF4-FFF2-40B4-BE49-F238E27FC236}">
                  <a16:creationId xmlns:a16="http://schemas.microsoft.com/office/drawing/2014/main" id="{5431AC80-1E81-466E-9DA2-9D4D2FC8B399}"/>
                </a:ext>
              </a:extLst>
            </p:cNvPr>
            <p:cNvSpPr/>
            <p:nvPr/>
          </p:nvSpPr>
          <p:spPr bwMode="auto">
            <a:xfrm>
              <a:off x="3151013" y="2612460"/>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r>
                <a:rPr lang="en-US" sz="2400" b="1" kern="0" dirty="0">
                  <a:solidFill>
                    <a:schemeClr val="bg1"/>
                  </a:solidFill>
                  <a:latin typeface="+mj-lt"/>
                </a:rPr>
                <a:t>01</a:t>
              </a:r>
            </a:p>
          </p:txBody>
        </p:sp>
        <p:sp>
          <p:nvSpPr>
            <p:cNvPr id="60" name="Oval 59">
              <a:extLst>
                <a:ext uri="{FF2B5EF4-FFF2-40B4-BE49-F238E27FC236}">
                  <a16:creationId xmlns:a16="http://schemas.microsoft.com/office/drawing/2014/main" id="{9114D819-EB47-424E-A3CF-50937FCD25A9}"/>
                </a:ext>
              </a:extLst>
            </p:cNvPr>
            <p:cNvSpPr/>
            <p:nvPr/>
          </p:nvSpPr>
          <p:spPr bwMode="auto">
            <a:xfrm>
              <a:off x="3151013" y="3467771"/>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en-US" sz="2400" b="1" kern="0" dirty="0">
                <a:solidFill>
                  <a:srgbClr val="000000"/>
                </a:solidFill>
                <a:latin typeface="+mj-lt"/>
              </a:endParaRPr>
            </a:p>
          </p:txBody>
        </p:sp>
        <p:sp>
          <p:nvSpPr>
            <p:cNvPr id="61" name="Oval 60">
              <a:extLst>
                <a:ext uri="{FF2B5EF4-FFF2-40B4-BE49-F238E27FC236}">
                  <a16:creationId xmlns:a16="http://schemas.microsoft.com/office/drawing/2014/main" id="{BAF26264-0347-4730-B8CF-20195F8C2F5D}"/>
                </a:ext>
              </a:extLst>
            </p:cNvPr>
            <p:cNvSpPr/>
            <p:nvPr/>
          </p:nvSpPr>
          <p:spPr bwMode="auto">
            <a:xfrm>
              <a:off x="3151013" y="4323081"/>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en-US" sz="2400" b="1" kern="0" dirty="0">
                <a:solidFill>
                  <a:srgbClr val="000000"/>
                </a:solidFill>
                <a:latin typeface="+mj-lt"/>
              </a:endParaRPr>
            </a:p>
          </p:txBody>
        </p:sp>
      </p:grpSp>
      <p:sp>
        <p:nvSpPr>
          <p:cNvPr id="2" name="Title 1">
            <a:extLst>
              <a:ext uri="{FF2B5EF4-FFF2-40B4-BE49-F238E27FC236}">
                <a16:creationId xmlns:a16="http://schemas.microsoft.com/office/drawing/2014/main" id="{1DD0223D-A068-4194-971E-033A7C0166DA}"/>
              </a:ext>
            </a:extLst>
          </p:cNvPr>
          <p:cNvSpPr>
            <a:spLocks noGrp="1"/>
          </p:cNvSpPr>
          <p:nvPr>
            <p:ph type="title"/>
          </p:nvPr>
        </p:nvSpPr>
        <p:spPr/>
        <p:txBody>
          <a:bodyPr/>
          <a:lstStyle/>
          <a:p>
            <a:r>
              <a:rPr lang="en-US" dirty="0"/>
              <a:t>Characterized Devices</a:t>
            </a:r>
          </a:p>
        </p:txBody>
      </p:sp>
      <p:sp>
        <p:nvSpPr>
          <p:cNvPr id="4" name="Slide Number Placeholder 3">
            <a:extLst>
              <a:ext uri="{FF2B5EF4-FFF2-40B4-BE49-F238E27FC236}">
                <a16:creationId xmlns:a16="http://schemas.microsoft.com/office/drawing/2014/main" id="{13543B50-F21F-42B4-8512-42ADA361BB8D}"/>
              </a:ext>
            </a:extLst>
          </p:cNvPr>
          <p:cNvSpPr>
            <a:spLocks noGrp="1"/>
          </p:cNvSpPr>
          <p:nvPr>
            <p:ph type="sldNum" sz="quarter" idx="12"/>
          </p:nvPr>
        </p:nvSpPr>
        <p:spPr/>
        <p:txBody>
          <a:bodyPr/>
          <a:lstStyle/>
          <a:p>
            <a:fld id="{656CEE93-C87C-43EF-85C8-C664598978DF}" type="slidenum">
              <a:rPr lang="en-US" smtClean="0"/>
              <a:pPr/>
              <a:t>13</a:t>
            </a:fld>
            <a:endParaRPr lang="en-US" dirty="0"/>
          </a:p>
        </p:txBody>
      </p:sp>
      <p:grpSp>
        <p:nvGrpSpPr>
          <p:cNvPr id="40" name="Group 39">
            <a:extLst>
              <a:ext uri="{FF2B5EF4-FFF2-40B4-BE49-F238E27FC236}">
                <a16:creationId xmlns:a16="http://schemas.microsoft.com/office/drawing/2014/main" id="{D28EDDBA-6BCB-4EA6-80AF-A3DF4067F723}"/>
              </a:ext>
            </a:extLst>
          </p:cNvPr>
          <p:cNvGrpSpPr/>
          <p:nvPr/>
        </p:nvGrpSpPr>
        <p:grpSpPr>
          <a:xfrm>
            <a:off x="3057835" y="2743200"/>
            <a:ext cx="2743200" cy="2743200"/>
            <a:chOff x="1169805" y="2360323"/>
            <a:chExt cx="2743200" cy="2743200"/>
          </a:xfrm>
        </p:grpSpPr>
        <p:sp>
          <p:nvSpPr>
            <p:cNvPr id="41" name="Rectangle: Rounded Corners 40">
              <a:extLst>
                <a:ext uri="{FF2B5EF4-FFF2-40B4-BE49-F238E27FC236}">
                  <a16:creationId xmlns:a16="http://schemas.microsoft.com/office/drawing/2014/main" id="{60015616-D031-4F55-BF99-FDD44D176F60}"/>
                </a:ext>
              </a:extLst>
            </p:cNvPr>
            <p:cNvSpPr/>
            <p:nvPr/>
          </p:nvSpPr>
          <p:spPr>
            <a:xfrm>
              <a:off x="1169805" y="2360323"/>
              <a:ext cx="2743200" cy="2743200"/>
            </a:xfrm>
            <a:prstGeom prst="roundRect">
              <a:avLst>
                <a:gd name="adj" fmla="val 8549"/>
              </a:avLst>
            </a:prstGeom>
            <a:solidFill>
              <a:schemeClr val="bg2">
                <a:lumMod val="90000"/>
              </a:schemeClr>
            </a:solidFill>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US" sz="2400" dirty="0"/>
            </a:p>
          </p:txBody>
        </p:sp>
        <p:sp>
          <p:nvSpPr>
            <p:cNvPr id="42" name="Oval 41">
              <a:extLst>
                <a:ext uri="{FF2B5EF4-FFF2-40B4-BE49-F238E27FC236}">
                  <a16:creationId xmlns:a16="http://schemas.microsoft.com/office/drawing/2014/main" id="{170CCA63-2CE9-4853-BFF2-37FC53849216}"/>
                </a:ext>
              </a:extLst>
            </p:cNvPr>
            <p:cNvSpPr/>
            <p:nvPr/>
          </p:nvSpPr>
          <p:spPr bwMode="auto">
            <a:xfrm>
              <a:off x="1403493" y="2612460"/>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en-US" sz="2400" b="1" kern="0" dirty="0">
                <a:solidFill>
                  <a:srgbClr val="000000"/>
                </a:solidFill>
                <a:latin typeface="+mj-lt"/>
              </a:endParaRPr>
            </a:p>
          </p:txBody>
        </p:sp>
        <p:sp>
          <p:nvSpPr>
            <p:cNvPr id="43" name="Oval 42">
              <a:extLst>
                <a:ext uri="{FF2B5EF4-FFF2-40B4-BE49-F238E27FC236}">
                  <a16:creationId xmlns:a16="http://schemas.microsoft.com/office/drawing/2014/main" id="{4DF88959-DF24-4F7D-ADE0-D0BB87EB77DF}"/>
                </a:ext>
              </a:extLst>
            </p:cNvPr>
            <p:cNvSpPr/>
            <p:nvPr/>
          </p:nvSpPr>
          <p:spPr bwMode="auto">
            <a:xfrm>
              <a:off x="1403493" y="3467771"/>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en-US" sz="2400" b="1" kern="0" dirty="0">
                <a:solidFill>
                  <a:srgbClr val="000000"/>
                </a:solidFill>
                <a:latin typeface="+mj-lt"/>
              </a:endParaRPr>
            </a:p>
          </p:txBody>
        </p:sp>
        <p:sp>
          <p:nvSpPr>
            <p:cNvPr id="44" name="Oval 43">
              <a:extLst>
                <a:ext uri="{FF2B5EF4-FFF2-40B4-BE49-F238E27FC236}">
                  <a16:creationId xmlns:a16="http://schemas.microsoft.com/office/drawing/2014/main" id="{C522762E-98E2-44FA-B02E-A45D88EFC8EF}"/>
                </a:ext>
              </a:extLst>
            </p:cNvPr>
            <p:cNvSpPr/>
            <p:nvPr/>
          </p:nvSpPr>
          <p:spPr bwMode="auto">
            <a:xfrm>
              <a:off x="1403493" y="4323081"/>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en-US" sz="2400" b="1" kern="0" dirty="0">
                <a:solidFill>
                  <a:srgbClr val="000000"/>
                </a:solidFill>
                <a:latin typeface="+mj-lt"/>
              </a:endParaRPr>
            </a:p>
          </p:txBody>
        </p:sp>
        <p:sp>
          <p:nvSpPr>
            <p:cNvPr id="45" name="Oval 44">
              <a:extLst>
                <a:ext uri="{FF2B5EF4-FFF2-40B4-BE49-F238E27FC236}">
                  <a16:creationId xmlns:a16="http://schemas.microsoft.com/office/drawing/2014/main" id="{3285548E-DAFB-4452-A3EE-ADE5C83954BC}"/>
                </a:ext>
              </a:extLst>
            </p:cNvPr>
            <p:cNvSpPr/>
            <p:nvPr/>
          </p:nvSpPr>
          <p:spPr bwMode="auto">
            <a:xfrm>
              <a:off x="2277253" y="2612460"/>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en-US" sz="2400" b="1" kern="0" dirty="0">
                <a:solidFill>
                  <a:srgbClr val="000000"/>
                </a:solidFill>
                <a:latin typeface="+mj-lt"/>
              </a:endParaRPr>
            </a:p>
          </p:txBody>
        </p:sp>
        <p:sp>
          <p:nvSpPr>
            <p:cNvPr id="46" name="Oval 45">
              <a:extLst>
                <a:ext uri="{FF2B5EF4-FFF2-40B4-BE49-F238E27FC236}">
                  <a16:creationId xmlns:a16="http://schemas.microsoft.com/office/drawing/2014/main" id="{DD87D5E2-987B-440F-9B3C-DE4F36253AD2}"/>
                </a:ext>
              </a:extLst>
            </p:cNvPr>
            <p:cNvSpPr/>
            <p:nvPr/>
          </p:nvSpPr>
          <p:spPr bwMode="auto">
            <a:xfrm>
              <a:off x="2277253" y="3467771"/>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en-US" sz="2400" b="1" kern="0" dirty="0">
                <a:solidFill>
                  <a:srgbClr val="000000"/>
                </a:solidFill>
                <a:latin typeface="+mj-lt"/>
              </a:endParaRPr>
            </a:p>
          </p:txBody>
        </p:sp>
        <p:sp>
          <p:nvSpPr>
            <p:cNvPr id="47" name="Oval 46">
              <a:extLst>
                <a:ext uri="{FF2B5EF4-FFF2-40B4-BE49-F238E27FC236}">
                  <a16:creationId xmlns:a16="http://schemas.microsoft.com/office/drawing/2014/main" id="{8562E223-C072-4120-B5AC-0B70430BC0E0}"/>
                </a:ext>
              </a:extLst>
            </p:cNvPr>
            <p:cNvSpPr/>
            <p:nvPr/>
          </p:nvSpPr>
          <p:spPr bwMode="auto">
            <a:xfrm>
              <a:off x="2277253" y="4323081"/>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en-US" sz="2400" b="1" kern="0" dirty="0">
                <a:solidFill>
                  <a:srgbClr val="000000"/>
                </a:solidFill>
                <a:latin typeface="+mj-lt"/>
              </a:endParaRPr>
            </a:p>
          </p:txBody>
        </p:sp>
        <p:sp>
          <p:nvSpPr>
            <p:cNvPr id="48" name="Oval 47">
              <a:extLst>
                <a:ext uri="{FF2B5EF4-FFF2-40B4-BE49-F238E27FC236}">
                  <a16:creationId xmlns:a16="http://schemas.microsoft.com/office/drawing/2014/main" id="{CE37ECE6-5B34-42F3-9E29-0B7D7362AB00}"/>
                </a:ext>
              </a:extLst>
            </p:cNvPr>
            <p:cNvSpPr/>
            <p:nvPr/>
          </p:nvSpPr>
          <p:spPr bwMode="auto">
            <a:xfrm>
              <a:off x="3151013" y="2612460"/>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en-US" sz="2400" b="1" kern="0" dirty="0">
                <a:solidFill>
                  <a:schemeClr val="bg1"/>
                </a:solidFill>
                <a:latin typeface="+mj-lt"/>
              </a:endParaRPr>
            </a:p>
          </p:txBody>
        </p:sp>
        <p:sp>
          <p:nvSpPr>
            <p:cNvPr id="49" name="Oval 48">
              <a:extLst>
                <a:ext uri="{FF2B5EF4-FFF2-40B4-BE49-F238E27FC236}">
                  <a16:creationId xmlns:a16="http://schemas.microsoft.com/office/drawing/2014/main" id="{C2E3F84C-0021-491A-A7D8-F88B07B1EAAD}"/>
                </a:ext>
              </a:extLst>
            </p:cNvPr>
            <p:cNvSpPr/>
            <p:nvPr/>
          </p:nvSpPr>
          <p:spPr bwMode="auto">
            <a:xfrm>
              <a:off x="3151013" y="3467771"/>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en-US" sz="2400" b="1" kern="0" dirty="0">
                <a:solidFill>
                  <a:srgbClr val="000000"/>
                </a:solidFill>
                <a:latin typeface="+mj-lt"/>
              </a:endParaRPr>
            </a:p>
          </p:txBody>
        </p:sp>
        <p:sp>
          <p:nvSpPr>
            <p:cNvPr id="50" name="Oval 49">
              <a:extLst>
                <a:ext uri="{FF2B5EF4-FFF2-40B4-BE49-F238E27FC236}">
                  <a16:creationId xmlns:a16="http://schemas.microsoft.com/office/drawing/2014/main" id="{3547A3C6-1C45-4086-9919-C8DEDF3B2604}"/>
                </a:ext>
              </a:extLst>
            </p:cNvPr>
            <p:cNvSpPr/>
            <p:nvPr/>
          </p:nvSpPr>
          <p:spPr bwMode="auto">
            <a:xfrm>
              <a:off x="3151013" y="4323081"/>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en-US" sz="2400" b="1" kern="0" dirty="0">
                <a:solidFill>
                  <a:srgbClr val="000000"/>
                </a:solidFill>
                <a:latin typeface="+mj-lt"/>
              </a:endParaRPr>
            </a:p>
          </p:txBody>
        </p:sp>
      </p:grpSp>
      <p:cxnSp>
        <p:nvCxnSpPr>
          <p:cNvPr id="84" name="Straight Arrow Connector 83">
            <a:extLst>
              <a:ext uri="{FF2B5EF4-FFF2-40B4-BE49-F238E27FC236}">
                <a16:creationId xmlns:a16="http://schemas.microsoft.com/office/drawing/2014/main" id="{3A7A50D7-6932-4982-80AD-53C159D8211D}"/>
              </a:ext>
            </a:extLst>
          </p:cNvPr>
          <p:cNvCxnSpPr>
            <a:cxnSpLocks/>
          </p:cNvCxnSpPr>
          <p:nvPr/>
        </p:nvCxnSpPr>
        <p:spPr>
          <a:xfrm>
            <a:off x="2836109" y="5553723"/>
            <a:ext cx="526526" cy="618043"/>
          </a:xfrm>
          <a:prstGeom prst="straightConnector1">
            <a:avLst/>
          </a:prstGeom>
          <a:ln w="76200">
            <a:solidFill>
              <a:schemeClr val="tx1"/>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86" name="Rectangle: Rounded Corners 85">
            <a:extLst>
              <a:ext uri="{FF2B5EF4-FFF2-40B4-BE49-F238E27FC236}">
                <a16:creationId xmlns:a16="http://schemas.microsoft.com/office/drawing/2014/main" id="{8178694D-E120-403F-9CB6-C70D26FE427A}"/>
              </a:ext>
            </a:extLst>
          </p:cNvPr>
          <p:cNvSpPr/>
          <p:nvPr/>
        </p:nvSpPr>
        <p:spPr>
          <a:xfrm>
            <a:off x="496303" y="1134172"/>
            <a:ext cx="8151394" cy="715924"/>
          </a:xfrm>
          <a:prstGeom prst="round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1"/>
                </a:solidFill>
              </a:rPr>
              <a:t>Real 30-39 Layer 3D MLC NAND Flash Chips</a:t>
            </a:r>
          </a:p>
        </p:txBody>
      </p:sp>
      <p:sp>
        <p:nvSpPr>
          <p:cNvPr id="87" name="TextBox 86">
            <a:extLst>
              <a:ext uri="{FF2B5EF4-FFF2-40B4-BE49-F238E27FC236}">
                <a16:creationId xmlns:a16="http://schemas.microsoft.com/office/drawing/2014/main" id="{15733C9E-020D-4BF2-A872-DB0CD85F65F5}"/>
              </a:ext>
            </a:extLst>
          </p:cNvPr>
          <p:cNvSpPr txBox="1"/>
          <p:nvPr/>
        </p:nvSpPr>
        <p:spPr>
          <a:xfrm>
            <a:off x="6105835" y="2248344"/>
            <a:ext cx="1753172" cy="523220"/>
          </a:xfrm>
          <a:prstGeom prst="rect">
            <a:avLst/>
          </a:prstGeom>
          <a:noFill/>
        </p:spPr>
        <p:txBody>
          <a:bodyPr wrap="none" rtlCol="0">
            <a:spAutoFit/>
          </a:bodyPr>
          <a:lstStyle/>
          <a:p>
            <a:r>
              <a:rPr lang="en-US" sz="2800" b="1" dirty="0"/>
              <a:t>2-bit MLC</a:t>
            </a:r>
          </a:p>
        </p:txBody>
      </p:sp>
      <p:sp>
        <p:nvSpPr>
          <p:cNvPr id="88" name="TextBox 87">
            <a:extLst>
              <a:ext uri="{FF2B5EF4-FFF2-40B4-BE49-F238E27FC236}">
                <a16:creationId xmlns:a16="http://schemas.microsoft.com/office/drawing/2014/main" id="{7687800D-24C1-4778-9986-963A2DAECB66}"/>
              </a:ext>
            </a:extLst>
          </p:cNvPr>
          <p:cNvSpPr txBox="1"/>
          <p:nvPr/>
        </p:nvSpPr>
        <p:spPr>
          <a:xfrm>
            <a:off x="1368257" y="5486400"/>
            <a:ext cx="1569380" cy="954107"/>
          </a:xfrm>
          <a:prstGeom prst="rect">
            <a:avLst/>
          </a:prstGeom>
          <a:noFill/>
        </p:spPr>
        <p:txBody>
          <a:bodyPr wrap="square" rtlCol="0">
            <a:spAutoFit/>
          </a:bodyPr>
          <a:lstStyle/>
          <a:p>
            <a:pPr algn="ctr"/>
            <a:r>
              <a:rPr lang="en-US" sz="2800" b="1" dirty="0"/>
              <a:t>30- to 39-layer</a:t>
            </a:r>
          </a:p>
        </p:txBody>
      </p:sp>
      <p:cxnSp>
        <p:nvCxnSpPr>
          <p:cNvPr id="90" name="Straight Arrow Connector 89">
            <a:extLst>
              <a:ext uri="{FF2B5EF4-FFF2-40B4-BE49-F238E27FC236}">
                <a16:creationId xmlns:a16="http://schemas.microsoft.com/office/drawing/2014/main" id="{1E001C75-8647-4859-9578-9F8488E63F89}"/>
              </a:ext>
            </a:extLst>
          </p:cNvPr>
          <p:cNvCxnSpPr>
            <a:cxnSpLocks/>
            <a:stCxn id="48" idx="7"/>
            <a:endCxn id="87" idx="1"/>
          </p:cNvCxnSpPr>
          <p:nvPr/>
        </p:nvCxnSpPr>
        <p:spPr>
          <a:xfrm flipV="1">
            <a:off x="5489980" y="2509954"/>
            <a:ext cx="615855" cy="562751"/>
          </a:xfrm>
          <a:prstGeom prst="straightConnector1">
            <a:avLst/>
          </a:prstGeom>
          <a:ln w="76200">
            <a:solidFill>
              <a:schemeClr val="tx1"/>
            </a:solidFill>
            <a:headEnd type="none" w="med" len="sm"/>
            <a:tailEnd type="arrow" w="med" len="sm"/>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78BE14F-4B06-4951-A5F5-704E31682EB6}"/>
              </a:ext>
            </a:extLst>
          </p:cNvPr>
          <p:cNvSpPr/>
          <p:nvPr/>
        </p:nvSpPr>
        <p:spPr>
          <a:xfrm>
            <a:off x="5036832" y="3023354"/>
            <a:ext cx="550151" cy="461665"/>
          </a:xfrm>
          <a:prstGeom prst="rect">
            <a:avLst/>
          </a:prstGeom>
        </p:spPr>
        <p:txBody>
          <a:bodyPr wrap="none">
            <a:spAutoFit/>
          </a:bodyPr>
          <a:lstStyle/>
          <a:p>
            <a:r>
              <a:rPr lang="en-US" sz="2400" b="1" kern="0" dirty="0">
                <a:solidFill>
                  <a:schemeClr val="bg1"/>
                </a:solidFill>
              </a:rPr>
              <a:t>01</a:t>
            </a:r>
            <a:endParaRPr lang="en-US" sz="2400" dirty="0"/>
          </a:p>
        </p:txBody>
      </p:sp>
    </p:spTree>
    <p:extLst>
      <p:ext uri="{BB962C8B-B14F-4D97-AF65-F5344CB8AC3E}">
        <p14:creationId xmlns:p14="http://schemas.microsoft.com/office/powerpoint/2010/main" val="14659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0" presetClass="entr" presetSubtype="0" fill="hold" nodeType="withEffect">
                                  <p:stCondLst>
                                    <p:cond delay="0"/>
                                  </p:stCondLst>
                                  <p:childTnLst>
                                    <p:set>
                                      <p:cBhvr>
                                        <p:cTn id="9" dur="1" fill="hold">
                                          <p:stCondLst>
                                            <p:cond delay="0"/>
                                          </p:stCondLst>
                                        </p:cTn>
                                        <p:tgtEl>
                                          <p:spTgt spid="84"/>
                                        </p:tgtEl>
                                        <p:attrNameLst>
                                          <p:attrName>style.visibility</p:attrName>
                                        </p:attrNameLst>
                                      </p:cBhvr>
                                      <p:to>
                                        <p:strVal val="visible"/>
                                      </p:to>
                                    </p:set>
                                    <p:animEffect transition="in" filter="fade">
                                      <p:cBhvr>
                                        <p:cTn id="10" dur="500"/>
                                        <p:tgtEl>
                                          <p:spTgt spid="8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fade">
                                      <p:cBhvr>
                                        <p:cTn id="15" dur="500"/>
                                        <p:tgtEl>
                                          <p:spTgt spid="87"/>
                                        </p:tgtEl>
                                      </p:cBhvr>
                                    </p:animEffect>
                                  </p:childTnLst>
                                </p:cTn>
                              </p:par>
                              <p:par>
                                <p:cTn id="16" presetID="10" presetClass="entr" presetSubtype="0" fill="hold" nodeType="withEffect">
                                  <p:stCondLst>
                                    <p:cond delay="0"/>
                                  </p:stCondLst>
                                  <p:childTnLst>
                                    <p:set>
                                      <p:cBhvr>
                                        <p:cTn id="17" dur="1" fill="hold">
                                          <p:stCondLst>
                                            <p:cond delay="0"/>
                                          </p:stCondLst>
                                        </p:cTn>
                                        <p:tgtEl>
                                          <p:spTgt spid="90"/>
                                        </p:tgtEl>
                                        <p:attrNameLst>
                                          <p:attrName>style.visibility</p:attrName>
                                        </p:attrNameLst>
                                      </p:cBhvr>
                                      <p:to>
                                        <p:strVal val="visible"/>
                                      </p:to>
                                    </p:set>
                                    <p:animEffect transition="in" filter="fade">
                                      <p:cBhvr>
                                        <p:cTn id="18" dur="500"/>
                                        <p:tgtEl>
                                          <p:spTgt spid="9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MLC Threshold Voltage Distribution Background</a:t>
            </a:r>
          </a:p>
        </p:txBody>
      </p:sp>
      <p:sp>
        <p:nvSpPr>
          <p:cNvPr id="2" name="Slide Number Placeholder 1"/>
          <p:cNvSpPr>
            <a:spLocks noGrp="1"/>
          </p:cNvSpPr>
          <p:nvPr>
            <p:ph type="sldNum" sz="quarter" idx="12"/>
          </p:nvPr>
        </p:nvSpPr>
        <p:spPr/>
        <p:txBody>
          <a:bodyPr>
            <a:normAutofit/>
          </a:bodyPr>
          <a:lstStyle/>
          <a:p>
            <a:fld id="{659951FD-F195-4FF4-B5D0-ABFF8986B8DF}" type="slidenum">
              <a:rPr lang="en-US" smtClean="0"/>
              <a:pPr/>
              <a:t>14</a:t>
            </a:fld>
            <a:endParaRPr lang="en-US" dirty="0"/>
          </a:p>
        </p:txBody>
      </p:sp>
      <p:sp>
        <p:nvSpPr>
          <p:cNvPr id="75" name="Rectangle 74">
            <a:extLst>
              <a:ext uri="{FF2B5EF4-FFF2-40B4-BE49-F238E27FC236}">
                <a16:creationId xmlns:a16="http://schemas.microsoft.com/office/drawing/2014/main" id="{0E5EAD96-7718-4965-8429-69D675550185}"/>
              </a:ext>
            </a:extLst>
          </p:cNvPr>
          <p:cNvSpPr/>
          <p:nvPr/>
        </p:nvSpPr>
        <p:spPr>
          <a:xfrm>
            <a:off x="934001" y="4644191"/>
            <a:ext cx="1468844" cy="523220"/>
          </a:xfrm>
          <a:prstGeom prst="rect">
            <a:avLst/>
          </a:prstGeom>
        </p:spPr>
        <p:txBody>
          <a:bodyPr wrap="square">
            <a:spAutoFit/>
          </a:bodyPr>
          <a:lstStyle/>
          <a:p>
            <a:pPr algn="ctr"/>
            <a:r>
              <a:rPr lang="en-US" altLang="ko-KR" sz="2800" b="1" dirty="0">
                <a:solidFill>
                  <a:schemeClr val="accent5"/>
                </a:solidFill>
                <a:latin typeface="+mj-lt"/>
                <a:ea typeface="Dotum" pitchFamily="34" charset="-127"/>
              </a:rPr>
              <a:t>11</a:t>
            </a:r>
            <a:endParaRPr lang="ko-KR" altLang="ko-KR" sz="2800" b="1" dirty="0">
              <a:solidFill>
                <a:schemeClr val="accent5"/>
              </a:solidFill>
              <a:latin typeface="+mj-lt"/>
              <a:ea typeface="Dotum" pitchFamily="34" charset="-127"/>
            </a:endParaRPr>
          </a:p>
        </p:txBody>
      </p:sp>
      <p:sp>
        <p:nvSpPr>
          <p:cNvPr id="76" name="Rectangle 75">
            <a:extLst>
              <a:ext uri="{FF2B5EF4-FFF2-40B4-BE49-F238E27FC236}">
                <a16:creationId xmlns:a16="http://schemas.microsoft.com/office/drawing/2014/main" id="{5D58129B-1BD2-4ADA-89D3-FC91279EA93D}"/>
              </a:ext>
            </a:extLst>
          </p:cNvPr>
          <p:cNvSpPr/>
          <p:nvPr/>
        </p:nvSpPr>
        <p:spPr>
          <a:xfrm>
            <a:off x="3082157" y="4644191"/>
            <a:ext cx="1468844" cy="523220"/>
          </a:xfrm>
          <a:prstGeom prst="rect">
            <a:avLst/>
          </a:prstGeom>
        </p:spPr>
        <p:txBody>
          <a:bodyPr wrap="square">
            <a:spAutoFit/>
          </a:bodyPr>
          <a:lstStyle/>
          <a:p>
            <a:pPr algn="ctr"/>
            <a:r>
              <a:rPr lang="en-US" altLang="ko-KR" sz="2800" b="1" dirty="0">
                <a:solidFill>
                  <a:schemeClr val="accent5"/>
                </a:solidFill>
                <a:latin typeface="+mj-lt"/>
                <a:ea typeface="Dotum" pitchFamily="34" charset="-127"/>
              </a:rPr>
              <a:t>10</a:t>
            </a:r>
            <a:endParaRPr lang="ko-KR" altLang="ko-KR" sz="2800" b="1" dirty="0">
              <a:solidFill>
                <a:schemeClr val="accent5"/>
              </a:solidFill>
              <a:latin typeface="+mj-lt"/>
              <a:ea typeface="Dotum" pitchFamily="34" charset="-127"/>
            </a:endParaRPr>
          </a:p>
        </p:txBody>
      </p:sp>
      <p:sp>
        <p:nvSpPr>
          <p:cNvPr id="77" name="Rectangle 76">
            <a:extLst>
              <a:ext uri="{FF2B5EF4-FFF2-40B4-BE49-F238E27FC236}">
                <a16:creationId xmlns:a16="http://schemas.microsoft.com/office/drawing/2014/main" id="{709B4820-AAA7-4D7D-AE40-625B896D3DA8}"/>
              </a:ext>
            </a:extLst>
          </p:cNvPr>
          <p:cNvSpPr/>
          <p:nvPr/>
        </p:nvSpPr>
        <p:spPr>
          <a:xfrm>
            <a:off x="5269551" y="4644191"/>
            <a:ext cx="1468844" cy="523220"/>
          </a:xfrm>
          <a:prstGeom prst="rect">
            <a:avLst/>
          </a:prstGeom>
        </p:spPr>
        <p:txBody>
          <a:bodyPr wrap="square">
            <a:spAutoFit/>
          </a:bodyPr>
          <a:lstStyle/>
          <a:p>
            <a:pPr algn="ctr"/>
            <a:r>
              <a:rPr lang="en-US" altLang="ko-KR" sz="2800" b="1" dirty="0">
                <a:solidFill>
                  <a:schemeClr val="accent5"/>
                </a:solidFill>
                <a:latin typeface="+mj-lt"/>
                <a:ea typeface="Dotum" pitchFamily="34" charset="-127"/>
              </a:rPr>
              <a:t>00</a:t>
            </a:r>
            <a:endParaRPr lang="ko-KR" altLang="ko-KR" sz="2800" b="1" dirty="0">
              <a:solidFill>
                <a:schemeClr val="accent5"/>
              </a:solidFill>
              <a:latin typeface="+mj-lt"/>
              <a:ea typeface="Dotum" pitchFamily="34" charset="-127"/>
            </a:endParaRPr>
          </a:p>
        </p:txBody>
      </p:sp>
      <p:sp>
        <p:nvSpPr>
          <p:cNvPr id="78" name="Rectangle 77">
            <a:extLst>
              <a:ext uri="{FF2B5EF4-FFF2-40B4-BE49-F238E27FC236}">
                <a16:creationId xmlns:a16="http://schemas.microsoft.com/office/drawing/2014/main" id="{065B59A7-6521-45CE-B0D2-C7A89E64CC8A}"/>
              </a:ext>
            </a:extLst>
          </p:cNvPr>
          <p:cNvSpPr/>
          <p:nvPr/>
        </p:nvSpPr>
        <p:spPr>
          <a:xfrm>
            <a:off x="7368747" y="4644191"/>
            <a:ext cx="1468844" cy="523220"/>
          </a:xfrm>
          <a:prstGeom prst="rect">
            <a:avLst/>
          </a:prstGeom>
        </p:spPr>
        <p:txBody>
          <a:bodyPr wrap="square">
            <a:spAutoFit/>
          </a:bodyPr>
          <a:lstStyle/>
          <a:p>
            <a:pPr algn="ctr"/>
            <a:r>
              <a:rPr lang="en-US" altLang="ko-KR" sz="2800" b="1" dirty="0">
                <a:solidFill>
                  <a:schemeClr val="accent5"/>
                </a:solidFill>
                <a:latin typeface="+mj-lt"/>
                <a:ea typeface="Dotum" pitchFamily="34" charset="-127"/>
              </a:rPr>
              <a:t>01</a:t>
            </a:r>
            <a:endParaRPr lang="ko-KR" altLang="ko-KR" sz="2800" b="1" dirty="0">
              <a:solidFill>
                <a:schemeClr val="accent5"/>
              </a:solidFill>
              <a:latin typeface="+mj-lt"/>
              <a:ea typeface="Dotum" pitchFamily="34" charset="-127"/>
            </a:endParaRPr>
          </a:p>
        </p:txBody>
      </p:sp>
      <p:cxnSp>
        <p:nvCxnSpPr>
          <p:cNvPr id="60" name="Straight Arrow Connector 59">
            <a:extLst>
              <a:ext uri="{FF2B5EF4-FFF2-40B4-BE49-F238E27FC236}">
                <a16:creationId xmlns:a16="http://schemas.microsoft.com/office/drawing/2014/main" id="{A45978B3-A8C9-43EC-BCCA-7B8C0DB6272B}"/>
              </a:ext>
            </a:extLst>
          </p:cNvPr>
          <p:cNvCxnSpPr>
            <a:cxnSpLocks/>
          </p:cNvCxnSpPr>
          <p:nvPr/>
        </p:nvCxnSpPr>
        <p:spPr>
          <a:xfrm flipV="1">
            <a:off x="571500" y="3065596"/>
            <a:ext cx="0" cy="2846402"/>
          </a:xfrm>
          <a:prstGeom prst="straightConnector1">
            <a:avLst/>
          </a:prstGeom>
          <a:noFill/>
          <a:ln w="63500" cap="flat" cmpd="sng" algn="ctr">
            <a:solidFill>
              <a:sysClr val="windowText" lastClr="000000">
                <a:lumMod val="65000"/>
                <a:lumOff val="35000"/>
              </a:sysClr>
            </a:solidFill>
            <a:prstDash val="solid"/>
            <a:tailEnd type="triangle"/>
          </a:ln>
          <a:effectLst/>
        </p:spPr>
      </p:cxnSp>
      <p:sp>
        <p:nvSpPr>
          <p:cNvPr id="61" name="Rectangle 60">
            <a:extLst>
              <a:ext uri="{FF2B5EF4-FFF2-40B4-BE49-F238E27FC236}">
                <a16:creationId xmlns:a16="http://schemas.microsoft.com/office/drawing/2014/main" id="{5EAB6818-59B1-4146-AD1A-9582229F2E7E}"/>
              </a:ext>
            </a:extLst>
          </p:cNvPr>
          <p:cNvSpPr/>
          <p:nvPr/>
        </p:nvSpPr>
        <p:spPr>
          <a:xfrm rot="16200000">
            <a:off x="-652199" y="3777273"/>
            <a:ext cx="1885018" cy="461665"/>
          </a:xfrm>
          <a:prstGeom prst="rect">
            <a:avLst/>
          </a:prstGeom>
        </p:spPr>
        <p:txBody>
          <a:bodyPr wrap="square">
            <a:spAutoFit/>
          </a:bodyPr>
          <a:lstStyle/>
          <a:p>
            <a:pPr algn="ctr"/>
            <a:r>
              <a:rPr lang="en-US" altLang="ko-KR" sz="2400" b="1" i="1" dirty="0">
                <a:solidFill>
                  <a:prstClr val="black">
                    <a:lumMod val="65000"/>
                    <a:lumOff val="35000"/>
                  </a:prstClr>
                </a:solidFill>
                <a:latin typeface="+mj-lt"/>
                <a:ea typeface="Dotum" pitchFamily="34" charset="-127"/>
              </a:rPr>
              <a:t>Probability</a:t>
            </a:r>
            <a:endParaRPr lang="ko-KR" altLang="ko-KR" sz="2400" b="1" i="1" dirty="0">
              <a:solidFill>
                <a:prstClr val="black">
                  <a:lumMod val="65000"/>
                  <a:lumOff val="35000"/>
                </a:prstClr>
              </a:solidFill>
              <a:latin typeface="+mj-lt"/>
              <a:ea typeface="Dotum" pitchFamily="34" charset="-127"/>
            </a:endParaRPr>
          </a:p>
        </p:txBody>
      </p:sp>
      <p:grpSp>
        <p:nvGrpSpPr>
          <p:cNvPr id="9" name="Group 8">
            <a:extLst>
              <a:ext uri="{FF2B5EF4-FFF2-40B4-BE49-F238E27FC236}">
                <a16:creationId xmlns:a16="http://schemas.microsoft.com/office/drawing/2014/main" id="{D89646B6-2187-4624-8D4B-6555F4BF8483}"/>
              </a:ext>
            </a:extLst>
          </p:cNvPr>
          <p:cNvGrpSpPr/>
          <p:nvPr/>
        </p:nvGrpSpPr>
        <p:grpSpPr>
          <a:xfrm>
            <a:off x="2705212" y="1239266"/>
            <a:ext cx="4378013" cy="4680189"/>
            <a:chOff x="2705212" y="3608804"/>
            <a:chExt cx="4378013" cy="2310652"/>
          </a:xfrm>
        </p:grpSpPr>
        <p:cxnSp>
          <p:nvCxnSpPr>
            <p:cNvPr id="63" name="Straight Connector 62">
              <a:extLst>
                <a:ext uri="{FF2B5EF4-FFF2-40B4-BE49-F238E27FC236}">
                  <a16:creationId xmlns:a16="http://schemas.microsoft.com/office/drawing/2014/main" id="{26BCEF22-ADE1-402F-8012-504AF019F3D3}"/>
                </a:ext>
              </a:extLst>
            </p:cNvPr>
            <p:cNvCxnSpPr/>
            <p:nvPr/>
          </p:nvCxnSpPr>
          <p:spPr>
            <a:xfrm flipH="1">
              <a:off x="2705212" y="3608804"/>
              <a:ext cx="3223" cy="2310652"/>
            </a:xfrm>
            <a:prstGeom prst="line">
              <a:avLst/>
            </a:prstGeom>
            <a:noFill/>
            <a:ln w="63500" cap="flat" cmpd="sng" algn="ctr">
              <a:solidFill>
                <a:schemeClr val="accent2"/>
              </a:solidFill>
              <a:prstDash val="sysDash"/>
            </a:ln>
            <a:effectLst/>
          </p:spPr>
        </p:cxnSp>
        <p:cxnSp>
          <p:nvCxnSpPr>
            <p:cNvPr id="66" name="Straight Connector 65">
              <a:extLst>
                <a:ext uri="{FF2B5EF4-FFF2-40B4-BE49-F238E27FC236}">
                  <a16:creationId xmlns:a16="http://schemas.microsoft.com/office/drawing/2014/main" id="{A353611A-14E1-40F0-95E7-0CC15E0A7665}"/>
                </a:ext>
              </a:extLst>
            </p:cNvPr>
            <p:cNvCxnSpPr/>
            <p:nvPr/>
          </p:nvCxnSpPr>
          <p:spPr>
            <a:xfrm flipH="1">
              <a:off x="4892607" y="3608804"/>
              <a:ext cx="3223" cy="2310652"/>
            </a:xfrm>
            <a:prstGeom prst="line">
              <a:avLst/>
            </a:prstGeom>
            <a:noFill/>
            <a:ln w="63500" cap="flat" cmpd="sng" algn="ctr">
              <a:solidFill>
                <a:schemeClr val="accent2"/>
              </a:solidFill>
              <a:prstDash val="sysDash"/>
            </a:ln>
            <a:effectLst/>
          </p:spPr>
        </p:cxnSp>
        <p:cxnSp>
          <p:nvCxnSpPr>
            <p:cNvPr id="69" name="Straight Connector 68">
              <a:extLst>
                <a:ext uri="{FF2B5EF4-FFF2-40B4-BE49-F238E27FC236}">
                  <a16:creationId xmlns:a16="http://schemas.microsoft.com/office/drawing/2014/main" id="{FE442AEB-5B07-4368-A07C-7AA45200B4C4}"/>
                </a:ext>
              </a:extLst>
            </p:cNvPr>
            <p:cNvCxnSpPr/>
            <p:nvPr/>
          </p:nvCxnSpPr>
          <p:spPr>
            <a:xfrm flipH="1">
              <a:off x="7080003" y="3608804"/>
              <a:ext cx="3222" cy="2310652"/>
            </a:xfrm>
            <a:prstGeom prst="line">
              <a:avLst/>
            </a:prstGeom>
            <a:noFill/>
            <a:ln w="63500" cap="flat" cmpd="sng" algn="ctr">
              <a:solidFill>
                <a:schemeClr val="accent2"/>
              </a:solidFill>
              <a:prstDash val="sysDash"/>
            </a:ln>
            <a:effectLst/>
          </p:spPr>
        </p:cxnSp>
      </p:grpSp>
      <p:sp>
        <p:nvSpPr>
          <p:cNvPr id="71" name="Freeform 29">
            <a:extLst>
              <a:ext uri="{FF2B5EF4-FFF2-40B4-BE49-F238E27FC236}">
                <a16:creationId xmlns:a16="http://schemas.microsoft.com/office/drawing/2014/main" id="{6043DEA4-C188-457C-883A-783CCB6F691F}"/>
              </a:ext>
            </a:extLst>
          </p:cNvPr>
          <p:cNvSpPr/>
          <p:nvPr/>
        </p:nvSpPr>
        <p:spPr>
          <a:xfrm>
            <a:off x="2976287" y="3919585"/>
            <a:ext cx="1645247" cy="2007497"/>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63500" cap="flat" cmpd="sng" algn="ctr">
            <a:solidFill>
              <a:sysClr val="windowText" lastClr="000000">
                <a:lumMod val="65000"/>
                <a:lumOff val="3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mj-lt"/>
              <a:ea typeface="+mn-ea"/>
              <a:cs typeface="+mn-cs"/>
            </a:endParaRPr>
          </a:p>
        </p:txBody>
      </p:sp>
      <p:sp>
        <p:nvSpPr>
          <p:cNvPr id="72" name="Freeform 30">
            <a:extLst>
              <a:ext uri="{FF2B5EF4-FFF2-40B4-BE49-F238E27FC236}">
                <a16:creationId xmlns:a16="http://schemas.microsoft.com/office/drawing/2014/main" id="{395BBBEE-9D91-449A-B853-5DA400926D19}"/>
              </a:ext>
            </a:extLst>
          </p:cNvPr>
          <p:cNvSpPr/>
          <p:nvPr/>
        </p:nvSpPr>
        <p:spPr>
          <a:xfrm>
            <a:off x="5163681" y="3919585"/>
            <a:ext cx="1645247" cy="2007497"/>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63500" cap="flat" cmpd="sng" algn="ctr">
            <a:solidFill>
              <a:sysClr val="windowText" lastClr="000000">
                <a:lumMod val="65000"/>
                <a:lumOff val="3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mj-lt"/>
              <a:ea typeface="+mn-ea"/>
              <a:cs typeface="+mn-cs"/>
            </a:endParaRPr>
          </a:p>
        </p:txBody>
      </p:sp>
      <p:sp>
        <p:nvSpPr>
          <p:cNvPr id="73" name="Freeform 31">
            <a:extLst>
              <a:ext uri="{FF2B5EF4-FFF2-40B4-BE49-F238E27FC236}">
                <a16:creationId xmlns:a16="http://schemas.microsoft.com/office/drawing/2014/main" id="{3265F1CC-19E2-4FC6-99BD-CE9187E57CAE}"/>
              </a:ext>
            </a:extLst>
          </p:cNvPr>
          <p:cNvSpPr/>
          <p:nvPr/>
        </p:nvSpPr>
        <p:spPr>
          <a:xfrm>
            <a:off x="7259265" y="3919584"/>
            <a:ext cx="1645247" cy="2007497"/>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63500" cap="flat" cmpd="sng" algn="ctr">
            <a:solidFill>
              <a:sysClr val="windowText" lastClr="000000">
                <a:lumMod val="65000"/>
                <a:lumOff val="3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mj-lt"/>
              <a:ea typeface="+mn-ea"/>
              <a:cs typeface="+mn-cs"/>
            </a:endParaRPr>
          </a:p>
        </p:txBody>
      </p:sp>
      <p:sp>
        <p:nvSpPr>
          <p:cNvPr id="74" name="Freeform 32">
            <a:extLst>
              <a:ext uri="{FF2B5EF4-FFF2-40B4-BE49-F238E27FC236}">
                <a16:creationId xmlns:a16="http://schemas.microsoft.com/office/drawing/2014/main" id="{1A9D0560-E0DE-4159-B771-A33F0FEBFB5C}"/>
              </a:ext>
            </a:extLst>
          </p:cNvPr>
          <p:cNvSpPr/>
          <p:nvPr/>
        </p:nvSpPr>
        <p:spPr>
          <a:xfrm>
            <a:off x="838199" y="3919585"/>
            <a:ext cx="1642664" cy="2007497"/>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63500" cap="flat" cmpd="sng" algn="ctr">
            <a:solidFill>
              <a:sysClr val="windowText" lastClr="000000">
                <a:lumMod val="65000"/>
                <a:lumOff val="3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mj-lt"/>
              <a:ea typeface="+mn-ea"/>
              <a:cs typeface="+mn-cs"/>
            </a:endParaRPr>
          </a:p>
        </p:txBody>
      </p:sp>
      <p:cxnSp>
        <p:nvCxnSpPr>
          <p:cNvPr id="79" name="Straight Arrow Connector 78">
            <a:extLst>
              <a:ext uri="{FF2B5EF4-FFF2-40B4-BE49-F238E27FC236}">
                <a16:creationId xmlns:a16="http://schemas.microsoft.com/office/drawing/2014/main" id="{A37FACD5-A1E1-45E8-B8B5-0CBB638B0882}"/>
              </a:ext>
            </a:extLst>
          </p:cNvPr>
          <p:cNvCxnSpPr/>
          <p:nvPr/>
        </p:nvCxnSpPr>
        <p:spPr>
          <a:xfrm>
            <a:off x="528311" y="5923670"/>
            <a:ext cx="8615689" cy="0"/>
          </a:xfrm>
          <a:prstGeom prst="straightConnector1">
            <a:avLst/>
          </a:prstGeom>
          <a:noFill/>
          <a:ln w="63500" cap="flat" cmpd="sng" algn="ctr">
            <a:solidFill>
              <a:sysClr val="windowText" lastClr="000000">
                <a:lumMod val="65000"/>
                <a:lumOff val="35000"/>
              </a:sysClr>
            </a:solidFill>
            <a:prstDash val="solid"/>
            <a:tailEnd type="triangle"/>
          </a:ln>
          <a:effectLst/>
        </p:spPr>
      </p:cxnSp>
      <p:sp>
        <p:nvSpPr>
          <p:cNvPr id="80" name="Rectangle 79">
            <a:extLst>
              <a:ext uri="{FF2B5EF4-FFF2-40B4-BE49-F238E27FC236}">
                <a16:creationId xmlns:a16="http://schemas.microsoft.com/office/drawing/2014/main" id="{F28A524D-25B4-409E-A99C-30B97CFCD2D0}"/>
              </a:ext>
            </a:extLst>
          </p:cNvPr>
          <p:cNvSpPr/>
          <p:nvPr/>
        </p:nvSpPr>
        <p:spPr>
          <a:xfrm>
            <a:off x="5298320" y="5927083"/>
            <a:ext cx="3662800" cy="461665"/>
          </a:xfrm>
          <a:prstGeom prst="rect">
            <a:avLst/>
          </a:prstGeom>
        </p:spPr>
        <p:txBody>
          <a:bodyPr wrap="square">
            <a:spAutoFit/>
          </a:bodyPr>
          <a:lstStyle/>
          <a:p>
            <a:pPr algn="r"/>
            <a:r>
              <a:rPr lang="en-US" altLang="ko-KR" sz="2400" b="1" i="1" dirty="0">
                <a:solidFill>
                  <a:prstClr val="black">
                    <a:lumMod val="65000"/>
                    <a:lumOff val="35000"/>
                  </a:prstClr>
                </a:solidFill>
                <a:latin typeface="+mj-lt"/>
                <a:ea typeface="Dotum" pitchFamily="34" charset="-127"/>
              </a:rPr>
              <a:t>Threshold Voltage</a:t>
            </a:r>
            <a:endParaRPr lang="ko-KR" altLang="ko-KR" sz="2400" b="1" i="1" dirty="0">
              <a:solidFill>
                <a:prstClr val="black">
                  <a:lumMod val="65000"/>
                  <a:lumOff val="35000"/>
                </a:prstClr>
              </a:solidFill>
              <a:latin typeface="+mj-lt"/>
              <a:ea typeface="Dotum" pitchFamily="34" charset="-127"/>
            </a:endParaRPr>
          </a:p>
        </p:txBody>
      </p:sp>
      <p:grpSp>
        <p:nvGrpSpPr>
          <p:cNvPr id="6" name="Group 5">
            <a:extLst>
              <a:ext uri="{FF2B5EF4-FFF2-40B4-BE49-F238E27FC236}">
                <a16:creationId xmlns:a16="http://schemas.microsoft.com/office/drawing/2014/main" id="{7F74240C-503E-4668-B786-9A5D70B7C718}"/>
              </a:ext>
            </a:extLst>
          </p:cNvPr>
          <p:cNvGrpSpPr/>
          <p:nvPr/>
        </p:nvGrpSpPr>
        <p:grpSpPr>
          <a:xfrm>
            <a:off x="7586357" y="1435312"/>
            <a:ext cx="1033622" cy="1033622"/>
            <a:chOff x="7586357" y="1435312"/>
            <a:chExt cx="1033622" cy="1033622"/>
          </a:xfrm>
        </p:grpSpPr>
        <p:sp>
          <p:nvSpPr>
            <p:cNvPr id="35" name="Oval 34">
              <a:extLst>
                <a:ext uri="{FF2B5EF4-FFF2-40B4-BE49-F238E27FC236}">
                  <a16:creationId xmlns:a16="http://schemas.microsoft.com/office/drawing/2014/main" id="{E122F301-A5EC-472F-ABBC-53D823F0FE0D}"/>
                </a:ext>
              </a:extLst>
            </p:cNvPr>
            <p:cNvSpPr/>
            <p:nvPr/>
          </p:nvSpPr>
          <p:spPr bwMode="auto">
            <a:xfrm>
              <a:off x="7586357" y="1435312"/>
              <a:ext cx="1033622" cy="1033622"/>
            </a:xfrm>
            <a:prstGeom prst="ellipse">
              <a:avLst/>
            </a:prstGeom>
            <a:ln w="127000">
              <a:solidFill>
                <a:schemeClr val="accent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800" b="1" kern="0" dirty="0">
                <a:solidFill>
                  <a:srgbClr val="000000"/>
                </a:solidFill>
                <a:latin typeface="+mj-lt"/>
              </a:endParaRPr>
            </a:p>
          </p:txBody>
        </p:sp>
        <p:sp>
          <p:nvSpPr>
            <p:cNvPr id="36" name="Oval 35">
              <a:extLst>
                <a:ext uri="{FF2B5EF4-FFF2-40B4-BE49-F238E27FC236}">
                  <a16:creationId xmlns:a16="http://schemas.microsoft.com/office/drawing/2014/main" id="{EFF2CC28-18F5-41B0-ABAD-DAFF81FF96E9}"/>
                </a:ext>
              </a:extLst>
            </p:cNvPr>
            <p:cNvSpPr/>
            <p:nvPr/>
          </p:nvSpPr>
          <p:spPr>
            <a:xfrm>
              <a:off x="7745688" y="1687170"/>
              <a:ext cx="228599" cy="2285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sp>
          <p:nvSpPr>
            <p:cNvPr id="37" name="Oval 36">
              <a:extLst>
                <a:ext uri="{FF2B5EF4-FFF2-40B4-BE49-F238E27FC236}">
                  <a16:creationId xmlns:a16="http://schemas.microsoft.com/office/drawing/2014/main" id="{9709C661-0E2C-4F4A-851B-BA77A95C1B59}"/>
                </a:ext>
              </a:extLst>
            </p:cNvPr>
            <p:cNvSpPr/>
            <p:nvPr/>
          </p:nvSpPr>
          <p:spPr>
            <a:xfrm>
              <a:off x="8245751" y="1675740"/>
              <a:ext cx="228599" cy="2285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sp>
          <p:nvSpPr>
            <p:cNvPr id="38" name="Oval 37">
              <a:extLst>
                <a:ext uri="{FF2B5EF4-FFF2-40B4-BE49-F238E27FC236}">
                  <a16:creationId xmlns:a16="http://schemas.microsoft.com/office/drawing/2014/main" id="{BF90472F-49C6-4993-BC80-A0DDA45742BA}"/>
                </a:ext>
              </a:extLst>
            </p:cNvPr>
            <p:cNvSpPr/>
            <p:nvPr/>
          </p:nvSpPr>
          <p:spPr>
            <a:xfrm>
              <a:off x="7988867" y="2084601"/>
              <a:ext cx="228599" cy="2285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grpSp>
      <p:sp>
        <p:nvSpPr>
          <p:cNvPr id="28" name="TextBox 27">
            <a:extLst>
              <a:ext uri="{FF2B5EF4-FFF2-40B4-BE49-F238E27FC236}">
                <a16:creationId xmlns:a16="http://schemas.microsoft.com/office/drawing/2014/main" id="{FE02FA00-E80F-412C-B05B-4591F8098FF6}"/>
              </a:ext>
            </a:extLst>
          </p:cNvPr>
          <p:cNvSpPr txBox="1"/>
          <p:nvPr/>
        </p:nvSpPr>
        <p:spPr>
          <a:xfrm>
            <a:off x="7007732" y="2583520"/>
            <a:ext cx="2190867" cy="830997"/>
          </a:xfrm>
          <a:prstGeom prst="rect">
            <a:avLst/>
          </a:prstGeom>
          <a:noFill/>
        </p:spPr>
        <p:txBody>
          <a:bodyPr wrap="square" rtlCol="0">
            <a:spAutoFit/>
          </a:bodyPr>
          <a:lstStyle/>
          <a:p>
            <a:pPr algn="ctr"/>
            <a:r>
              <a:rPr lang="en-US" sz="2400" b="1" dirty="0"/>
              <a:t>Highest Voltage State</a:t>
            </a:r>
          </a:p>
        </p:txBody>
      </p:sp>
      <p:sp>
        <p:nvSpPr>
          <p:cNvPr id="29" name="TextBox 28">
            <a:extLst>
              <a:ext uri="{FF2B5EF4-FFF2-40B4-BE49-F238E27FC236}">
                <a16:creationId xmlns:a16="http://schemas.microsoft.com/office/drawing/2014/main" id="{81B93887-5F0E-464D-AAC2-B4D73B299041}"/>
              </a:ext>
            </a:extLst>
          </p:cNvPr>
          <p:cNvSpPr txBox="1"/>
          <p:nvPr/>
        </p:nvSpPr>
        <p:spPr>
          <a:xfrm>
            <a:off x="655606" y="2583519"/>
            <a:ext cx="2007850" cy="830997"/>
          </a:xfrm>
          <a:prstGeom prst="rect">
            <a:avLst/>
          </a:prstGeom>
          <a:noFill/>
        </p:spPr>
        <p:txBody>
          <a:bodyPr wrap="square" rtlCol="0">
            <a:spAutoFit/>
          </a:bodyPr>
          <a:lstStyle/>
          <a:p>
            <a:pPr algn="ctr"/>
            <a:r>
              <a:rPr lang="en-US" sz="2400" b="1" dirty="0"/>
              <a:t>Lowest Voltage State</a:t>
            </a:r>
          </a:p>
        </p:txBody>
      </p:sp>
      <p:sp>
        <p:nvSpPr>
          <p:cNvPr id="30" name="Oval 29">
            <a:extLst>
              <a:ext uri="{FF2B5EF4-FFF2-40B4-BE49-F238E27FC236}">
                <a16:creationId xmlns:a16="http://schemas.microsoft.com/office/drawing/2014/main" id="{AF3FB1D0-2FCA-48CE-A6F9-E9B920B05C37}"/>
              </a:ext>
            </a:extLst>
          </p:cNvPr>
          <p:cNvSpPr/>
          <p:nvPr/>
        </p:nvSpPr>
        <p:spPr bwMode="auto">
          <a:xfrm>
            <a:off x="1142720" y="1435312"/>
            <a:ext cx="1033622" cy="1033622"/>
          </a:xfrm>
          <a:prstGeom prst="ellipse">
            <a:avLst/>
          </a:prstGeom>
          <a:solidFill>
            <a:schemeClr val="accent1">
              <a:lumMod val="40000"/>
              <a:lumOff val="60000"/>
            </a:schemeClr>
          </a:solidFill>
          <a:ln w="127000">
            <a:solidFill>
              <a:schemeClr val="accent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grpSp>
        <p:nvGrpSpPr>
          <p:cNvPr id="5" name="Group 4">
            <a:extLst>
              <a:ext uri="{FF2B5EF4-FFF2-40B4-BE49-F238E27FC236}">
                <a16:creationId xmlns:a16="http://schemas.microsoft.com/office/drawing/2014/main" id="{14BA9B95-6FE3-42CB-9FFE-1FD5528D323A}"/>
              </a:ext>
            </a:extLst>
          </p:cNvPr>
          <p:cNvGrpSpPr/>
          <p:nvPr/>
        </p:nvGrpSpPr>
        <p:grpSpPr>
          <a:xfrm>
            <a:off x="5487162" y="1435312"/>
            <a:ext cx="1033622" cy="1033622"/>
            <a:chOff x="5487162" y="1435312"/>
            <a:chExt cx="1033622" cy="1033622"/>
          </a:xfrm>
        </p:grpSpPr>
        <p:sp>
          <p:nvSpPr>
            <p:cNvPr id="46" name="Oval 45">
              <a:extLst>
                <a:ext uri="{FF2B5EF4-FFF2-40B4-BE49-F238E27FC236}">
                  <a16:creationId xmlns:a16="http://schemas.microsoft.com/office/drawing/2014/main" id="{01D3AD3A-7DBB-4672-A5B3-96D99F91876E}"/>
                </a:ext>
              </a:extLst>
            </p:cNvPr>
            <p:cNvSpPr/>
            <p:nvPr/>
          </p:nvSpPr>
          <p:spPr bwMode="auto">
            <a:xfrm>
              <a:off x="5487162" y="1435312"/>
              <a:ext cx="1033622" cy="1033622"/>
            </a:xfrm>
            <a:prstGeom prst="ellipse">
              <a:avLst/>
            </a:prstGeom>
            <a:ln w="127000">
              <a:solidFill>
                <a:schemeClr val="accent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800" b="1" kern="0" dirty="0">
                <a:solidFill>
                  <a:srgbClr val="000000"/>
                </a:solidFill>
                <a:latin typeface="+mj-lt"/>
              </a:endParaRPr>
            </a:p>
          </p:txBody>
        </p:sp>
        <p:sp>
          <p:nvSpPr>
            <p:cNvPr id="47" name="Oval 46">
              <a:extLst>
                <a:ext uri="{FF2B5EF4-FFF2-40B4-BE49-F238E27FC236}">
                  <a16:creationId xmlns:a16="http://schemas.microsoft.com/office/drawing/2014/main" id="{6A8872A6-44F7-4182-96D7-0298FBBE56DD}"/>
                </a:ext>
              </a:extLst>
            </p:cNvPr>
            <p:cNvSpPr/>
            <p:nvPr/>
          </p:nvSpPr>
          <p:spPr>
            <a:xfrm>
              <a:off x="5646493" y="1687170"/>
              <a:ext cx="228599" cy="2285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sp>
          <p:nvSpPr>
            <p:cNvPr id="49" name="Oval 48">
              <a:extLst>
                <a:ext uri="{FF2B5EF4-FFF2-40B4-BE49-F238E27FC236}">
                  <a16:creationId xmlns:a16="http://schemas.microsoft.com/office/drawing/2014/main" id="{6A54B95E-5BB0-46E0-99E3-21F3B35B32B9}"/>
                </a:ext>
              </a:extLst>
            </p:cNvPr>
            <p:cNvSpPr/>
            <p:nvPr/>
          </p:nvSpPr>
          <p:spPr>
            <a:xfrm>
              <a:off x="5889672" y="2084601"/>
              <a:ext cx="228599" cy="2285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grpSp>
      <p:grpSp>
        <p:nvGrpSpPr>
          <p:cNvPr id="4" name="Group 3">
            <a:extLst>
              <a:ext uri="{FF2B5EF4-FFF2-40B4-BE49-F238E27FC236}">
                <a16:creationId xmlns:a16="http://schemas.microsoft.com/office/drawing/2014/main" id="{2ED9EAFE-EB56-400F-850A-0C89E9E12FC7}"/>
              </a:ext>
            </a:extLst>
          </p:cNvPr>
          <p:cNvGrpSpPr/>
          <p:nvPr/>
        </p:nvGrpSpPr>
        <p:grpSpPr>
          <a:xfrm>
            <a:off x="3282099" y="1435312"/>
            <a:ext cx="1033622" cy="1033622"/>
            <a:chOff x="3282099" y="1435312"/>
            <a:chExt cx="1033622" cy="1033622"/>
          </a:xfrm>
        </p:grpSpPr>
        <p:sp>
          <p:nvSpPr>
            <p:cNvPr id="51" name="Oval 50">
              <a:extLst>
                <a:ext uri="{FF2B5EF4-FFF2-40B4-BE49-F238E27FC236}">
                  <a16:creationId xmlns:a16="http://schemas.microsoft.com/office/drawing/2014/main" id="{22D6044C-D96B-49D6-9318-9A59487CF431}"/>
                </a:ext>
              </a:extLst>
            </p:cNvPr>
            <p:cNvSpPr/>
            <p:nvPr/>
          </p:nvSpPr>
          <p:spPr bwMode="auto">
            <a:xfrm>
              <a:off x="3282099" y="1435312"/>
              <a:ext cx="1033622" cy="1033622"/>
            </a:xfrm>
            <a:prstGeom prst="ellipse">
              <a:avLst/>
            </a:prstGeom>
            <a:ln w="127000">
              <a:solidFill>
                <a:schemeClr val="accent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800" b="1" kern="0" dirty="0">
                <a:solidFill>
                  <a:srgbClr val="000000"/>
                </a:solidFill>
                <a:latin typeface="+mj-lt"/>
              </a:endParaRPr>
            </a:p>
          </p:txBody>
        </p:sp>
        <p:sp>
          <p:nvSpPr>
            <p:cNvPr id="52" name="Oval 51">
              <a:extLst>
                <a:ext uri="{FF2B5EF4-FFF2-40B4-BE49-F238E27FC236}">
                  <a16:creationId xmlns:a16="http://schemas.microsoft.com/office/drawing/2014/main" id="{A3BE16F0-8FA2-4B8B-980D-FFB4F1261E4C}"/>
                </a:ext>
              </a:extLst>
            </p:cNvPr>
            <p:cNvSpPr/>
            <p:nvPr/>
          </p:nvSpPr>
          <p:spPr>
            <a:xfrm>
              <a:off x="3441430" y="1687170"/>
              <a:ext cx="228599" cy="2285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grpSp>
      <p:sp>
        <p:nvSpPr>
          <p:cNvPr id="39" name="TextBox 38">
            <a:extLst>
              <a:ext uri="{FF2B5EF4-FFF2-40B4-BE49-F238E27FC236}">
                <a16:creationId xmlns:a16="http://schemas.microsoft.com/office/drawing/2014/main" id="{7E155C27-6655-4973-9166-9226704A1FBD}"/>
              </a:ext>
            </a:extLst>
          </p:cNvPr>
          <p:cNvSpPr txBox="1"/>
          <p:nvPr/>
        </p:nvSpPr>
        <p:spPr>
          <a:xfrm rot="16200000">
            <a:off x="3370711" y="3936221"/>
            <a:ext cx="3492496" cy="461665"/>
          </a:xfrm>
          <a:prstGeom prst="rect">
            <a:avLst/>
          </a:prstGeom>
          <a:noFill/>
        </p:spPr>
        <p:txBody>
          <a:bodyPr wrap="none" rtlCol="0">
            <a:spAutoFit/>
          </a:bodyPr>
          <a:lstStyle/>
          <a:p>
            <a:pPr algn="ctr"/>
            <a:r>
              <a:rPr lang="en-US" sz="2400" b="1" dirty="0">
                <a:solidFill>
                  <a:schemeClr val="accent2"/>
                </a:solidFill>
              </a:rPr>
              <a:t>Read Reference Voltage</a:t>
            </a:r>
          </a:p>
        </p:txBody>
      </p:sp>
      <p:sp>
        <p:nvSpPr>
          <p:cNvPr id="40" name="TextBox 39">
            <a:extLst>
              <a:ext uri="{FF2B5EF4-FFF2-40B4-BE49-F238E27FC236}">
                <a16:creationId xmlns:a16="http://schemas.microsoft.com/office/drawing/2014/main" id="{1C5AF9A3-245A-4F69-AD70-FC47EFDFE1AA}"/>
              </a:ext>
            </a:extLst>
          </p:cNvPr>
          <p:cNvSpPr txBox="1"/>
          <p:nvPr/>
        </p:nvSpPr>
        <p:spPr>
          <a:xfrm rot="16200000">
            <a:off x="1215246" y="3936221"/>
            <a:ext cx="3492496" cy="461665"/>
          </a:xfrm>
          <a:prstGeom prst="rect">
            <a:avLst/>
          </a:prstGeom>
          <a:noFill/>
        </p:spPr>
        <p:txBody>
          <a:bodyPr wrap="none" rtlCol="0">
            <a:spAutoFit/>
          </a:bodyPr>
          <a:lstStyle/>
          <a:p>
            <a:pPr algn="ctr"/>
            <a:r>
              <a:rPr lang="en-US" sz="2400" b="1" dirty="0">
                <a:solidFill>
                  <a:schemeClr val="accent2"/>
                </a:solidFill>
              </a:rPr>
              <a:t>Read Reference Voltage</a:t>
            </a:r>
          </a:p>
        </p:txBody>
      </p:sp>
      <p:sp>
        <p:nvSpPr>
          <p:cNvPr id="41" name="TextBox 40">
            <a:extLst>
              <a:ext uri="{FF2B5EF4-FFF2-40B4-BE49-F238E27FC236}">
                <a16:creationId xmlns:a16="http://schemas.microsoft.com/office/drawing/2014/main" id="{BA4F4369-7CAA-4CDC-961E-5B6970A6DBED}"/>
              </a:ext>
            </a:extLst>
          </p:cNvPr>
          <p:cNvSpPr txBox="1"/>
          <p:nvPr/>
        </p:nvSpPr>
        <p:spPr>
          <a:xfrm rot="16200000">
            <a:off x="5066795" y="3936221"/>
            <a:ext cx="3492496" cy="461665"/>
          </a:xfrm>
          <a:prstGeom prst="rect">
            <a:avLst/>
          </a:prstGeom>
          <a:noFill/>
        </p:spPr>
        <p:txBody>
          <a:bodyPr wrap="none" rtlCol="0">
            <a:spAutoFit/>
          </a:bodyPr>
          <a:lstStyle/>
          <a:p>
            <a:pPr algn="ctr"/>
            <a:r>
              <a:rPr lang="en-US" sz="2400" b="1" dirty="0">
                <a:solidFill>
                  <a:schemeClr val="accent2"/>
                </a:solidFill>
              </a:rPr>
              <a:t>Read Reference Voltage</a:t>
            </a:r>
          </a:p>
        </p:txBody>
      </p:sp>
      <p:grpSp>
        <p:nvGrpSpPr>
          <p:cNvPr id="10" name="Group 9">
            <a:extLst>
              <a:ext uri="{FF2B5EF4-FFF2-40B4-BE49-F238E27FC236}">
                <a16:creationId xmlns:a16="http://schemas.microsoft.com/office/drawing/2014/main" id="{56BA55DA-EC7D-4B47-B038-95065B513A17}"/>
              </a:ext>
            </a:extLst>
          </p:cNvPr>
          <p:cNvGrpSpPr/>
          <p:nvPr/>
        </p:nvGrpSpPr>
        <p:grpSpPr>
          <a:xfrm>
            <a:off x="736679" y="4905801"/>
            <a:ext cx="4750483" cy="1759627"/>
            <a:chOff x="736679" y="4905801"/>
            <a:chExt cx="4750483" cy="1759627"/>
          </a:xfrm>
        </p:grpSpPr>
        <p:sp>
          <p:nvSpPr>
            <p:cNvPr id="42" name="Rectangle: Rounded Corners 41">
              <a:extLst>
                <a:ext uri="{FF2B5EF4-FFF2-40B4-BE49-F238E27FC236}">
                  <a16:creationId xmlns:a16="http://schemas.microsoft.com/office/drawing/2014/main" id="{FC2B58D7-C15B-44D5-948D-6A2E132BE12C}"/>
                </a:ext>
              </a:extLst>
            </p:cNvPr>
            <p:cNvSpPr/>
            <p:nvPr/>
          </p:nvSpPr>
          <p:spPr>
            <a:xfrm>
              <a:off x="736680" y="6171314"/>
              <a:ext cx="4750482" cy="4941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Threshold Voltage Distribution</a:t>
              </a:r>
            </a:p>
          </p:txBody>
        </p:sp>
        <p:cxnSp>
          <p:nvCxnSpPr>
            <p:cNvPr id="8" name="Connector: Curved 7">
              <a:extLst>
                <a:ext uri="{FF2B5EF4-FFF2-40B4-BE49-F238E27FC236}">
                  <a16:creationId xmlns:a16="http://schemas.microsoft.com/office/drawing/2014/main" id="{7A5E92D4-9223-479B-8B34-DABC272F1F67}"/>
                </a:ext>
              </a:extLst>
            </p:cNvPr>
            <p:cNvCxnSpPr>
              <a:stCxn id="42" idx="1"/>
              <a:endCxn id="75" idx="1"/>
            </p:cNvCxnSpPr>
            <p:nvPr/>
          </p:nvCxnSpPr>
          <p:spPr>
            <a:xfrm rot="10800000" flipH="1">
              <a:off x="736679" y="4905801"/>
              <a:ext cx="197321" cy="1512570"/>
            </a:xfrm>
            <a:prstGeom prst="curvedConnector3">
              <a:avLst>
                <a:gd name="adj1" fmla="val -115852"/>
              </a:avLst>
            </a:prstGeom>
            <a:ln w="762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1959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fade">
                                      <p:cBhvr>
                                        <p:cTn id="10" dur="500"/>
                                        <p:tgtEl>
                                          <p:spTgt spid="7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fade">
                                      <p:cBhvr>
                                        <p:cTn id="13" dur="500"/>
                                        <p:tgtEl>
                                          <p:spTgt spid="7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8"/>
                                        </p:tgtEl>
                                        <p:attrNameLst>
                                          <p:attrName>style.visibility</p:attrName>
                                        </p:attrNameLst>
                                      </p:cBhvr>
                                      <p:to>
                                        <p:strVal val="visible"/>
                                      </p:to>
                                    </p:set>
                                    <p:animEffect transition="in" filter="fade">
                                      <p:cBhvr>
                                        <p:cTn id="16" dur="500"/>
                                        <p:tgtEl>
                                          <p:spTgt spid="7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4"/>
                                        </p:tgtEl>
                                        <p:attrNameLst>
                                          <p:attrName>style.visibility</p:attrName>
                                        </p:attrNameLst>
                                      </p:cBhvr>
                                      <p:to>
                                        <p:strVal val="visible"/>
                                      </p:to>
                                    </p:set>
                                    <p:animEffect transition="in" filter="fade">
                                      <p:cBhvr>
                                        <p:cTn id="35" dur="500"/>
                                        <p:tgtEl>
                                          <p:spTgt spid="7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1"/>
                                        </p:tgtEl>
                                        <p:attrNameLst>
                                          <p:attrName>style.visibility</p:attrName>
                                        </p:attrNameLst>
                                      </p:cBhvr>
                                      <p:to>
                                        <p:strVal val="visible"/>
                                      </p:to>
                                    </p:set>
                                    <p:animEffect transition="in" filter="fade">
                                      <p:cBhvr>
                                        <p:cTn id="38" dur="500"/>
                                        <p:tgtEl>
                                          <p:spTgt spid="7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500"/>
                                        <p:tgtEl>
                                          <p:spTgt spid="7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3"/>
                                        </p:tgtEl>
                                        <p:attrNameLst>
                                          <p:attrName>style.visibility</p:attrName>
                                        </p:attrNameLst>
                                      </p:cBhvr>
                                      <p:to>
                                        <p:strVal val="visible"/>
                                      </p:to>
                                    </p:set>
                                    <p:animEffect transition="in" filter="fade">
                                      <p:cBhvr>
                                        <p:cTn id="44" dur="500"/>
                                        <p:tgtEl>
                                          <p:spTgt spid="73"/>
                                        </p:tgtEl>
                                      </p:cBhvr>
                                    </p:animEffect>
                                  </p:childTnLst>
                                </p:cTn>
                              </p:par>
                              <p:par>
                                <p:cTn id="45" presetID="10" presetClass="entr" presetSubtype="0" fill="hold" nodeType="withEffect">
                                  <p:stCondLst>
                                    <p:cond delay="0"/>
                                  </p:stCondLst>
                                  <p:childTnLst>
                                    <p:set>
                                      <p:cBhvr>
                                        <p:cTn id="46" dur="1" fill="hold">
                                          <p:stCondLst>
                                            <p:cond delay="0"/>
                                          </p:stCondLst>
                                        </p:cTn>
                                        <p:tgtEl>
                                          <p:spTgt spid="79"/>
                                        </p:tgtEl>
                                        <p:attrNameLst>
                                          <p:attrName>style.visibility</p:attrName>
                                        </p:attrNameLst>
                                      </p:cBhvr>
                                      <p:to>
                                        <p:strVal val="visible"/>
                                      </p:to>
                                    </p:set>
                                    <p:animEffect transition="in" filter="fade">
                                      <p:cBhvr>
                                        <p:cTn id="47" dur="500"/>
                                        <p:tgtEl>
                                          <p:spTgt spid="7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0"/>
                                        </p:tgtEl>
                                        <p:attrNameLst>
                                          <p:attrName>style.visibility</p:attrName>
                                        </p:attrNameLst>
                                      </p:cBhvr>
                                      <p:to>
                                        <p:strVal val="visible"/>
                                      </p:to>
                                    </p:set>
                                    <p:animEffect transition="in" filter="fade">
                                      <p:cBhvr>
                                        <p:cTn id="50" dur="500"/>
                                        <p:tgtEl>
                                          <p:spTgt spid="8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Effect transition="in" filter="fade">
                                      <p:cBhvr>
                                        <p:cTn id="53" dur="500"/>
                                        <p:tgtEl>
                                          <p:spTgt spid="61"/>
                                        </p:tgtEl>
                                      </p:cBhvr>
                                    </p:animEffect>
                                  </p:childTnLst>
                                </p:cTn>
                              </p:par>
                              <p:par>
                                <p:cTn id="54" presetID="10" presetClass="entr" presetSubtype="0" fill="hold" nodeType="with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fade">
                                      <p:cBhvr>
                                        <p:cTn id="56" dur="500"/>
                                        <p:tgtEl>
                                          <p:spTgt spid="60"/>
                                        </p:tgtEl>
                                      </p:cBhvr>
                                    </p:animEffect>
                                  </p:childTnLst>
                                </p:cTn>
                              </p:par>
                              <p:par>
                                <p:cTn id="57" presetID="10" presetClass="exit" presetSubtype="0" fill="hold" grpId="1" nodeType="withEffect">
                                  <p:stCondLst>
                                    <p:cond delay="0"/>
                                  </p:stCondLst>
                                  <p:childTnLst>
                                    <p:animEffect transition="out" filter="fade">
                                      <p:cBhvr>
                                        <p:cTn id="58" dur="500"/>
                                        <p:tgtEl>
                                          <p:spTgt spid="39"/>
                                        </p:tgtEl>
                                      </p:cBhvr>
                                    </p:animEffect>
                                    <p:set>
                                      <p:cBhvr>
                                        <p:cTn id="59" dur="1" fill="hold">
                                          <p:stCondLst>
                                            <p:cond delay="499"/>
                                          </p:stCondLst>
                                        </p:cTn>
                                        <p:tgtEl>
                                          <p:spTgt spid="39"/>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40"/>
                                        </p:tgtEl>
                                      </p:cBhvr>
                                    </p:animEffect>
                                    <p:set>
                                      <p:cBhvr>
                                        <p:cTn id="62" dur="1" fill="hold">
                                          <p:stCondLst>
                                            <p:cond delay="499"/>
                                          </p:stCondLst>
                                        </p:cTn>
                                        <p:tgtEl>
                                          <p:spTgt spid="40"/>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41"/>
                                        </p:tgtEl>
                                      </p:cBhvr>
                                    </p:animEffect>
                                    <p:set>
                                      <p:cBhvr>
                                        <p:cTn id="65" dur="1" fill="hold">
                                          <p:stCondLst>
                                            <p:cond delay="499"/>
                                          </p:stCondLst>
                                        </p:cTn>
                                        <p:tgtEl>
                                          <p:spTgt spid="41"/>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61" grpId="0"/>
      <p:bldP spid="71" grpId="0" animBg="1"/>
      <p:bldP spid="72" grpId="0" animBg="1"/>
      <p:bldP spid="73" grpId="0" animBg="1"/>
      <p:bldP spid="74" grpId="0" animBg="1"/>
      <p:bldP spid="80" grpId="0"/>
      <p:bldP spid="39" grpId="0"/>
      <p:bldP spid="39" grpId="1"/>
      <p:bldP spid="40" grpId="0"/>
      <p:bldP spid="40" grpId="1"/>
      <p:bldP spid="41" grpId="0"/>
      <p:bldP spid="41"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70840388-645C-4129-ACA3-F3CE0C7A5B5D}"/>
              </a:ext>
            </a:extLst>
          </p:cNvPr>
          <p:cNvSpPr txBox="1"/>
          <p:nvPr/>
        </p:nvSpPr>
        <p:spPr>
          <a:xfrm>
            <a:off x="90054" y="2006702"/>
            <a:ext cx="2281714" cy="830997"/>
          </a:xfrm>
          <a:prstGeom prst="rect">
            <a:avLst/>
          </a:prstGeom>
          <a:noFill/>
        </p:spPr>
        <p:txBody>
          <a:bodyPr wrap="square" rtlCol="0">
            <a:spAutoFit/>
          </a:bodyPr>
          <a:lstStyle/>
          <a:p>
            <a:pPr algn="ctr"/>
            <a:r>
              <a:rPr lang="en-US" sz="2400" b="1" dirty="0"/>
              <a:t>Characterized Metrics</a:t>
            </a:r>
          </a:p>
        </p:txBody>
      </p:sp>
      <p:grpSp>
        <p:nvGrpSpPr>
          <p:cNvPr id="32" name="Group 31">
            <a:extLst>
              <a:ext uri="{FF2B5EF4-FFF2-40B4-BE49-F238E27FC236}">
                <a16:creationId xmlns:a16="http://schemas.microsoft.com/office/drawing/2014/main" id="{385DFA12-5ED4-4D84-9894-B01ACD168C4D}"/>
              </a:ext>
            </a:extLst>
          </p:cNvPr>
          <p:cNvGrpSpPr/>
          <p:nvPr/>
        </p:nvGrpSpPr>
        <p:grpSpPr>
          <a:xfrm>
            <a:off x="5786948" y="1376058"/>
            <a:ext cx="2920287" cy="2374297"/>
            <a:chOff x="3630132" y="590291"/>
            <a:chExt cx="3893715" cy="3165727"/>
          </a:xfrm>
        </p:grpSpPr>
        <p:grpSp>
          <p:nvGrpSpPr>
            <p:cNvPr id="21" name="Group 20">
              <a:extLst>
                <a:ext uri="{FF2B5EF4-FFF2-40B4-BE49-F238E27FC236}">
                  <a16:creationId xmlns:a16="http://schemas.microsoft.com/office/drawing/2014/main" id="{D4A6D88B-8B4B-4110-BBF5-4AC206C43F03}"/>
                </a:ext>
              </a:extLst>
            </p:cNvPr>
            <p:cNvGrpSpPr/>
            <p:nvPr/>
          </p:nvGrpSpPr>
          <p:grpSpPr>
            <a:xfrm>
              <a:off x="3747870" y="590291"/>
              <a:ext cx="3658230" cy="1170517"/>
              <a:chOff x="3721462" y="883130"/>
              <a:chExt cx="4307190" cy="1378164"/>
            </a:xfrm>
          </p:grpSpPr>
          <p:grpSp>
            <p:nvGrpSpPr>
              <p:cNvPr id="8" name="Group 7">
                <a:extLst>
                  <a:ext uri="{FF2B5EF4-FFF2-40B4-BE49-F238E27FC236}">
                    <a16:creationId xmlns:a16="http://schemas.microsoft.com/office/drawing/2014/main" id="{BCA7ECE8-AB99-4C9C-B691-40A34093A777}"/>
                  </a:ext>
                </a:extLst>
              </p:cNvPr>
              <p:cNvGrpSpPr/>
              <p:nvPr/>
            </p:nvGrpSpPr>
            <p:grpSpPr>
              <a:xfrm>
                <a:off x="6650489" y="883131"/>
                <a:ext cx="1378163" cy="1378163"/>
                <a:chOff x="7547634" y="1460987"/>
                <a:chExt cx="1378163" cy="1378163"/>
              </a:xfrm>
            </p:grpSpPr>
            <p:sp>
              <p:nvSpPr>
                <p:cNvPr id="9" name="Oval 8">
                  <a:extLst>
                    <a:ext uri="{FF2B5EF4-FFF2-40B4-BE49-F238E27FC236}">
                      <a16:creationId xmlns:a16="http://schemas.microsoft.com/office/drawing/2014/main" id="{E7E125F5-F369-4135-8582-211C9CC630F5}"/>
                    </a:ext>
                  </a:extLst>
                </p:cNvPr>
                <p:cNvSpPr/>
                <p:nvPr/>
              </p:nvSpPr>
              <p:spPr bwMode="auto">
                <a:xfrm>
                  <a:off x="7547634" y="1460987"/>
                  <a:ext cx="1378163" cy="1378163"/>
                </a:xfrm>
                <a:prstGeom prst="ellipse">
                  <a:avLst/>
                </a:prstGeom>
                <a:ln w="127000">
                  <a:solidFill>
                    <a:schemeClr val="accent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800" b="1" kern="0" dirty="0">
                    <a:solidFill>
                      <a:srgbClr val="000000"/>
                    </a:solidFill>
                    <a:latin typeface="+mj-lt"/>
                  </a:endParaRPr>
                </a:p>
              </p:txBody>
            </p:sp>
            <p:sp>
              <p:nvSpPr>
                <p:cNvPr id="10" name="Oval 9">
                  <a:extLst>
                    <a:ext uri="{FF2B5EF4-FFF2-40B4-BE49-F238E27FC236}">
                      <a16:creationId xmlns:a16="http://schemas.microsoft.com/office/drawing/2014/main" id="{27E70079-11C1-4E8F-898E-2AAD96BE7EB6}"/>
                    </a:ext>
                  </a:extLst>
                </p:cNvPr>
                <p:cNvSpPr/>
                <p:nvPr/>
              </p:nvSpPr>
              <p:spPr>
                <a:xfrm>
                  <a:off x="7760076" y="1796798"/>
                  <a:ext cx="304799" cy="3047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sp>
              <p:nvSpPr>
                <p:cNvPr id="11" name="Oval 10">
                  <a:extLst>
                    <a:ext uri="{FF2B5EF4-FFF2-40B4-BE49-F238E27FC236}">
                      <a16:creationId xmlns:a16="http://schemas.microsoft.com/office/drawing/2014/main" id="{7BA453E0-347B-48CD-B654-CF3A846CE2DF}"/>
                    </a:ext>
                  </a:extLst>
                </p:cNvPr>
                <p:cNvSpPr/>
                <p:nvPr/>
              </p:nvSpPr>
              <p:spPr>
                <a:xfrm>
                  <a:off x="8426826" y="1781558"/>
                  <a:ext cx="304799" cy="3047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sp>
              <p:nvSpPr>
                <p:cNvPr id="12" name="Oval 11">
                  <a:extLst>
                    <a:ext uri="{FF2B5EF4-FFF2-40B4-BE49-F238E27FC236}">
                      <a16:creationId xmlns:a16="http://schemas.microsoft.com/office/drawing/2014/main" id="{98E5B684-A65B-4933-855E-BD9C25EBA3D1}"/>
                    </a:ext>
                  </a:extLst>
                </p:cNvPr>
                <p:cNvSpPr/>
                <p:nvPr/>
              </p:nvSpPr>
              <p:spPr>
                <a:xfrm>
                  <a:off x="8084314" y="2326706"/>
                  <a:ext cx="304799" cy="3047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grpSp>
          <p:sp>
            <p:nvSpPr>
              <p:cNvPr id="13" name="Oval 12">
                <a:extLst>
                  <a:ext uri="{FF2B5EF4-FFF2-40B4-BE49-F238E27FC236}">
                    <a16:creationId xmlns:a16="http://schemas.microsoft.com/office/drawing/2014/main" id="{6F270A40-4215-4598-B815-110D46F14F1A}"/>
                  </a:ext>
                </a:extLst>
              </p:cNvPr>
              <p:cNvSpPr/>
              <p:nvPr/>
            </p:nvSpPr>
            <p:spPr bwMode="auto">
              <a:xfrm>
                <a:off x="3721462" y="883130"/>
                <a:ext cx="1378163" cy="1378163"/>
              </a:xfrm>
              <a:prstGeom prst="ellipse">
                <a:avLst/>
              </a:prstGeom>
              <a:solidFill>
                <a:schemeClr val="accent1">
                  <a:lumMod val="40000"/>
                  <a:lumOff val="60000"/>
                </a:schemeClr>
              </a:solidFill>
              <a:ln w="127000">
                <a:solidFill>
                  <a:schemeClr val="accent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800" b="1" kern="0" dirty="0">
                  <a:solidFill>
                    <a:srgbClr val="000000"/>
                  </a:solidFill>
                  <a:latin typeface="+mj-lt"/>
                </a:endParaRPr>
              </a:p>
            </p:txBody>
          </p:sp>
          <p:cxnSp>
            <p:nvCxnSpPr>
              <p:cNvPr id="15" name="Straight Arrow Connector 14">
                <a:extLst>
                  <a:ext uri="{FF2B5EF4-FFF2-40B4-BE49-F238E27FC236}">
                    <a16:creationId xmlns:a16="http://schemas.microsoft.com/office/drawing/2014/main" id="{071F1B86-027C-4F82-B3AA-7EEBA7428283}"/>
                  </a:ext>
                </a:extLst>
              </p:cNvPr>
              <p:cNvCxnSpPr>
                <a:stCxn id="13" idx="6"/>
                <a:endCxn id="9" idx="2"/>
              </p:cNvCxnSpPr>
              <p:nvPr/>
            </p:nvCxnSpPr>
            <p:spPr>
              <a:xfrm>
                <a:off x="5099625" y="1572212"/>
                <a:ext cx="1550864" cy="1"/>
              </a:xfrm>
              <a:prstGeom prst="straightConnector1">
                <a:avLst/>
              </a:prstGeom>
              <a:ln w="76200">
                <a:prstDash val="sysDot"/>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CB18AE07-85A4-4C03-B2F6-FB53990CE68F}"/>
                </a:ext>
              </a:extLst>
            </p:cNvPr>
            <p:cNvSpPr txBox="1"/>
            <p:nvPr/>
          </p:nvSpPr>
          <p:spPr>
            <a:xfrm>
              <a:off x="3630132" y="2319728"/>
              <a:ext cx="3893715" cy="1436290"/>
            </a:xfrm>
            <a:prstGeom prst="rect">
              <a:avLst/>
            </a:prstGeom>
            <a:noFill/>
          </p:spPr>
          <p:txBody>
            <a:bodyPr wrap="none" rtlCol="0">
              <a:spAutoFit/>
            </a:bodyPr>
            <a:lstStyle/>
            <a:p>
              <a:pPr algn="ctr"/>
              <a:r>
                <a:rPr lang="en-US" sz="2400" b="1" dirty="0"/>
                <a:t>Program Variation</a:t>
              </a:r>
            </a:p>
            <a:p>
              <a:pPr algn="ctr"/>
              <a:r>
                <a:rPr lang="en-US" sz="2000" dirty="0"/>
                <a:t>(initial voltage difference</a:t>
              </a:r>
            </a:p>
            <a:p>
              <a:pPr algn="ctr"/>
              <a:r>
                <a:rPr lang="en-US" sz="2000" dirty="0"/>
                <a:t>between states)</a:t>
              </a:r>
            </a:p>
          </p:txBody>
        </p:sp>
      </p:grpSp>
      <p:sp>
        <p:nvSpPr>
          <p:cNvPr id="34" name="TextBox 33">
            <a:extLst>
              <a:ext uri="{FF2B5EF4-FFF2-40B4-BE49-F238E27FC236}">
                <a16:creationId xmlns:a16="http://schemas.microsoft.com/office/drawing/2014/main" id="{79F81512-83E7-40D6-BE28-FE5EF20589DB}"/>
              </a:ext>
            </a:extLst>
          </p:cNvPr>
          <p:cNvSpPr txBox="1"/>
          <p:nvPr/>
        </p:nvSpPr>
        <p:spPr>
          <a:xfrm>
            <a:off x="19411" y="4886054"/>
            <a:ext cx="2423000" cy="830997"/>
          </a:xfrm>
          <a:prstGeom prst="rect">
            <a:avLst/>
          </a:prstGeom>
          <a:noFill/>
        </p:spPr>
        <p:txBody>
          <a:bodyPr wrap="square" rtlCol="0">
            <a:spAutoFit/>
          </a:bodyPr>
          <a:lstStyle/>
          <a:p>
            <a:pPr algn="ctr"/>
            <a:r>
              <a:rPr lang="en-US" altLang="zh-CN" sz="2400" b="1" dirty="0"/>
              <a:t>Characterized Phenomena</a:t>
            </a:r>
            <a:endParaRPr lang="en-US" sz="2400" b="1" dirty="0"/>
          </a:p>
        </p:txBody>
      </p:sp>
      <p:grpSp>
        <p:nvGrpSpPr>
          <p:cNvPr id="35" name="Group 34">
            <a:extLst>
              <a:ext uri="{FF2B5EF4-FFF2-40B4-BE49-F238E27FC236}">
                <a16:creationId xmlns:a16="http://schemas.microsoft.com/office/drawing/2014/main" id="{54563DBE-BCE2-4EFD-A660-5E417C644D4B}"/>
              </a:ext>
            </a:extLst>
          </p:cNvPr>
          <p:cNvGrpSpPr/>
          <p:nvPr/>
        </p:nvGrpSpPr>
        <p:grpSpPr>
          <a:xfrm>
            <a:off x="2332274" y="1182710"/>
            <a:ext cx="3188502" cy="2567647"/>
            <a:chOff x="7654856" y="332493"/>
            <a:chExt cx="4251337" cy="3423530"/>
          </a:xfrm>
        </p:grpSpPr>
        <p:grpSp>
          <p:nvGrpSpPr>
            <p:cNvPr id="36" name="Group 35">
              <a:extLst>
                <a:ext uri="{FF2B5EF4-FFF2-40B4-BE49-F238E27FC236}">
                  <a16:creationId xmlns:a16="http://schemas.microsoft.com/office/drawing/2014/main" id="{72D43094-2418-41F8-8F2C-713BC5055264}"/>
                </a:ext>
              </a:extLst>
            </p:cNvPr>
            <p:cNvGrpSpPr/>
            <p:nvPr/>
          </p:nvGrpSpPr>
          <p:grpSpPr>
            <a:xfrm>
              <a:off x="8812266" y="332493"/>
              <a:ext cx="2026202" cy="1682962"/>
              <a:chOff x="9044773" y="474508"/>
              <a:chExt cx="2026202" cy="1682962"/>
            </a:xfrm>
          </p:grpSpPr>
          <p:grpSp>
            <p:nvGrpSpPr>
              <p:cNvPr id="38" name="Group 37">
                <a:extLst>
                  <a:ext uri="{FF2B5EF4-FFF2-40B4-BE49-F238E27FC236}">
                    <a16:creationId xmlns:a16="http://schemas.microsoft.com/office/drawing/2014/main" id="{F95175BC-D4E7-422B-8200-F745861E1A23}"/>
                  </a:ext>
                </a:extLst>
              </p:cNvPr>
              <p:cNvGrpSpPr/>
              <p:nvPr/>
            </p:nvGrpSpPr>
            <p:grpSpPr>
              <a:xfrm>
                <a:off x="9044773" y="474508"/>
                <a:ext cx="2026202" cy="1682962"/>
                <a:chOff x="7547634" y="1156188"/>
                <a:chExt cx="2026202" cy="1682962"/>
              </a:xfrm>
            </p:grpSpPr>
            <p:sp>
              <p:nvSpPr>
                <p:cNvPr id="40" name="Oval 39">
                  <a:extLst>
                    <a:ext uri="{FF2B5EF4-FFF2-40B4-BE49-F238E27FC236}">
                      <a16:creationId xmlns:a16="http://schemas.microsoft.com/office/drawing/2014/main" id="{4DD4EB26-0693-43C5-91F7-241A13ED410D}"/>
                    </a:ext>
                  </a:extLst>
                </p:cNvPr>
                <p:cNvSpPr/>
                <p:nvPr/>
              </p:nvSpPr>
              <p:spPr bwMode="auto">
                <a:xfrm>
                  <a:off x="7547634" y="1460987"/>
                  <a:ext cx="1378163" cy="1378163"/>
                </a:xfrm>
                <a:prstGeom prst="ellipse">
                  <a:avLst/>
                </a:prstGeom>
                <a:ln w="127000">
                  <a:solidFill>
                    <a:schemeClr val="accent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800" b="1" kern="0" dirty="0">
                    <a:solidFill>
                      <a:srgbClr val="000000"/>
                    </a:solidFill>
                    <a:latin typeface="+mj-lt"/>
                  </a:endParaRPr>
                </a:p>
              </p:txBody>
            </p:sp>
            <p:sp>
              <p:nvSpPr>
                <p:cNvPr id="41" name="Oval 40">
                  <a:extLst>
                    <a:ext uri="{FF2B5EF4-FFF2-40B4-BE49-F238E27FC236}">
                      <a16:creationId xmlns:a16="http://schemas.microsoft.com/office/drawing/2014/main" id="{0B849F64-ACAA-46E4-8642-B03195B3442E}"/>
                    </a:ext>
                  </a:extLst>
                </p:cNvPr>
                <p:cNvSpPr/>
                <p:nvPr/>
              </p:nvSpPr>
              <p:spPr>
                <a:xfrm>
                  <a:off x="7760076" y="1796798"/>
                  <a:ext cx="304799" cy="3047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sp>
              <p:nvSpPr>
                <p:cNvPr id="42" name="Oval 41">
                  <a:extLst>
                    <a:ext uri="{FF2B5EF4-FFF2-40B4-BE49-F238E27FC236}">
                      <a16:creationId xmlns:a16="http://schemas.microsoft.com/office/drawing/2014/main" id="{3A80323C-6018-4C88-8AFF-65AA762CA1AB}"/>
                    </a:ext>
                  </a:extLst>
                </p:cNvPr>
                <p:cNvSpPr/>
                <p:nvPr/>
              </p:nvSpPr>
              <p:spPr>
                <a:xfrm>
                  <a:off x="8084314" y="2326706"/>
                  <a:ext cx="304799" cy="3047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sp>
              <p:nvSpPr>
                <p:cNvPr id="43" name="Oval 42">
                  <a:extLst>
                    <a:ext uri="{FF2B5EF4-FFF2-40B4-BE49-F238E27FC236}">
                      <a16:creationId xmlns:a16="http://schemas.microsoft.com/office/drawing/2014/main" id="{CAC55D7D-60FC-432C-B9CC-8135E53EAF53}"/>
                    </a:ext>
                  </a:extLst>
                </p:cNvPr>
                <p:cNvSpPr/>
                <p:nvPr/>
              </p:nvSpPr>
              <p:spPr>
                <a:xfrm>
                  <a:off x="9269037" y="1156188"/>
                  <a:ext cx="304799" cy="3047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grpSp>
          <p:cxnSp>
            <p:nvCxnSpPr>
              <p:cNvPr id="39" name="Straight Arrow Connector 38">
                <a:extLst>
                  <a:ext uri="{FF2B5EF4-FFF2-40B4-BE49-F238E27FC236}">
                    <a16:creationId xmlns:a16="http://schemas.microsoft.com/office/drawing/2014/main" id="{03DD7B51-65C5-4B02-8120-C2E4EE6A67B0}"/>
                  </a:ext>
                </a:extLst>
              </p:cNvPr>
              <p:cNvCxnSpPr>
                <a:cxnSpLocks/>
                <a:endCxn id="43" idx="3"/>
              </p:cNvCxnSpPr>
              <p:nvPr/>
            </p:nvCxnSpPr>
            <p:spPr>
              <a:xfrm flipV="1">
                <a:off x="10013027" y="734670"/>
                <a:ext cx="797786" cy="562244"/>
              </a:xfrm>
              <a:prstGeom prst="straightConnector1">
                <a:avLst/>
              </a:prstGeom>
              <a:ln w="76200">
                <a:prstDash val="sysDot"/>
                <a:tailEnd type="triangle"/>
              </a:ln>
            </p:spPr>
            <p:style>
              <a:lnRef idx="1">
                <a:schemeClr val="accent4"/>
              </a:lnRef>
              <a:fillRef idx="0">
                <a:schemeClr val="accent4"/>
              </a:fillRef>
              <a:effectRef idx="0">
                <a:schemeClr val="accent4"/>
              </a:effectRef>
              <a:fontRef idx="minor">
                <a:schemeClr val="tx1"/>
              </a:fontRef>
            </p:style>
          </p:cxnSp>
        </p:grpSp>
        <p:sp>
          <p:nvSpPr>
            <p:cNvPr id="37" name="TextBox 36">
              <a:extLst>
                <a:ext uri="{FF2B5EF4-FFF2-40B4-BE49-F238E27FC236}">
                  <a16:creationId xmlns:a16="http://schemas.microsoft.com/office/drawing/2014/main" id="{A79C2A16-F02C-4DBC-B4DE-CF1387FBB529}"/>
                </a:ext>
              </a:extLst>
            </p:cNvPr>
            <p:cNvSpPr txBox="1"/>
            <p:nvPr/>
          </p:nvSpPr>
          <p:spPr>
            <a:xfrm>
              <a:off x="7654856" y="2319732"/>
              <a:ext cx="4251337" cy="1436291"/>
            </a:xfrm>
            <a:prstGeom prst="rect">
              <a:avLst/>
            </a:prstGeom>
            <a:noFill/>
          </p:spPr>
          <p:txBody>
            <a:bodyPr wrap="none" rtlCol="0">
              <a:spAutoFit/>
            </a:bodyPr>
            <a:lstStyle/>
            <a:p>
              <a:pPr algn="ctr"/>
              <a:r>
                <a:rPr lang="en-US" sz="2400" b="1" dirty="0"/>
                <a:t>Retention Loss Speed</a:t>
              </a:r>
            </a:p>
            <a:p>
              <a:pPr algn="ctr"/>
              <a:r>
                <a:rPr lang="en-US" sz="2000" dirty="0"/>
                <a:t>(how fast voltage shifts</a:t>
              </a:r>
            </a:p>
            <a:p>
              <a:pPr algn="ctr"/>
              <a:r>
                <a:rPr lang="en-US" sz="2000" dirty="0"/>
                <a:t>over time)</a:t>
              </a:r>
            </a:p>
          </p:txBody>
        </p:sp>
      </p:grpSp>
      <p:sp>
        <p:nvSpPr>
          <p:cNvPr id="44" name="Rectangle: Rounded Corners 43">
            <a:extLst>
              <a:ext uri="{FF2B5EF4-FFF2-40B4-BE49-F238E27FC236}">
                <a16:creationId xmlns:a16="http://schemas.microsoft.com/office/drawing/2014/main" id="{08C326CB-57D6-4767-A594-924CAC14691B}"/>
              </a:ext>
            </a:extLst>
          </p:cNvPr>
          <p:cNvSpPr/>
          <p:nvPr/>
        </p:nvSpPr>
        <p:spPr>
          <a:xfrm>
            <a:off x="2835875" y="4788147"/>
            <a:ext cx="2181296" cy="9113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Self-Recovery Effect</a:t>
            </a:r>
          </a:p>
        </p:txBody>
      </p:sp>
      <p:sp>
        <p:nvSpPr>
          <p:cNvPr id="45" name="Rectangle: Rounded Corners 44">
            <a:extLst>
              <a:ext uri="{FF2B5EF4-FFF2-40B4-BE49-F238E27FC236}">
                <a16:creationId xmlns:a16="http://schemas.microsoft.com/office/drawing/2014/main" id="{E635B4B7-2353-49D8-939E-173A8CB1785C}"/>
              </a:ext>
            </a:extLst>
          </p:cNvPr>
          <p:cNvSpPr/>
          <p:nvPr/>
        </p:nvSpPr>
        <p:spPr>
          <a:xfrm>
            <a:off x="6156438" y="4788147"/>
            <a:ext cx="2181296" cy="9113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Temperature Effect</a:t>
            </a:r>
          </a:p>
        </p:txBody>
      </p:sp>
      <p:sp>
        <p:nvSpPr>
          <p:cNvPr id="19" name="Title 18">
            <a:extLst>
              <a:ext uri="{FF2B5EF4-FFF2-40B4-BE49-F238E27FC236}">
                <a16:creationId xmlns:a16="http://schemas.microsoft.com/office/drawing/2014/main" id="{C343398C-FD56-4407-8DED-F02017A5DAA0}"/>
              </a:ext>
            </a:extLst>
          </p:cNvPr>
          <p:cNvSpPr>
            <a:spLocks noGrp="1"/>
          </p:cNvSpPr>
          <p:nvPr>
            <p:ph type="title"/>
          </p:nvPr>
        </p:nvSpPr>
        <p:spPr/>
        <p:txBody>
          <a:bodyPr/>
          <a:lstStyle/>
          <a:p>
            <a:r>
              <a:rPr lang="en-US" dirty="0"/>
              <a:t>Characterization Goal</a:t>
            </a:r>
          </a:p>
        </p:txBody>
      </p:sp>
      <p:sp>
        <p:nvSpPr>
          <p:cNvPr id="2" name="Slide Number Placeholder 1">
            <a:extLst>
              <a:ext uri="{FF2B5EF4-FFF2-40B4-BE49-F238E27FC236}">
                <a16:creationId xmlns:a16="http://schemas.microsoft.com/office/drawing/2014/main" id="{787443E3-D6CD-41B2-A82E-4475A9F375FF}"/>
              </a:ext>
            </a:extLst>
          </p:cNvPr>
          <p:cNvSpPr>
            <a:spLocks noGrp="1"/>
          </p:cNvSpPr>
          <p:nvPr>
            <p:ph type="sldNum" sz="quarter" idx="12"/>
          </p:nvPr>
        </p:nvSpPr>
        <p:spPr/>
        <p:txBody>
          <a:bodyPr/>
          <a:lstStyle/>
          <a:p>
            <a:fld id="{656CEE93-C87C-43EF-85C8-C664598978DF}" type="slidenum">
              <a:rPr lang="en-US" smtClean="0"/>
              <a:pPr/>
              <a:t>15</a:t>
            </a:fld>
            <a:endParaRPr lang="en-US" dirty="0"/>
          </a:p>
        </p:txBody>
      </p:sp>
      <p:grpSp>
        <p:nvGrpSpPr>
          <p:cNvPr id="14" name="Group 13">
            <a:extLst>
              <a:ext uri="{FF2B5EF4-FFF2-40B4-BE49-F238E27FC236}">
                <a16:creationId xmlns:a16="http://schemas.microsoft.com/office/drawing/2014/main" id="{C714A63F-0126-47C9-81DF-A92BD3D18880}"/>
              </a:ext>
            </a:extLst>
          </p:cNvPr>
          <p:cNvGrpSpPr/>
          <p:nvPr/>
        </p:nvGrpSpPr>
        <p:grpSpPr>
          <a:xfrm>
            <a:off x="3926523" y="3750355"/>
            <a:ext cx="3320569" cy="1037793"/>
            <a:chOff x="3926526" y="3750350"/>
            <a:chExt cx="3320569" cy="1037793"/>
          </a:xfrm>
        </p:grpSpPr>
        <p:grpSp>
          <p:nvGrpSpPr>
            <p:cNvPr id="64" name="Group 63">
              <a:extLst>
                <a:ext uri="{FF2B5EF4-FFF2-40B4-BE49-F238E27FC236}">
                  <a16:creationId xmlns:a16="http://schemas.microsoft.com/office/drawing/2014/main" id="{FBB364DF-BC84-43C1-8A10-ADCD1F850B92}"/>
                </a:ext>
              </a:extLst>
            </p:cNvPr>
            <p:cNvGrpSpPr/>
            <p:nvPr/>
          </p:nvGrpSpPr>
          <p:grpSpPr>
            <a:xfrm>
              <a:off x="3926526" y="3750350"/>
              <a:ext cx="3320569" cy="1037793"/>
              <a:chOff x="5235355" y="3857439"/>
              <a:chExt cx="4427422" cy="1383719"/>
            </a:xfrm>
          </p:grpSpPr>
          <p:cxnSp>
            <p:nvCxnSpPr>
              <p:cNvPr id="57" name="Connector: Curved 56">
                <a:extLst>
                  <a:ext uri="{FF2B5EF4-FFF2-40B4-BE49-F238E27FC236}">
                    <a16:creationId xmlns:a16="http://schemas.microsoft.com/office/drawing/2014/main" id="{07022B9C-B040-46DB-9437-651727FA190D}"/>
                  </a:ext>
                </a:extLst>
              </p:cNvPr>
              <p:cNvCxnSpPr>
                <a:cxnSpLocks/>
                <a:stCxn id="44" idx="0"/>
                <a:endCxn id="37" idx="2"/>
              </p:cNvCxnSpPr>
              <p:nvPr/>
            </p:nvCxnSpPr>
            <p:spPr>
              <a:xfrm rot="5400000" flipH="1" flipV="1">
                <a:off x="4543499" y="4549299"/>
                <a:ext cx="1383715" cy="3"/>
              </a:xfrm>
              <a:prstGeom prst="curvedConnector3">
                <a:avLst/>
              </a:prstGeom>
              <a:ln w="76200">
                <a:solidFill>
                  <a:schemeClr val="accent1"/>
                </a:solidFill>
                <a:tailEnd type="triangle"/>
              </a:ln>
            </p:spPr>
            <p:style>
              <a:lnRef idx="1">
                <a:schemeClr val="accent5"/>
              </a:lnRef>
              <a:fillRef idx="0">
                <a:schemeClr val="accent5"/>
              </a:fillRef>
              <a:effectRef idx="0">
                <a:schemeClr val="accent5"/>
              </a:effectRef>
              <a:fontRef idx="minor">
                <a:schemeClr val="tx1"/>
              </a:fontRef>
            </p:style>
          </p:cxnSp>
          <p:cxnSp>
            <p:nvCxnSpPr>
              <p:cNvPr id="58" name="Connector: Curved 57">
                <a:extLst>
                  <a:ext uri="{FF2B5EF4-FFF2-40B4-BE49-F238E27FC236}">
                    <a16:creationId xmlns:a16="http://schemas.microsoft.com/office/drawing/2014/main" id="{8B1EECCB-47DE-40ED-8674-D041D663003C}"/>
                  </a:ext>
                </a:extLst>
              </p:cNvPr>
              <p:cNvCxnSpPr>
                <a:cxnSpLocks/>
                <a:stCxn id="45" idx="0"/>
                <a:endCxn id="30" idx="2"/>
              </p:cNvCxnSpPr>
              <p:nvPr/>
            </p:nvCxnSpPr>
            <p:spPr>
              <a:xfrm rot="5400000" flipH="1" flipV="1">
                <a:off x="8970914" y="4549294"/>
                <a:ext cx="1383718" cy="8"/>
              </a:xfrm>
              <a:prstGeom prst="curvedConnector3">
                <a:avLst>
                  <a:gd name="adj1" fmla="val 50000"/>
                </a:avLst>
              </a:prstGeom>
              <a:ln w="76200">
                <a:solidFill>
                  <a:schemeClr val="accent1"/>
                </a:solidFill>
                <a:tailEnd type="triangle"/>
              </a:ln>
            </p:spPr>
            <p:style>
              <a:lnRef idx="1">
                <a:schemeClr val="accent5"/>
              </a:lnRef>
              <a:fillRef idx="0">
                <a:schemeClr val="accent5"/>
              </a:fillRef>
              <a:effectRef idx="0">
                <a:schemeClr val="accent5"/>
              </a:effectRef>
              <a:fontRef idx="minor">
                <a:schemeClr val="tx1"/>
              </a:fontRef>
            </p:style>
          </p:cxnSp>
        </p:grpSp>
        <p:cxnSp>
          <p:nvCxnSpPr>
            <p:cNvPr id="7" name="Connector: Curved 6">
              <a:extLst>
                <a:ext uri="{FF2B5EF4-FFF2-40B4-BE49-F238E27FC236}">
                  <a16:creationId xmlns:a16="http://schemas.microsoft.com/office/drawing/2014/main" id="{178152F4-044A-4F8E-BC5F-3BC3862F31DE}"/>
                </a:ext>
              </a:extLst>
            </p:cNvPr>
            <p:cNvCxnSpPr>
              <a:stCxn id="45" idx="0"/>
              <a:endCxn id="37" idx="2"/>
            </p:cNvCxnSpPr>
            <p:nvPr/>
          </p:nvCxnSpPr>
          <p:spPr>
            <a:xfrm rot="16200000" flipV="1">
              <a:off x="5067914" y="2608966"/>
              <a:ext cx="1037790" cy="3320561"/>
            </a:xfrm>
            <a:prstGeom prst="curvedConnector3">
              <a:avLst/>
            </a:prstGeom>
            <a:ln w="76200">
              <a:solidFill>
                <a:schemeClr val="accent1"/>
              </a:solidFill>
              <a:tailEnd type="triangle"/>
            </a:ln>
          </p:spPr>
          <p:style>
            <a:lnRef idx="1">
              <a:schemeClr val="accent5"/>
            </a:lnRef>
            <a:fillRef idx="0">
              <a:schemeClr val="accent5"/>
            </a:fillRef>
            <a:effectRef idx="0">
              <a:schemeClr val="accent5"/>
            </a:effectRef>
            <a:fontRef idx="minor">
              <a:schemeClr val="tx1"/>
            </a:fontRef>
          </p:style>
        </p:cxnSp>
      </p:grpSp>
    </p:spTree>
    <p:extLst>
      <p:ext uri="{BB962C8B-B14F-4D97-AF65-F5344CB8AC3E}">
        <p14:creationId xmlns:p14="http://schemas.microsoft.com/office/powerpoint/2010/main" val="124439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4" grpId="0" animBg="1"/>
      <p:bldP spid="4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99372-E934-4EB4-A9C5-455AC9D9B088}"/>
              </a:ext>
            </a:extLst>
          </p:cNvPr>
          <p:cNvSpPr>
            <a:spLocks noGrp="1"/>
          </p:cNvSpPr>
          <p:nvPr>
            <p:ph type="title"/>
          </p:nvPr>
        </p:nvSpPr>
        <p:spPr/>
        <p:txBody>
          <a:bodyPr/>
          <a:lstStyle/>
          <a:p>
            <a:r>
              <a:rPr lang="en-US" dirty="0"/>
              <a:t>Self-Recovery Effect Characterization Results</a:t>
            </a:r>
          </a:p>
        </p:txBody>
      </p:sp>
      <p:sp>
        <p:nvSpPr>
          <p:cNvPr id="3" name="Slide Number Placeholder 2">
            <a:extLst>
              <a:ext uri="{FF2B5EF4-FFF2-40B4-BE49-F238E27FC236}">
                <a16:creationId xmlns:a16="http://schemas.microsoft.com/office/drawing/2014/main" id="{2249CAE6-E702-48A4-810A-0E3D40A1E7ED}"/>
              </a:ext>
            </a:extLst>
          </p:cNvPr>
          <p:cNvSpPr>
            <a:spLocks noGrp="1"/>
          </p:cNvSpPr>
          <p:nvPr>
            <p:ph type="sldNum" sz="quarter" idx="12"/>
          </p:nvPr>
        </p:nvSpPr>
        <p:spPr/>
        <p:txBody>
          <a:bodyPr/>
          <a:lstStyle/>
          <a:p>
            <a:fld id="{656CEE93-C87C-43EF-85C8-C664598978DF}" type="slidenum">
              <a:rPr lang="en-US" smtClean="0"/>
              <a:t>16</a:t>
            </a:fld>
            <a:endParaRPr lang="en-US" dirty="0"/>
          </a:p>
        </p:txBody>
      </p:sp>
      <p:graphicFrame>
        <p:nvGraphicFramePr>
          <p:cNvPr id="6" name="Chart 5">
            <a:extLst>
              <a:ext uri="{FF2B5EF4-FFF2-40B4-BE49-F238E27FC236}">
                <a16:creationId xmlns:a16="http://schemas.microsoft.com/office/drawing/2014/main" id="{8767A591-3EC0-4DFB-B581-8C6AC1D3EFDB}"/>
              </a:ext>
            </a:extLst>
          </p:cNvPr>
          <p:cNvGraphicFramePr/>
          <p:nvPr>
            <p:extLst>
              <p:ext uri="{D42A27DB-BD31-4B8C-83A1-F6EECF244321}">
                <p14:modId xmlns:p14="http://schemas.microsoft.com/office/powerpoint/2010/main" val="1767667785"/>
              </p:ext>
            </p:extLst>
          </p:nvPr>
        </p:nvGraphicFramePr>
        <p:xfrm>
          <a:off x="477251" y="1085850"/>
          <a:ext cx="7992980" cy="4318000"/>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a:extLst>
              <a:ext uri="{FF2B5EF4-FFF2-40B4-BE49-F238E27FC236}">
                <a16:creationId xmlns:a16="http://schemas.microsoft.com/office/drawing/2014/main" id="{FA6B3764-A2EF-4EE6-9F37-D956BBA534C8}"/>
              </a:ext>
            </a:extLst>
          </p:cNvPr>
          <p:cNvCxnSpPr>
            <a:cxnSpLocks/>
          </p:cNvCxnSpPr>
          <p:nvPr/>
        </p:nvCxnSpPr>
        <p:spPr>
          <a:xfrm>
            <a:off x="3380874" y="1804737"/>
            <a:ext cx="4415589" cy="1075984"/>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F076044D-BD36-4925-85EC-CB81E062D601}"/>
              </a:ext>
            </a:extLst>
          </p:cNvPr>
          <p:cNvSpPr/>
          <p:nvPr/>
        </p:nvSpPr>
        <p:spPr>
          <a:xfrm>
            <a:off x="0" y="5763713"/>
            <a:ext cx="9143996" cy="8264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Increasing dwell time from 1 minute to 2.3 hours slows down retention loss speed by 40%</a:t>
            </a:r>
          </a:p>
        </p:txBody>
      </p:sp>
      <p:sp>
        <p:nvSpPr>
          <p:cNvPr id="15" name="TextBox 14">
            <a:extLst>
              <a:ext uri="{FF2B5EF4-FFF2-40B4-BE49-F238E27FC236}">
                <a16:creationId xmlns:a16="http://schemas.microsoft.com/office/drawing/2014/main" id="{37E37ED5-60BD-4BCC-8462-2887AF2EDB78}"/>
              </a:ext>
            </a:extLst>
          </p:cNvPr>
          <p:cNvSpPr txBox="1"/>
          <p:nvPr/>
        </p:nvSpPr>
        <p:spPr>
          <a:xfrm>
            <a:off x="7180263" y="2877654"/>
            <a:ext cx="1375698" cy="461665"/>
          </a:xfrm>
          <a:prstGeom prst="rect">
            <a:avLst/>
          </a:prstGeom>
          <a:noFill/>
        </p:spPr>
        <p:txBody>
          <a:bodyPr wrap="none" rtlCol="0">
            <a:spAutoFit/>
          </a:bodyPr>
          <a:lstStyle/>
          <a:p>
            <a:r>
              <a:rPr lang="en-US" sz="2400" b="1" dirty="0">
                <a:solidFill>
                  <a:schemeClr val="accent1"/>
                </a:solidFill>
              </a:rPr>
              <a:t>2.3 hour</a:t>
            </a:r>
          </a:p>
        </p:txBody>
      </p:sp>
      <p:sp>
        <p:nvSpPr>
          <p:cNvPr id="16" name="TextBox 15">
            <a:extLst>
              <a:ext uri="{FF2B5EF4-FFF2-40B4-BE49-F238E27FC236}">
                <a16:creationId xmlns:a16="http://schemas.microsoft.com/office/drawing/2014/main" id="{314FF4BB-1DE6-438F-BFBC-09B74129BE2A}"/>
              </a:ext>
            </a:extLst>
          </p:cNvPr>
          <p:cNvSpPr txBox="1"/>
          <p:nvPr/>
        </p:nvSpPr>
        <p:spPr>
          <a:xfrm>
            <a:off x="2571741" y="1885749"/>
            <a:ext cx="1446806" cy="461665"/>
          </a:xfrm>
          <a:prstGeom prst="rect">
            <a:avLst/>
          </a:prstGeom>
          <a:noFill/>
        </p:spPr>
        <p:txBody>
          <a:bodyPr wrap="none" rtlCol="0">
            <a:spAutoFit/>
          </a:bodyPr>
          <a:lstStyle/>
          <a:p>
            <a:pPr algn="ctr"/>
            <a:r>
              <a:rPr lang="en-US" sz="2400" b="1" dirty="0">
                <a:solidFill>
                  <a:schemeClr val="accent1"/>
                </a:solidFill>
              </a:rPr>
              <a:t>1 minute</a:t>
            </a:r>
          </a:p>
        </p:txBody>
      </p:sp>
      <p:sp>
        <p:nvSpPr>
          <p:cNvPr id="20" name="TextBox 19">
            <a:extLst>
              <a:ext uri="{FF2B5EF4-FFF2-40B4-BE49-F238E27FC236}">
                <a16:creationId xmlns:a16="http://schemas.microsoft.com/office/drawing/2014/main" id="{21CCB821-DC1B-4637-9960-16437688111D}"/>
              </a:ext>
            </a:extLst>
          </p:cNvPr>
          <p:cNvSpPr txBox="1"/>
          <p:nvPr/>
        </p:nvSpPr>
        <p:spPr>
          <a:xfrm>
            <a:off x="1892931" y="5276866"/>
            <a:ext cx="5531258" cy="461665"/>
          </a:xfrm>
          <a:prstGeom prst="rect">
            <a:avLst/>
          </a:prstGeom>
          <a:noFill/>
        </p:spPr>
        <p:txBody>
          <a:bodyPr wrap="none" rtlCol="0">
            <a:spAutoFit/>
          </a:bodyPr>
          <a:lstStyle/>
          <a:p>
            <a:pPr algn="ctr"/>
            <a:r>
              <a:rPr lang="en-US" sz="2400" dirty="0"/>
              <a:t>Dwell time: Idle time between P/E cycles</a:t>
            </a:r>
          </a:p>
        </p:txBody>
      </p:sp>
    </p:spTree>
    <p:extLst>
      <p:ext uri="{BB962C8B-B14F-4D97-AF65-F5344CB8AC3E}">
        <p14:creationId xmlns:p14="http://schemas.microsoft.com/office/powerpoint/2010/main" val="102087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99372-E934-4EB4-A9C5-455AC9D9B088}"/>
              </a:ext>
            </a:extLst>
          </p:cNvPr>
          <p:cNvSpPr>
            <a:spLocks noGrp="1"/>
          </p:cNvSpPr>
          <p:nvPr>
            <p:ph type="title"/>
          </p:nvPr>
        </p:nvSpPr>
        <p:spPr/>
        <p:txBody>
          <a:bodyPr/>
          <a:lstStyle/>
          <a:p>
            <a:r>
              <a:rPr lang="en-US" dirty="0"/>
              <a:t>Program Temperature Effect</a:t>
            </a:r>
            <a:br>
              <a:rPr lang="en-US" dirty="0"/>
            </a:br>
            <a:r>
              <a:rPr lang="en-US" dirty="0"/>
              <a:t>Characterization Results</a:t>
            </a:r>
          </a:p>
        </p:txBody>
      </p:sp>
      <p:sp>
        <p:nvSpPr>
          <p:cNvPr id="3" name="Slide Number Placeholder 2">
            <a:extLst>
              <a:ext uri="{FF2B5EF4-FFF2-40B4-BE49-F238E27FC236}">
                <a16:creationId xmlns:a16="http://schemas.microsoft.com/office/drawing/2014/main" id="{2249CAE6-E702-48A4-810A-0E3D40A1E7ED}"/>
              </a:ext>
            </a:extLst>
          </p:cNvPr>
          <p:cNvSpPr>
            <a:spLocks noGrp="1"/>
          </p:cNvSpPr>
          <p:nvPr>
            <p:ph type="sldNum" sz="quarter" idx="12"/>
          </p:nvPr>
        </p:nvSpPr>
        <p:spPr/>
        <p:txBody>
          <a:bodyPr/>
          <a:lstStyle/>
          <a:p>
            <a:fld id="{656CEE93-C87C-43EF-85C8-C664598978DF}" type="slidenum">
              <a:rPr lang="en-US" smtClean="0"/>
              <a:t>17</a:t>
            </a:fld>
            <a:endParaRPr lang="en-US" dirty="0"/>
          </a:p>
        </p:txBody>
      </p:sp>
      <p:graphicFrame>
        <p:nvGraphicFramePr>
          <p:cNvPr id="6" name="Chart 5">
            <a:extLst>
              <a:ext uri="{FF2B5EF4-FFF2-40B4-BE49-F238E27FC236}">
                <a16:creationId xmlns:a16="http://schemas.microsoft.com/office/drawing/2014/main" id="{8767A591-3EC0-4DFB-B581-8C6AC1D3EFDB}"/>
              </a:ext>
            </a:extLst>
          </p:cNvPr>
          <p:cNvGraphicFramePr/>
          <p:nvPr>
            <p:extLst>
              <p:ext uri="{D42A27DB-BD31-4B8C-83A1-F6EECF244321}">
                <p14:modId xmlns:p14="http://schemas.microsoft.com/office/powerpoint/2010/main" val="1089363506"/>
              </p:ext>
            </p:extLst>
          </p:nvPr>
        </p:nvGraphicFramePr>
        <p:xfrm>
          <a:off x="477251" y="1085850"/>
          <a:ext cx="7992980" cy="4318000"/>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a:extLst>
              <a:ext uri="{FF2B5EF4-FFF2-40B4-BE49-F238E27FC236}">
                <a16:creationId xmlns:a16="http://schemas.microsoft.com/office/drawing/2014/main" id="{FA6B3764-A2EF-4EE6-9F37-D956BBA534C8}"/>
              </a:ext>
            </a:extLst>
          </p:cNvPr>
          <p:cNvCxnSpPr>
            <a:cxnSpLocks/>
          </p:cNvCxnSpPr>
          <p:nvPr/>
        </p:nvCxnSpPr>
        <p:spPr>
          <a:xfrm flipV="1">
            <a:off x="1696453" y="1835981"/>
            <a:ext cx="6493340" cy="45165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F076044D-BD36-4925-85EC-CB81E062D601}"/>
              </a:ext>
            </a:extLst>
          </p:cNvPr>
          <p:cNvSpPr/>
          <p:nvPr/>
        </p:nvSpPr>
        <p:spPr>
          <a:xfrm>
            <a:off x="0" y="5763713"/>
            <a:ext cx="9143996" cy="8264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Increasing program temperature from 0°C to 70°C</a:t>
            </a:r>
            <a:br>
              <a:rPr lang="en-US" sz="2800" b="1" dirty="0">
                <a:solidFill>
                  <a:schemeClr val="bg1"/>
                </a:solidFill>
              </a:rPr>
            </a:br>
            <a:r>
              <a:rPr lang="en-US" sz="2800" b="1" dirty="0">
                <a:solidFill>
                  <a:schemeClr val="bg1"/>
                </a:solidFill>
              </a:rPr>
              <a:t>improves program variation by 21%</a:t>
            </a:r>
          </a:p>
        </p:txBody>
      </p:sp>
      <p:sp>
        <p:nvSpPr>
          <p:cNvPr id="15" name="TextBox 14">
            <a:extLst>
              <a:ext uri="{FF2B5EF4-FFF2-40B4-BE49-F238E27FC236}">
                <a16:creationId xmlns:a16="http://schemas.microsoft.com/office/drawing/2014/main" id="{37E37ED5-60BD-4BCC-8462-2887AF2EDB78}"/>
              </a:ext>
            </a:extLst>
          </p:cNvPr>
          <p:cNvSpPr txBox="1"/>
          <p:nvPr/>
        </p:nvSpPr>
        <p:spPr>
          <a:xfrm>
            <a:off x="7688733" y="1944649"/>
            <a:ext cx="843501" cy="461665"/>
          </a:xfrm>
          <a:prstGeom prst="rect">
            <a:avLst/>
          </a:prstGeom>
          <a:noFill/>
        </p:spPr>
        <p:txBody>
          <a:bodyPr wrap="none" rtlCol="0">
            <a:spAutoFit/>
          </a:bodyPr>
          <a:lstStyle/>
          <a:p>
            <a:r>
              <a:rPr lang="en-US" sz="2400" b="1" dirty="0">
                <a:solidFill>
                  <a:schemeClr val="accent1"/>
                </a:solidFill>
              </a:rPr>
              <a:t>70°C</a:t>
            </a:r>
          </a:p>
        </p:txBody>
      </p:sp>
      <p:sp>
        <p:nvSpPr>
          <p:cNvPr id="16" name="TextBox 15">
            <a:extLst>
              <a:ext uri="{FF2B5EF4-FFF2-40B4-BE49-F238E27FC236}">
                <a16:creationId xmlns:a16="http://schemas.microsoft.com/office/drawing/2014/main" id="{314FF4BB-1DE6-438F-BFBC-09B74129BE2A}"/>
              </a:ext>
            </a:extLst>
          </p:cNvPr>
          <p:cNvSpPr txBox="1"/>
          <p:nvPr/>
        </p:nvSpPr>
        <p:spPr>
          <a:xfrm>
            <a:off x="1696452" y="2364672"/>
            <a:ext cx="793807" cy="461665"/>
          </a:xfrm>
          <a:prstGeom prst="rect">
            <a:avLst/>
          </a:prstGeom>
          <a:noFill/>
        </p:spPr>
        <p:txBody>
          <a:bodyPr wrap="square" rtlCol="0">
            <a:spAutoFit/>
          </a:bodyPr>
          <a:lstStyle/>
          <a:p>
            <a:r>
              <a:rPr lang="en-US" sz="2400" b="1" dirty="0">
                <a:solidFill>
                  <a:schemeClr val="accent1"/>
                </a:solidFill>
              </a:rPr>
              <a:t>0°C</a:t>
            </a:r>
          </a:p>
        </p:txBody>
      </p:sp>
    </p:spTree>
    <p:extLst>
      <p:ext uri="{BB962C8B-B14F-4D97-AF65-F5344CB8AC3E}">
        <p14:creationId xmlns:p14="http://schemas.microsoft.com/office/powerpoint/2010/main" val="252857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99372-E934-4EB4-A9C5-455AC9D9B088}"/>
              </a:ext>
            </a:extLst>
          </p:cNvPr>
          <p:cNvSpPr>
            <a:spLocks noGrp="1"/>
          </p:cNvSpPr>
          <p:nvPr>
            <p:ph type="title"/>
          </p:nvPr>
        </p:nvSpPr>
        <p:spPr/>
        <p:txBody>
          <a:bodyPr/>
          <a:lstStyle/>
          <a:p>
            <a:r>
              <a:rPr lang="en-US" dirty="0"/>
              <a:t>Storage Temperature Effect</a:t>
            </a:r>
            <a:br>
              <a:rPr lang="en-US" dirty="0"/>
            </a:br>
            <a:r>
              <a:rPr lang="en-US" dirty="0"/>
              <a:t>Characterization Results</a:t>
            </a:r>
          </a:p>
        </p:txBody>
      </p:sp>
      <p:sp>
        <p:nvSpPr>
          <p:cNvPr id="3" name="Slide Number Placeholder 2">
            <a:extLst>
              <a:ext uri="{FF2B5EF4-FFF2-40B4-BE49-F238E27FC236}">
                <a16:creationId xmlns:a16="http://schemas.microsoft.com/office/drawing/2014/main" id="{2249CAE6-E702-48A4-810A-0E3D40A1E7ED}"/>
              </a:ext>
            </a:extLst>
          </p:cNvPr>
          <p:cNvSpPr>
            <a:spLocks noGrp="1"/>
          </p:cNvSpPr>
          <p:nvPr>
            <p:ph type="sldNum" sz="quarter" idx="12"/>
          </p:nvPr>
        </p:nvSpPr>
        <p:spPr/>
        <p:txBody>
          <a:bodyPr/>
          <a:lstStyle/>
          <a:p>
            <a:fld id="{656CEE93-C87C-43EF-85C8-C664598978DF}" type="slidenum">
              <a:rPr lang="en-US" smtClean="0"/>
              <a:t>18</a:t>
            </a:fld>
            <a:endParaRPr lang="en-US" dirty="0"/>
          </a:p>
        </p:txBody>
      </p:sp>
      <p:graphicFrame>
        <p:nvGraphicFramePr>
          <p:cNvPr id="6" name="Chart 5">
            <a:extLst>
              <a:ext uri="{FF2B5EF4-FFF2-40B4-BE49-F238E27FC236}">
                <a16:creationId xmlns:a16="http://schemas.microsoft.com/office/drawing/2014/main" id="{8767A591-3EC0-4DFB-B581-8C6AC1D3EFDB}"/>
              </a:ext>
            </a:extLst>
          </p:cNvPr>
          <p:cNvGraphicFramePr/>
          <p:nvPr>
            <p:extLst>
              <p:ext uri="{D42A27DB-BD31-4B8C-83A1-F6EECF244321}">
                <p14:modId xmlns:p14="http://schemas.microsoft.com/office/powerpoint/2010/main" val="3286874883"/>
              </p:ext>
            </p:extLst>
          </p:nvPr>
        </p:nvGraphicFramePr>
        <p:xfrm>
          <a:off x="477251" y="1085850"/>
          <a:ext cx="7992980" cy="4318000"/>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Rounded Corners 13">
            <a:extLst>
              <a:ext uri="{FF2B5EF4-FFF2-40B4-BE49-F238E27FC236}">
                <a16:creationId xmlns:a16="http://schemas.microsoft.com/office/drawing/2014/main" id="{F076044D-BD36-4925-85EC-CB81E062D601}"/>
              </a:ext>
            </a:extLst>
          </p:cNvPr>
          <p:cNvSpPr/>
          <p:nvPr/>
        </p:nvSpPr>
        <p:spPr>
          <a:xfrm>
            <a:off x="0" y="5763713"/>
            <a:ext cx="9143996" cy="8264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Lowering storage temperature from 70°C to 0°C</a:t>
            </a:r>
            <a:br>
              <a:rPr lang="en-US" sz="2800" b="1" dirty="0">
                <a:solidFill>
                  <a:schemeClr val="bg1"/>
                </a:solidFill>
              </a:rPr>
            </a:br>
            <a:r>
              <a:rPr lang="en-US" sz="2800" b="1" dirty="0">
                <a:solidFill>
                  <a:schemeClr val="bg1"/>
                </a:solidFill>
              </a:rPr>
              <a:t>slows down retention loss speed by 58%</a:t>
            </a:r>
          </a:p>
        </p:txBody>
      </p:sp>
      <p:sp>
        <p:nvSpPr>
          <p:cNvPr id="15" name="TextBox 14">
            <a:extLst>
              <a:ext uri="{FF2B5EF4-FFF2-40B4-BE49-F238E27FC236}">
                <a16:creationId xmlns:a16="http://schemas.microsoft.com/office/drawing/2014/main" id="{37E37ED5-60BD-4BCC-8462-2887AF2EDB78}"/>
              </a:ext>
            </a:extLst>
          </p:cNvPr>
          <p:cNvSpPr txBox="1"/>
          <p:nvPr/>
        </p:nvSpPr>
        <p:spPr>
          <a:xfrm>
            <a:off x="7688733" y="1944649"/>
            <a:ext cx="843501" cy="461665"/>
          </a:xfrm>
          <a:prstGeom prst="rect">
            <a:avLst/>
          </a:prstGeom>
          <a:noFill/>
        </p:spPr>
        <p:txBody>
          <a:bodyPr wrap="none" rtlCol="0">
            <a:spAutoFit/>
          </a:bodyPr>
          <a:lstStyle/>
          <a:p>
            <a:r>
              <a:rPr lang="en-US" sz="2400" b="1" dirty="0">
                <a:solidFill>
                  <a:schemeClr val="accent1"/>
                </a:solidFill>
              </a:rPr>
              <a:t>70°C</a:t>
            </a:r>
          </a:p>
        </p:txBody>
      </p:sp>
      <p:sp>
        <p:nvSpPr>
          <p:cNvPr id="16" name="TextBox 15">
            <a:extLst>
              <a:ext uri="{FF2B5EF4-FFF2-40B4-BE49-F238E27FC236}">
                <a16:creationId xmlns:a16="http://schemas.microsoft.com/office/drawing/2014/main" id="{314FF4BB-1DE6-438F-BFBC-09B74129BE2A}"/>
              </a:ext>
            </a:extLst>
          </p:cNvPr>
          <p:cNvSpPr txBox="1"/>
          <p:nvPr/>
        </p:nvSpPr>
        <p:spPr>
          <a:xfrm>
            <a:off x="1676400" y="2708567"/>
            <a:ext cx="790074" cy="461665"/>
          </a:xfrm>
          <a:prstGeom prst="rect">
            <a:avLst/>
          </a:prstGeom>
          <a:noFill/>
        </p:spPr>
        <p:txBody>
          <a:bodyPr wrap="square" rtlCol="0">
            <a:spAutoFit/>
          </a:bodyPr>
          <a:lstStyle/>
          <a:p>
            <a:r>
              <a:rPr lang="en-US" sz="2400" b="1" dirty="0">
                <a:solidFill>
                  <a:schemeClr val="accent1"/>
                </a:solidFill>
              </a:rPr>
              <a:t>0°C</a:t>
            </a:r>
          </a:p>
        </p:txBody>
      </p:sp>
      <p:sp>
        <p:nvSpPr>
          <p:cNvPr id="4" name="Freeform: Shape 3">
            <a:extLst>
              <a:ext uri="{FF2B5EF4-FFF2-40B4-BE49-F238E27FC236}">
                <a16:creationId xmlns:a16="http://schemas.microsoft.com/office/drawing/2014/main" id="{3D7711FE-28D1-4047-BC3A-0CFD4BECF4B0}"/>
              </a:ext>
            </a:extLst>
          </p:cNvPr>
          <p:cNvSpPr/>
          <p:nvPr/>
        </p:nvSpPr>
        <p:spPr>
          <a:xfrm>
            <a:off x="1688432" y="1813561"/>
            <a:ext cx="6510688" cy="1436797"/>
          </a:xfrm>
          <a:custGeom>
            <a:avLst/>
            <a:gdLst>
              <a:gd name="connsiteX0" fmla="*/ 0 w 6522720"/>
              <a:gd name="connsiteY0" fmla="*/ 1386840 h 1390261"/>
              <a:gd name="connsiteX1" fmla="*/ 2255520 w 6522720"/>
              <a:gd name="connsiteY1" fmla="*/ 1173480 h 1390261"/>
              <a:gd name="connsiteX2" fmla="*/ 6522720 w 6522720"/>
              <a:gd name="connsiteY2" fmla="*/ 0 h 1390261"/>
              <a:gd name="connsiteX0" fmla="*/ 0 w 6522720"/>
              <a:gd name="connsiteY0" fmla="*/ 1386840 h 1393642"/>
              <a:gd name="connsiteX1" fmla="*/ 2520215 w 6522720"/>
              <a:gd name="connsiteY1" fmla="*/ 1197543 h 1393642"/>
              <a:gd name="connsiteX2" fmla="*/ 6522720 w 6522720"/>
              <a:gd name="connsiteY2" fmla="*/ 0 h 1393642"/>
              <a:gd name="connsiteX0" fmla="*/ 0 w 6510688"/>
              <a:gd name="connsiteY0" fmla="*/ 1434966 h 1436797"/>
              <a:gd name="connsiteX1" fmla="*/ 2508183 w 6510688"/>
              <a:gd name="connsiteY1" fmla="*/ 1197543 h 1436797"/>
              <a:gd name="connsiteX2" fmla="*/ 6510688 w 6510688"/>
              <a:gd name="connsiteY2" fmla="*/ 0 h 1436797"/>
              <a:gd name="connsiteX0" fmla="*/ 0 w 6510688"/>
              <a:gd name="connsiteY0" fmla="*/ 1434966 h 1436797"/>
              <a:gd name="connsiteX1" fmla="*/ 2628499 w 6510688"/>
              <a:gd name="connsiteY1" fmla="*/ 1197543 h 1436797"/>
              <a:gd name="connsiteX2" fmla="*/ 6510688 w 6510688"/>
              <a:gd name="connsiteY2" fmla="*/ 0 h 1436797"/>
              <a:gd name="connsiteX0" fmla="*/ 0 w 6510688"/>
              <a:gd name="connsiteY0" fmla="*/ 1434966 h 1436797"/>
              <a:gd name="connsiteX1" fmla="*/ 2628499 w 6510688"/>
              <a:gd name="connsiteY1" fmla="*/ 1197543 h 1436797"/>
              <a:gd name="connsiteX2" fmla="*/ 4916905 w 6510688"/>
              <a:gd name="connsiteY2" fmla="*/ 628850 h 1436797"/>
              <a:gd name="connsiteX3" fmla="*/ 6510688 w 6510688"/>
              <a:gd name="connsiteY3" fmla="*/ 0 h 1436797"/>
            </a:gdLst>
            <a:ahLst/>
            <a:cxnLst>
              <a:cxn ang="0">
                <a:pos x="connsiteX0" y="connsiteY0"/>
              </a:cxn>
              <a:cxn ang="0">
                <a:pos x="connsiteX1" y="connsiteY1"/>
              </a:cxn>
              <a:cxn ang="0">
                <a:pos x="connsiteX2" y="connsiteY2"/>
              </a:cxn>
              <a:cxn ang="0">
                <a:pos x="connsiteX3" y="connsiteY3"/>
              </a:cxn>
            </a:cxnLst>
            <a:rect l="l" t="t" r="r" b="b"/>
            <a:pathLst>
              <a:path w="6510688" h="1436797">
                <a:moveTo>
                  <a:pt x="0" y="1434966"/>
                </a:moveTo>
                <a:cubicBezTo>
                  <a:pt x="584200" y="1443856"/>
                  <a:pt x="1541379" y="1428683"/>
                  <a:pt x="2628499" y="1197543"/>
                </a:cubicBezTo>
                <a:cubicBezTo>
                  <a:pt x="3437957" y="1047148"/>
                  <a:pt x="4269874" y="828440"/>
                  <a:pt x="4916905" y="628850"/>
                </a:cubicBezTo>
                <a:cubicBezTo>
                  <a:pt x="5563936" y="429260"/>
                  <a:pt x="6235031" y="88766"/>
                  <a:pt x="6510688" y="0"/>
                </a:cubicBezTo>
              </a:path>
            </a:pathLst>
          </a:cu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43651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26DB9-229E-4EE6-BCD5-DB7B26DCF2E4}"/>
              </a:ext>
            </a:extLst>
          </p:cNvPr>
          <p:cNvSpPr>
            <a:spLocks noGrp="1"/>
          </p:cNvSpPr>
          <p:nvPr>
            <p:ph type="title"/>
          </p:nvPr>
        </p:nvSpPr>
        <p:spPr/>
        <p:txBody>
          <a:bodyPr/>
          <a:lstStyle/>
          <a:p>
            <a:r>
              <a:rPr lang="en-US" dirty="0"/>
              <a:t>Characterization Summary</a:t>
            </a:r>
          </a:p>
        </p:txBody>
      </p:sp>
      <p:sp>
        <p:nvSpPr>
          <p:cNvPr id="3" name="Content Placeholder 2">
            <a:extLst>
              <a:ext uri="{FF2B5EF4-FFF2-40B4-BE49-F238E27FC236}">
                <a16:creationId xmlns:a16="http://schemas.microsoft.com/office/drawing/2014/main" id="{6B35820B-1E36-45F7-9780-75AB8FF5591E}"/>
              </a:ext>
            </a:extLst>
          </p:cNvPr>
          <p:cNvSpPr>
            <a:spLocks noGrp="1"/>
          </p:cNvSpPr>
          <p:nvPr>
            <p:ph sz="quarter" idx="11"/>
          </p:nvPr>
        </p:nvSpPr>
        <p:spPr>
          <a:xfrm>
            <a:off x="123825" y="1241652"/>
            <a:ext cx="8897938" cy="5224462"/>
          </a:xfrm>
        </p:spPr>
        <p:txBody>
          <a:bodyPr>
            <a:noAutofit/>
          </a:bodyPr>
          <a:lstStyle/>
          <a:p>
            <a:pPr marL="0" indent="0">
              <a:buNone/>
            </a:pPr>
            <a:r>
              <a:rPr lang="en-US" sz="2800" b="1" dirty="0">
                <a:solidFill>
                  <a:schemeClr val="accent1"/>
                </a:solidFill>
              </a:rPr>
              <a:t>Major Results:</a:t>
            </a:r>
          </a:p>
          <a:p>
            <a:r>
              <a:rPr lang="en-US" sz="2800" i="1" dirty="0">
                <a:solidFill>
                  <a:schemeClr val="accent2"/>
                </a:solidFill>
              </a:rPr>
              <a:t>Self-recovery </a:t>
            </a:r>
            <a:r>
              <a:rPr lang="en-US" sz="2800" dirty="0"/>
              <a:t>affects</a:t>
            </a:r>
            <a:r>
              <a:rPr lang="en-US" sz="2800" i="1" dirty="0">
                <a:solidFill>
                  <a:schemeClr val="accent2"/>
                </a:solidFill>
              </a:rPr>
              <a:t> </a:t>
            </a:r>
            <a:r>
              <a:rPr lang="en-US" sz="2800" dirty="0"/>
              <a:t>retention loss speed</a:t>
            </a:r>
          </a:p>
          <a:p>
            <a:r>
              <a:rPr lang="en-US" sz="2800" dirty="0"/>
              <a:t>Program </a:t>
            </a:r>
            <a:r>
              <a:rPr lang="en-US" sz="2800" i="1" dirty="0">
                <a:solidFill>
                  <a:schemeClr val="accent6">
                    <a:lumMod val="75000"/>
                  </a:schemeClr>
                </a:solidFill>
              </a:rPr>
              <a:t>temperature</a:t>
            </a:r>
            <a:r>
              <a:rPr lang="en-US" sz="2800" i="1" dirty="0"/>
              <a:t> </a:t>
            </a:r>
            <a:r>
              <a:rPr lang="en-US" sz="2800" dirty="0"/>
              <a:t>affects program variation</a:t>
            </a:r>
          </a:p>
          <a:p>
            <a:r>
              <a:rPr lang="en-US" sz="2800" i="1" dirty="0"/>
              <a:t>Storage </a:t>
            </a:r>
            <a:r>
              <a:rPr lang="en-US" sz="2800" i="1" dirty="0">
                <a:solidFill>
                  <a:schemeClr val="accent6">
                    <a:lumMod val="75000"/>
                  </a:schemeClr>
                </a:solidFill>
              </a:rPr>
              <a:t>temperature</a:t>
            </a:r>
            <a:r>
              <a:rPr lang="en-US" sz="2800" dirty="0"/>
              <a:t> affects retention loss speed</a:t>
            </a:r>
          </a:p>
          <a:p>
            <a:endParaRPr lang="en-US" sz="2800" dirty="0">
              <a:solidFill>
                <a:schemeClr val="accent1"/>
              </a:solidFill>
            </a:endParaRPr>
          </a:p>
          <a:p>
            <a:endParaRPr lang="en-US" sz="2800" dirty="0">
              <a:solidFill>
                <a:schemeClr val="accent1"/>
              </a:solidFill>
            </a:endParaRPr>
          </a:p>
          <a:p>
            <a:pPr marL="0" indent="0">
              <a:buNone/>
            </a:pPr>
            <a:r>
              <a:rPr lang="en-US" sz="2800" b="1" dirty="0">
                <a:solidFill>
                  <a:schemeClr val="accent1"/>
                </a:solidFill>
              </a:rPr>
              <a:t>Other Characterizations Methods in the Paper:</a:t>
            </a:r>
          </a:p>
          <a:p>
            <a:r>
              <a:rPr lang="en-US" sz="2800" dirty="0"/>
              <a:t>More detailed results on self-recovery and temperature</a:t>
            </a:r>
          </a:p>
          <a:p>
            <a:pPr lvl="1"/>
            <a:r>
              <a:rPr lang="en-US" sz="2800" dirty="0"/>
              <a:t>Effects on error rate</a:t>
            </a:r>
          </a:p>
          <a:p>
            <a:pPr lvl="1"/>
            <a:r>
              <a:rPr lang="en-US" sz="2800" dirty="0"/>
              <a:t>Effects on threshold voltage distribution</a:t>
            </a:r>
          </a:p>
          <a:p>
            <a:r>
              <a:rPr lang="en-US" sz="2800" dirty="0"/>
              <a:t>Effects of recovery cycle (P/E cycles with</a:t>
            </a:r>
            <a:br>
              <a:rPr lang="en-US" sz="2800" dirty="0"/>
            </a:br>
            <a:r>
              <a:rPr lang="en-US" sz="2800" dirty="0"/>
              <a:t>long dwell time) on retention loss speed</a:t>
            </a:r>
          </a:p>
        </p:txBody>
      </p:sp>
      <p:sp>
        <p:nvSpPr>
          <p:cNvPr id="4" name="Slide Number Placeholder 3">
            <a:extLst>
              <a:ext uri="{FF2B5EF4-FFF2-40B4-BE49-F238E27FC236}">
                <a16:creationId xmlns:a16="http://schemas.microsoft.com/office/drawing/2014/main" id="{647B7CFC-0CBA-4B06-9B03-283ABA5736C4}"/>
              </a:ext>
            </a:extLst>
          </p:cNvPr>
          <p:cNvSpPr>
            <a:spLocks noGrp="1"/>
          </p:cNvSpPr>
          <p:nvPr>
            <p:ph type="sldNum" sz="quarter" idx="4"/>
          </p:nvPr>
        </p:nvSpPr>
        <p:spPr/>
        <p:txBody>
          <a:bodyPr/>
          <a:lstStyle/>
          <a:p>
            <a:fld id="{656CEE93-C87C-43EF-85C8-C664598978DF}" type="slidenum">
              <a:rPr lang="en-US" smtClean="0"/>
              <a:pPr/>
              <a:t>19</a:t>
            </a:fld>
            <a:endParaRPr lang="en-US" dirty="0"/>
          </a:p>
        </p:txBody>
      </p:sp>
      <p:sp>
        <p:nvSpPr>
          <p:cNvPr id="5" name="Rectangle 4">
            <a:extLst>
              <a:ext uri="{FF2B5EF4-FFF2-40B4-BE49-F238E27FC236}">
                <a16:creationId xmlns:a16="http://schemas.microsoft.com/office/drawing/2014/main" id="{4B85AD88-0D3A-4313-91DB-2BED05EE427A}"/>
              </a:ext>
            </a:extLst>
          </p:cNvPr>
          <p:cNvSpPr/>
          <p:nvPr/>
        </p:nvSpPr>
        <p:spPr>
          <a:xfrm>
            <a:off x="122237" y="1172387"/>
            <a:ext cx="8896350" cy="2383871"/>
          </a:xfrm>
          <a:prstGeom prst="rect">
            <a:avLst/>
          </a:prstGeom>
          <a:noFill/>
          <a:ln w="381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3200" b="1" dirty="0">
                <a:solidFill>
                  <a:schemeClr val="accent1"/>
                </a:solidFill>
              </a:rPr>
              <a:t>Unified Model</a:t>
            </a:r>
          </a:p>
        </p:txBody>
      </p:sp>
    </p:spTree>
    <p:extLst>
      <p:ext uri="{BB962C8B-B14F-4D97-AF65-F5344CB8AC3E}">
        <p14:creationId xmlns:p14="http://schemas.microsoft.com/office/powerpoint/2010/main" val="282544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D7D735-7A66-4DC6-B3B2-36018910059A}"/>
              </a:ext>
            </a:extLst>
          </p:cNvPr>
          <p:cNvSpPr>
            <a:spLocks noGrp="1"/>
          </p:cNvSpPr>
          <p:nvPr>
            <p:ph type="title"/>
          </p:nvPr>
        </p:nvSpPr>
        <p:spPr/>
        <p:txBody>
          <a:bodyPr>
            <a:normAutofit/>
          </a:bodyPr>
          <a:lstStyle/>
          <a:p>
            <a:r>
              <a:rPr lang="en-US" sz="4000" dirty="0"/>
              <a:t>Storage Technology Drivers - 2018</a:t>
            </a:r>
          </a:p>
        </p:txBody>
      </p:sp>
      <p:sp>
        <p:nvSpPr>
          <p:cNvPr id="4" name="Slide Number Placeholder 3">
            <a:extLst>
              <a:ext uri="{FF2B5EF4-FFF2-40B4-BE49-F238E27FC236}">
                <a16:creationId xmlns:a16="http://schemas.microsoft.com/office/drawing/2014/main" id="{F76CE509-41B7-41DD-9F68-742C0D26D45A}"/>
              </a:ext>
            </a:extLst>
          </p:cNvPr>
          <p:cNvSpPr>
            <a:spLocks noGrp="1"/>
          </p:cNvSpPr>
          <p:nvPr>
            <p:ph type="sldNum" sz="quarter" idx="12"/>
          </p:nvPr>
        </p:nvSpPr>
        <p:spPr/>
        <p:txBody>
          <a:bodyPr/>
          <a:lstStyle/>
          <a:p>
            <a:fld id="{D1A49D29-CB85-4411-9FDD-91CD7B7D33F2}" type="slidenum">
              <a:rPr lang="en-US" smtClean="0"/>
              <a:pPr/>
              <a:t>2</a:t>
            </a:fld>
            <a:endParaRPr lang="en-US" dirty="0"/>
          </a:p>
        </p:txBody>
      </p:sp>
      <p:pic>
        <p:nvPicPr>
          <p:cNvPr id="2058" name="Picture 10" descr="https://www.kdnuggets.com/wp-content/uploads/neural-network-illustration.png">
            <a:extLst>
              <a:ext uri="{FF2B5EF4-FFF2-40B4-BE49-F238E27FC236}">
                <a16:creationId xmlns:a16="http://schemas.microsoft.com/office/drawing/2014/main" id="{A89408B6-9872-4A04-951B-3A2AF5E8A5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446" y="4132093"/>
            <a:ext cx="2666409" cy="238453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upload.wikimedia.org/wikipedia/commons/thumb/f/fe/DNA_simple2.svg/2000px-DNA_simple2.svg.png">
            <a:extLst>
              <a:ext uri="{FF2B5EF4-FFF2-40B4-BE49-F238E27FC236}">
                <a16:creationId xmlns:a16="http://schemas.microsoft.com/office/drawing/2014/main" id="{0F138E55-3323-42B1-BBFE-871D58262CBD}"/>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r="47018"/>
          <a:stretch/>
        </p:blipFill>
        <p:spPr bwMode="auto">
          <a:xfrm>
            <a:off x="7237805" y="3520217"/>
            <a:ext cx="1561389" cy="310896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drone">
            <a:extLst>
              <a:ext uri="{FF2B5EF4-FFF2-40B4-BE49-F238E27FC236}">
                <a16:creationId xmlns:a16="http://schemas.microsoft.com/office/drawing/2014/main" id="{0B0CDC3F-4F80-40B3-96F2-1C0A4C5863C8}"/>
              </a:ext>
            </a:extLst>
          </p:cNvPr>
          <p:cNvPicPr>
            <a:picLocks noChangeAspect="1" noChangeArrowheads="1"/>
          </p:cNvPicPr>
          <p:nvPr/>
        </p:nvPicPr>
        <p:blipFill>
          <a:blip r:embed="rId5"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47477" y="1228336"/>
            <a:ext cx="3496523" cy="2109447"/>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Image result for vr">
            <a:extLst>
              <a:ext uri="{FF2B5EF4-FFF2-40B4-BE49-F238E27FC236}">
                <a16:creationId xmlns:a16="http://schemas.microsoft.com/office/drawing/2014/main" id="{7A3235D9-9E5E-4513-8AB4-A1B0EA52BA64}"/>
              </a:ext>
            </a:extLst>
          </p:cNvPr>
          <p:cNvPicPr>
            <a:picLocks noChangeAspect="1" noChangeArrowheads="1"/>
          </p:cNvPicPr>
          <p:nvPr/>
        </p:nvPicPr>
        <p:blipFill>
          <a:blip r:embed="rId6"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20086" y="1016262"/>
            <a:ext cx="1991360" cy="1327573"/>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Image result for cloud storage">
            <a:extLst>
              <a:ext uri="{FF2B5EF4-FFF2-40B4-BE49-F238E27FC236}">
                <a16:creationId xmlns:a16="http://schemas.microsoft.com/office/drawing/2014/main" id="{7F491B99-82DA-4086-8C39-5CD504F14081}"/>
              </a:ext>
            </a:extLst>
          </p:cNvPr>
          <p:cNvPicPr>
            <a:picLocks noChangeAspect="1" noChangeArrowheads="1"/>
          </p:cNvPicPr>
          <p:nvPr/>
        </p:nvPicPr>
        <p:blipFill>
          <a:blip r:embed="rId7" cstate="hqprint">
            <a:clrChange>
              <a:clrFrom>
                <a:srgbClr val="F6F5F3"/>
              </a:clrFrom>
              <a:clrTo>
                <a:srgbClr val="F6F5F3">
                  <a:alpha val="0"/>
                </a:srgbClr>
              </a:clrTo>
            </a:clrChange>
            <a:extLst>
              <a:ext uri="{28A0092B-C50C-407E-A947-70E740481C1C}">
                <a14:useLocalDpi xmlns:a14="http://schemas.microsoft.com/office/drawing/2010/main" val="0"/>
              </a:ext>
            </a:extLst>
          </a:blip>
          <a:srcRect/>
          <a:stretch>
            <a:fillRect/>
          </a:stretch>
        </p:blipFill>
        <p:spPr bwMode="auto">
          <a:xfrm>
            <a:off x="493480" y="1475046"/>
            <a:ext cx="2011680" cy="2011680"/>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Image result for self-driving car">
            <a:extLst>
              <a:ext uri="{FF2B5EF4-FFF2-40B4-BE49-F238E27FC236}">
                <a16:creationId xmlns:a16="http://schemas.microsoft.com/office/drawing/2014/main" id="{B9291717-D40A-4F8A-8E2A-F4F5AB187B63}"/>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74068" y="4837209"/>
            <a:ext cx="3496523" cy="179196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23715F62-5371-446F-9EA3-30D4F42A015E}"/>
              </a:ext>
            </a:extLst>
          </p:cNvPr>
          <p:cNvSpPr txBox="1"/>
          <p:nvPr/>
        </p:nvSpPr>
        <p:spPr>
          <a:xfrm>
            <a:off x="2251003" y="2725907"/>
            <a:ext cx="4641994" cy="1754326"/>
          </a:xfrm>
          <a:prstGeom prst="rect">
            <a:avLst/>
          </a:prstGeom>
          <a:noFill/>
        </p:spPr>
        <p:txBody>
          <a:bodyPr wrap="square" rtlCol="0">
            <a:spAutoFit/>
          </a:bodyPr>
          <a:lstStyle/>
          <a:p>
            <a:pPr algn="ctr"/>
            <a:r>
              <a:rPr lang="en-US" sz="3600" dirty="0">
                <a:solidFill>
                  <a:schemeClr val="tx1">
                    <a:lumMod val="75000"/>
                    <a:lumOff val="25000"/>
                  </a:schemeClr>
                </a:solidFill>
              </a:rPr>
              <a:t>Store </a:t>
            </a:r>
            <a:r>
              <a:rPr lang="en-US" sz="3600" b="1" dirty="0">
                <a:solidFill>
                  <a:schemeClr val="tx1">
                    <a:lumMod val="75000"/>
                    <a:lumOff val="25000"/>
                  </a:schemeClr>
                </a:solidFill>
              </a:rPr>
              <a:t>large amounts </a:t>
            </a:r>
            <a:r>
              <a:rPr lang="en-US" sz="3600" dirty="0">
                <a:solidFill>
                  <a:schemeClr val="tx1">
                    <a:lumMod val="75000"/>
                    <a:lumOff val="25000"/>
                  </a:schemeClr>
                </a:solidFill>
              </a:rPr>
              <a:t>of data </a:t>
            </a:r>
            <a:r>
              <a:rPr lang="en-US" sz="3600" b="1" dirty="0">
                <a:solidFill>
                  <a:schemeClr val="tx1">
                    <a:lumMod val="75000"/>
                    <a:lumOff val="25000"/>
                  </a:schemeClr>
                </a:solidFill>
              </a:rPr>
              <a:t>reliably</a:t>
            </a:r>
            <a:br>
              <a:rPr lang="en-US" sz="3600" b="1" dirty="0">
                <a:solidFill>
                  <a:schemeClr val="tx1">
                    <a:lumMod val="75000"/>
                    <a:lumOff val="25000"/>
                  </a:schemeClr>
                </a:solidFill>
              </a:rPr>
            </a:br>
            <a:r>
              <a:rPr lang="en-US" sz="3600" b="1" dirty="0">
                <a:solidFill>
                  <a:schemeClr val="accent5"/>
                </a:solidFill>
              </a:rPr>
              <a:t>for months to years</a:t>
            </a:r>
          </a:p>
        </p:txBody>
      </p:sp>
      <p:grpSp>
        <p:nvGrpSpPr>
          <p:cNvPr id="6" name="Group 5">
            <a:extLst>
              <a:ext uri="{FF2B5EF4-FFF2-40B4-BE49-F238E27FC236}">
                <a16:creationId xmlns:a16="http://schemas.microsoft.com/office/drawing/2014/main" id="{CA3D7A6E-1189-43A6-AEC2-BF754F80595E}"/>
              </a:ext>
            </a:extLst>
          </p:cNvPr>
          <p:cNvGrpSpPr/>
          <p:nvPr/>
        </p:nvGrpSpPr>
        <p:grpSpPr>
          <a:xfrm>
            <a:off x="1900989" y="1766864"/>
            <a:ext cx="5336816" cy="3588985"/>
            <a:chOff x="1900989" y="2252752"/>
            <a:chExt cx="5336816" cy="3588985"/>
          </a:xfrm>
        </p:grpSpPr>
        <p:sp>
          <p:nvSpPr>
            <p:cNvPr id="91" name="Rectangle: Rounded Corners 90">
              <a:extLst>
                <a:ext uri="{FF2B5EF4-FFF2-40B4-BE49-F238E27FC236}">
                  <a16:creationId xmlns:a16="http://schemas.microsoft.com/office/drawing/2014/main" id="{8A32A3AB-8AD5-4B2C-B3B1-E5C760DAD08E}"/>
                </a:ext>
              </a:extLst>
            </p:cNvPr>
            <p:cNvSpPr/>
            <p:nvPr/>
          </p:nvSpPr>
          <p:spPr>
            <a:xfrm>
              <a:off x="1900989" y="2252752"/>
              <a:ext cx="5336816" cy="3588985"/>
            </a:xfrm>
            <a:prstGeom prst="roundRect">
              <a:avLst>
                <a:gd name="adj" fmla="val 9626"/>
              </a:avLst>
            </a:prstGeom>
            <a:solidFill>
              <a:schemeClr val="accent4">
                <a:lumMod val="20000"/>
                <a:lumOff val="80000"/>
              </a:schemeClr>
            </a:solidFill>
            <a:ln>
              <a:solidFill>
                <a:schemeClr val="accent4">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grpSp>
          <p:nvGrpSpPr>
            <p:cNvPr id="92" name="Group 91">
              <a:extLst>
                <a:ext uri="{FF2B5EF4-FFF2-40B4-BE49-F238E27FC236}">
                  <a16:creationId xmlns:a16="http://schemas.microsoft.com/office/drawing/2014/main" id="{73DB2EFA-9453-4AE3-A176-42B165A73B58}"/>
                </a:ext>
              </a:extLst>
            </p:cNvPr>
            <p:cNvGrpSpPr/>
            <p:nvPr/>
          </p:nvGrpSpPr>
          <p:grpSpPr>
            <a:xfrm>
              <a:off x="4621426" y="2568921"/>
              <a:ext cx="2362200" cy="2362200"/>
              <a:chOff x="354092" y="2995316"/>
              <a:chExt cx="2362200" cy="2362200"/>
            </a:xfrm>
          </p:grpSpPr>
          <p:sp>
            <p:nvSpPr>
              <p:cNvPr id="94" name="Rectangle: Rounded Corners 93">
                <a:extLst>
                  <a:ext uri="{FF2B5EF4-FFF2-40B4-BE49-F238E27FC236}">
                    <a16:creationId xmlns:a16="http://schemas.microsoft.com/office/drawing/2014/main" id="{4516602A-7411-433C-BEEE-2B22928EDE5B}"/>
                  </a:ext>
                </a:extLst>
              </p:cNvPr>
              <p:cNvSpPr/>
              <p:nvPr/>
            </p:nvSpPr>
            <p:spPr>
              <a:xfrm>
                <a:off x="658892" y="3300116"/>
                <a:ext cx="2057400" cy="2057400"/>
              </a:xfrm>
              <a:prstGeom prst="roundRect">
                <a:avLst>
                  <a:gd name="adj" fmla="val 8549"/>
                </a:avLst>
              </a:prstGeom>
              <a:solidFill>
                <a:schemeClr val="bg2">
                  <a:lumMod val="90000"/>
                </a:schemeClr>
              </a:solidFill>
              <a:scene3d>
                <a:camera prst="orthographicFront"/>
                <a:lightRig rig="threePt" dir="t"/>
              </a:scene3d>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dirty="0"/>
              </a:p>
            </p:txBody>
          </p:sp>
          <p:sp>
            <p:nvSpPr>
              <p:cNvPr id="95" name="Rectangle: Rounded Corners 94">
                <a:extLst>
                  <a:ext uri="{FF2B5EF4-FFF2-40B4-BE49-F238E27FC236}">
                    <a16:creationId xmlns:a16="http://schemas.microsoft.com/office/drawing/2014/main" id="{D243438F-7E3A-41EF-82D4-E950DD5053AB}"/>
                  </a:ext>
                </a:extLst>
              </p:cNvPr>
              <p:cNvSpPr/>
              <p:nvPr/>
            </p:nvSpPr>
            <p:spPr>
              <a:xfrm>
                <a:off x="506492" y="3147716"/>
                <a:ext cx="2057400" cy="2057400"/>
              </a:xfrm>
              <a:prstGeom prst="roundRect">
                <a:avLst>
                  <a:gd name="adj" fmla="val 8549"/>
                </a:avLst>
              </a:prstGeom>
              <a:solidFill>
                <a:schemeClr val="bg2">
                  <a:lumMod val="90000"/>
                </a:schemeClr>
              </a:solidFill>
              <a:scene3d>
                <a:camera prst="orthographicFront"/>
                <a:lightRig rig="threePt" dir="t"/>
              </a:scene3d>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dirty="0"/>
              </a:p>
            </p:txBody>
          </p:sp>
          <p:sp>
            <p:nvSpPr>
              <p:cNvPr id="96" name="Rectangle: Rounded Corners 95">
                <a:extLst>
                  <a:ext uri="{FF2B5EF4-FFF2-40B4-BE49-F238E27FC236}">
                    <a16:creationId xmlns:a16="http://schemas.microsoft.com/office/drawing/2014/main" id="{81EBD74F-8499-48F9-AA04-E2D5846E5B05}"/>
                  </a:ext>
                </a:extLst>
              </p:cNvPr>
              <p:cNvSpPr/>
              <p:nvPr/>
            </p:nvSpPr>
            <p:spPr>
              <a:xfrm>
                <a:off x="354092" y="2995316"/>
                <a:ext cx="2057400" cy="2057400"/>
              </a:xfrm>
              <a:prstGeom prst="roundRect">
                <a:avLst>
                  <a:gd name="adj" fmla="val 8549"/>
                </a:avLst>
              </a:prstGeom>
              <a:solidFill>
                <a:schemeClr val="bg2">
                  <a:lumMod val="90000"/>
                </a:schemeClr>
              </a:solidFill>
              <a:scene3d>
                <a:camera prst="orthographicFront"/>
                <a:lightRig rig="threePt" dir="t"/>
              </a:scene3d>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dirty="0"/>
              </a:p>
            </p:txBody>
          </p:sp>
          <p:grpSp>
            <p:nvGrpSpPr>
              <p:cNvPr id="97" name="Group 96">
                <a:extLst>
                  <a:ext uri="{FF2B5EF4-FFF2-40B4-BE49-F238E27FC236}">
                    <a16:creationId xmlns:a16="http://schemas.microsoft.com/office/drawing/2014/main" id="{AA519198-F012-4589-A24A-67523B8E6534}"/>
                  </a:ext>
                </a:extLst>
              </p:cNvPr>
              <p:cNvGrpSpPr/>
              <p:nvPr/>
            </p:nvGrpSpPr>
            <p:grpSpPr>
              <a:xfrm>
                <a:off x="594652" y="3216534"/>
                <a:ext cx="1614380" cy="1614964"/>
                <a:chOff x="5487711" y="2054238"/>
                <a:chExt cx="2152507" cy="2153285"/>
              </a:xfrm>
            </p:grpSpPr>
            <p:grpSp>
              <p:nvGrpSpPr>
                <p:cNvPr id="98" name="Group 97">
                  <a:extLst>
                    <a:ext uri="{FF2B5EF4-FFF2-40B4-BE49-F238E27FC236}">
                      <a16:creationId xmlns:a16="http://schemas.microsoft.com/office/drawing/2014/main" id="{6A3AC537-F140-4A9A-8E5A-EC4B3A21C19D}"/>
                    </a:ext>
                  </a:extLst>
                </p:cNvPr>
                <p:cNvGrpSpPr/>
                <p:nvPr/>
              </p:nvGrpSpPr>
              <p:grpSpPr>
                <a:xfrm>
                  <a:off x="5487711" y="2054238"/>
                  <a:ext cx="274320" cy="2153285"/>
                  <a:chOff x="5375951" y="2054238"/>
                  <a:chExt cx="274320" cy="2153285"/>
                </a:xfrm>
              </p:grpSpPr>
              <p:sp>
                <p:nvSpPr>
                  <p:cNvPr id="123" name="Oval 122">
                    <a:extLst>
                      <a:ext uri="{FF2B5EF4-FFF2-40B4-BE49-F238E27FC236}">
                        <a16:creationId xmlns:a16="http://schemas.microsoft.com/office/drawing/2014/main" id="{86B36F47-838C-4764-A85A-CBD7D9BC6D2B}"/>
                      </a:ext>
                    </a:extLst>
                  </p:cNvPr>
                  <p:cNvSpPr/>
                  <p:nvPr/>
                </p:nvSpPr>
                <p:spPr bwMode="auto">
                  <a:xfrm>
                    <a:off x="5375951" y="2993720"/>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124" name="Oval 123">
                    <a:extLst>
                      <a:ext uri="{FF2B5EF4-FFF2-40B4-BE49-F238E27FC236}">
                        <a16:creationId xmlns:a16="http://schemas.microsoft.com/office/drawing/2014/main" id="{0A31D1A6-EF47-46E9-AEE6-D6BB35CABAAE}"/>
                      </a:ext>
                    </a:extLst>
                  </p:cNvPr>
                  <p:cNvSpPr/>
                  <p:nvPr/>
                </p:nvSpPr>
                <p:spPr bwMode="auto">
                  <a:xfrm>
                    <a:off x="5375951" y="2523979"/>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125" name="Oval 124">
                    <a:extLst>
                      <a:ext uri="{FF2B5EF4-FFF2-40B4-BE49-F238E27FC236}">
                        <a16:creationId xmlns:a16="http://schemas.microsoft.com/office/drawing/2014/main" id="{F72BF58F-EFB8-4E8B-ADC4-2C3402954928}"/>
                      </a:ext>
                    </a:extLst>
                  </p:cNvPr>
                  <p:cNvSpPr/>
                  <p:nvPr/>
                </p:nvSpPr>
                <p:spPr bwMode="auto">
                  <a:xfrm>
                    <a:off x="5375951" y="2054238"/>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126" name="Oval 125">
                    <a:extLst>
                      <a:ext uri="{FF2B5EF4-FFF2-40B4-BE49-F238E27FC236}">
                        <a16:creationId xmlns:a16="http://schemas.microsoft.com/office/drawing/2014/main" id="{00AA8520-0D56-437A-8BE1-42DE23BFC01B}"/>
                      </a:ext>
                    </a:extLst>
                  </p:cNvPr>
                  <p:cNvSpPr/>
                  <p:nvPr/>
                </p:nvSpPr>
                <p:spPr bwMode="auto">
                  <a:xfrm>
                    <a:off x="5375951" y="3933203"/>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127" name="Oval 126">
                    <a:extLst>
                      <a:ext uri="{FF2B5EF4-FFF2-40B4-BE49-F238E27FC236}">
                        <a16:creationId xmlns:a16="http://schemas.microsoft.com/office/drawing/2014/main" id="{67B892F5-F53D-4A09-8D18-432E718AEDEC}"/>
                      </a:ext>
                    </a:extLst>
                  </p:cNvPr>
                  <p:cNvSpPr/>
                  <p:nvPr/>
                </p:nvSpPr>
                <p:spPr bwMode="auto">
                  <a:xfrm>
                    <a:off x="5375951" y="3463461"/>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grpSp>
            <p:grpSp>
              <p:nvGrpSpPr>
                <p:cNvPr id="99" name="Group 98">
                  <a:extLst>
                    <a:ext uri="{FF2B5EF4-FFF2-40B4-BE49-F238E27FC236}">
                      <a16:creationId xmlns:a16="http://schemas.microsoft.com/office/drawing/2014/main" id="{2AF55972-3E3E-463C-A94F-A4116182E98B}"/>
                    </a:ext>
                  </a:extLst>
                </p:cNvPr>
                <p:cNvGrpSpPr/>
                <p:nvPr/>
              </p:nvGrpSpPr>
              <p:grpSpPr>
                <a:xfrm>
                  <a:off x="5957258" y="2054238"/>
                  <a:ext cx="274320" cy="2153285"/>
                  <a:chOff x="5888678" y="2054238"/>
                  <a:chExt cx="274320" cy="2153285"/>
                </a:xfrm>
              </p:grpSpPr>
              <p:sp>
                <p:nvSpPr>
                  <p:cNvPr id="118" name="Oval 117">
                    <a:extLst>
                      <a:ext uri="{FF2B5EF4-FFF2-40B4-BE49-F238E27FC236}">
                        <a16:creationId xmlns:a16="http://schemas.microsoft.com/office/drawing/2014/main" id="{8D515DC8-7B7B-42EA-809B-27355A095555}"/>
                      </a:ext>
                    </a:extLst>
                  </p:cNvPr>
                  <p:cNvSpPr/>
                  <p:nvPr/>
                </p:nvSpPr>
                <p:spPr bwMode="auto">
                  <a:xfrm>
                    <a:off x="5888678" y="2993720"/>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119" name="Oval 118">
                    <a:extLst>
                      <a:ext uri="{FF2B5EF4-FFF2-40B4-BE49-F238E27FC236}">
                        <a16:creationId xmlns:a16="http://schemas.microsoft.com/office/drawing/2014/main" id="{E715F3F5-561F-4C17-A988-D110F0712F5C}"/>
                      </a:ext>
                    </a:extLst>
                  </p:cNvPr>
                  <p:cNvSpPr/>
                  <p:nvPr/>
                </p:nvSpPr>
                <p:spPr bwMode="auto">
                  <a:xfrm>
                    <a:off x="5888678" y="2523979"/>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120" name="Oval 119">
                    <a:extLst>
                      <a:ext uri="{FF2B5EF4-FFF2-40B4-BE49-F238E27FC236}">
                        <a16:creationId xmlns:a16="http://schemas.microsoft.com/office/drawing/2014/main" id="{5BCE3828-5D84-4B45-A18F-2BCB1DA87565}"/>
                      </a:ext>
                    </a:extLst>
                  </p:cNvPr>
                  <p:cNvSpPr/>
                  <p:nvPr/>
                </p:nvSpPr>
                <p:spPr bwMode="auto">
                  <a:xfrm>
                    <a:off x="5888678" y="2054238"/>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121" name="Oval 120">
                    <a:extLst>
                      <a:ext uri="{FF2B5EF4-FFF2-40B4-BE49-F238E27FC236}">
                        <a16:creationId xmlns:a16="http://schemas.microsoft.com/office/drawing/2014/main" id="{A6DC3687-9DD8-4F10-8EC6-30CA91DDBC8D}"/>
                      </a:ext>
                    </a:extLst>
                  </p:cNvPr>
                  <p:cNvSpPr/>
                  <p:nvPr/>
                </p:nvSpPr>
                <p:spPr bwMode="auto">
                  <a:xfrm>
                    <a:off x="5888678" y="3933203"/>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122" name="Oval 121">
                    <a:extLst>
                      <a:ext uri="{FF2B5EF4-FFF2-40B4-BE49-F238E27FC236}">
                        <a16:creationId xmlns:a16="http://schemas.microsoft.com/office/drawing/2014/main" id="{996BC9A2-C155-4FCF-9110-4409EF0380F4}"/>
                      </a:ext>
                    </a:extLst>
                  </p:cNvPr>
                  <p:cNvSpPr/>
                  <p:nvPr/>
                </p:nvSpPr>
                <p:spPr bwMode="auto">
                  <a:xfrm>
                    <a:off x="5888678" y="3463461"/>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grpSp>
            <p:grpSp>
              <p:nvGrpSpPr>
                <p:cNvPr id="100" name="Group 99">
                  <a:extLst>
                    <a:ext uri="{FF2B5EF4-FFF2-40B4-BE49-F238E27FC236}">
                      <a16:creationId xmlns:a16="http://schemas.microsoft.com/office/drawing/2014/main" id="{0F2968B1-4C61-4278-9111-5BFA09755B2A}"/>
                    </a:ext>
                  </a:extLst>
                </p:cNvPr>
                <p:cNvGrpSpPr/>
                <p:nvPr/>
              </p:nvGrpSpPr>
              <p:grpSpPr>
                <a:xfrm>
                  <a:off x="6426805" y="2054238"/>
                  <a:ext cx="274320" cy="2153285"/>
                  <a:chOff x="6401405" y="2054238"/>
                  <a:chExt cx="274320" cy="2153285"/>
                </a:xfrm>
              </p:grpSpPr>
              <p:sp>
                <p:nvSpPr>
                  <p:cNvPr id="113" name="Oval 112">
                    <a:extLst>
                      <a:ext uri="{FF2B5EF4-FFF2-40B4-BE49-F238E27FC236}">
                        <a16:creationId xmlns:a16="http://schemas.microsoft.com/office/drawing/2014/main" id="{04D4B913-DA52-41CF-B8F1-4AC56F6445F7}"/>
                      </a:ext>
                    </a:extLst>
                  </p:cNvPr>
                  <p:cNvSpPr/>
                  <p:nvPr/>
                </p:nvSpPr>
                <p:spPr bwMode="auto">
                  <a:xfrm>
                    <a:off x="6401405" y="2993720"/>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114" name="Oval 113">
                    <a:extLst>
                      <a:ext uri="{FF2B5EF4-FFF2-40B4-BE49-F238E27FC236}">
                        <a16:creationId xmlns:a16="http://schemas.microsoft.com/office/drawing/2014/main" id="{CB9FDF51-B488-49A6-8958-A5B31840EB3B}"/>
                      </a:ext>
                    </a:extLst>
                  </p:cNvPr>
                  <p:cNvSpPr/>
                  <p:nvPr/>
                </p:nvSpPr>
                <p:spPr bwMode="auto">
                  <a:xfrm>
                    <a:off x="6401405" y="2523979"/>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115" name="Oval 114">
                    <a:extLst>
                      <a:ext uri="{FF2B5EF4-FFF2-40B4-BE49-F238E27FC236}">
                        <a16:creationId xmlns:a16="http://schemas.microsoft.com/office/drawing/2014/main" id="{C8BB6270-C359-4664-A99D-19E81C18EA49}"/>
                      </a:ext>
                    </a:extLst>
                  </p:cNvPr>
                  <p:cNvSpPr/>
                  <p:nvPr/>
                </p:nvSpPr>
                <p:spPr bwMode="auto">
                  <a:xfrm>
                    <a:off x="6401405" y="2054238"/>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116" name="Oval 115">
                    <a:extLst>
                      <a:ext uri="{FF2B5EF4-FFF2-40B4-BE49-F238E27FC236}">
                        <a16:creationId xmlns:a16="http://schemas.microsoft.com/office/drawing/2014/main" id="{80AD35CA-3014-4AA4-9069-EB819DADBA24}"/>
                      </a:ext>
                    </a:extLst>
                  </p:cNvPr>
                  <p:cNvSpPr/>
                  <p:nvPr/>
                </p:nvSpPr>
                <p:spPr bwMode="auto">
                  <a:xfrm>
                    <a:off x="6401405" y="3933203"/>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117" name="Oval 116">
                    <a:extLst>
                      <a:ext uri="{FF2B5EF4-FFF2-40B4-BE49-F238E27FC236}">
                        <a16:creationId xmlns:a16="http://schemas.microsoft.com/office/drawing/2014/main" id="{481E5AE4-0A00-46CA-8E89-A0636B86E34B}"/>
                      </a:ext>
                    </a:extLst>
                  </p:cNvPr>
                  <p:cNvSpPr/>
                  <p:nvPr/>
                </p:nvSpPr>
                <p:spPr bwMode="auto">
                  <a:xfrm>
                    <a:off x="6401405" y="3463461"/>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grpSp>
            <p:grpSp>
              <p:nvGrpSpPr>
                <p:cNvPr id="101" name="Group 100">
                  <a:extLst>
                    <a:ext uri="{FF2B5EF4-FFF2-40B4-BE49-F238E27FC236}">
                      <a16:creationId xmlns:a16="http://schemas.microsoft.com/office/drawing/2014/main" id="{5864D698-4B18-402E-BBCF-AB3F17C065D8}"/>
                    </a:ext>
                  </a:extLst>
                </p:cNvPr>
                <p:cNvGrpSpPr/>
                <p:nvPr/>
              </p:nvGrpSpPr>
              <p:grpSpPr>
                <a:xfrm>
                  <a:off x="6896352" y="2054238"/>
                  <a:ext cx="274320" cy="2153285"/>
                  <a:chOff x="6914132" y="2054238"/>
                  <a:chExt cx="274320" cy="2153285"/>
                </a:xfrm>
              </p:grpSpPr>
              <p:sp>
                <p:nvSpPr>
                  <p:cNvPr id="108" name="Oval 107">
                    <a:extLst>
                      <a:ext uri="{FF2B5EF4-FFF2-40B4-BE49-F238E27FC236}">
                        <a16:creationId xmlns:a16="http://schemas.microsoft.com/office/drawing/2014/main" id="{1B8DF71E-F8FE-4A99-9AE5-8C6D0849806C}"/>
                      </a:ext>
                    </a:extLst>
                  </p:cNvPr>
                  <p:cNvSpPr/>
                  <p:nvPr/>
                </p:nvSpPr>
                <p:spPr bwMode="auto">
                  <a:xfrm>
                    <a:off x="6914132" y="2993720"/>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109" name="Oval 108">
                    <a:extLst>
                      <a:ext uri="{FF2B5EF4-FFF2-40B4-BE49-F238E27FC236}">
                        <a16:creationId xmlns:a16="http://schemas.microsoft.com/office/drawing/2014/main" id="{EF64344E-F0E1-4F08-B3C2-9B404F878950}"/>
                      </a:ext>
                    </a:extLst>
                  </p:cNvPr>
                  <p:cNvSpPr/>
                  <p:nvPr/>
                </p:nvSpPr>
                <p:spPr bwMode="auto">
                  <a:xfrm>
                    <a:off x="6914132" y="2523979"/>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110" name="Oval 109">
                    <a:extLst>
                      <a:ext uri="{FF2B5EF4-FFF2-40B4-BE49-F238E27FC236}">
                        <a16:creationId xmlns:a16="http://schemas.microsoft.com/office/drawing/2014/main" id="{B32F7CBA-E129-45D0-9FDF-01CFDB522D5C}"/>
                      </a:ext>
                    </a:extLst>
                  </p:cNvPr>
                  <p:cNvSpPr/>
                  <p:nvPr/>
                </p:nvSpPr>
                <p:spPr bwMode="auto">
                  <a:xfrm>
                    <a:off x="6914132" y="2054238"/>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111" name="Oval 110">
                    <a:extLst>
                      <a:ext uri="{FF2B5EF4-FFF2-40B4-BE49-F238E27FC236}">
                        <a16:creationId xmlns:a16="http://schemas.microsoft.com/office/drawing/2014/main" id="{D8D6F19E-D426-4FB5-9855-CAAF8394015E}"/>
                      </a:ext>
                    </a:extLst>
                  </p:cNvPr>
                  <p:cNvSpPr/>
                  <p:nvPr/>
                </p:nvSpPr>
                <p:spPr bwMode="auto">
                  <a:xfrm>
                    <a:off x="6914132" y="3933203"/>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112" name="Oval 111">
                    <a:extLst>
                      <a:ext uri="{FF2B5EF4-FFF2-40B4-BE49-F238E27FC236}">
                        <a16:creationId xmlns:a16="http://schemas.microsoft.com/office/drawing/2014/main" id="{0A417176-2B7A-441D-8EF1-1E27C9E664C6}"/>
                      </a:ext>
                    </a:extLst>
                  </p:cNvPr>
                  <p:cNvSpPr/>
                  <p:nvPr/>
                </p:nvSpPr>
                <p:spPr bwMode="auto">
                  <a:xfrm>
                    <a:off x="6914132" y="3463461"/>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grpSp>
            <p:grpSp>
              <p:nvGrpSpPr>
                <p:cNvPr id="102" name="Group 101">
                  <a:extLst>
                    <a:ext uri="{FF2B5EF4-FFF2-40B4-BE49-F238E27FC236}">
                      <a16:creationId xmlns:a16="http://schemas.microsoft.com/office/drawing/2014/main" id="{D3F0FE96-3656-4181-BA1E-259CA3CD56D2}"/>
                    </a:ext>
                  </a:extLst>
                </p:cNvPr>
                <p:cNvGrpSpPr/>
                <p:nvPr/>
              </p:nvGrpSpPr>
              <p:grpSpPr>
                <a:xfrm>
                  <a:off x="7365898" y="2054238"/>
                  <a:ext cx="274320" cy="2153285"/>
                  <a:chOff x="7426858" y="2054238"/>
                  <a:chExt cx="274320" cy="2153285"/>
                </a:xfrm>
              </p:grpSpPr>
              <p:sp>
                <p:nvSpPr>
                  <p:cNvPr id="103" name="Oval 102">
                    <a:extLst>
                      <a:ext uri="{FF2B5EF4-FFF2-40B4-BE49-F238E27FC236}">
                        <a16:creationId xmlns:a16="http://schemas.microsoft.com/office/drawing/2014/main" id="{F457748A-D4F0-4FCC-8865-179F5BF1FA5E}"/>
                      </a:ext>
                    </a:extLst>
                  </p:cNvPr>
                  <p:cNvSpPr/>
                  <p:nvPr/>
                </p:nvSpPr>
                <p:spPr bwMode="auto">
                  <a:xfrm>
                    <a:off x="7426858" y="2993720"/>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104" name="Oval 103">
                    <a:extLst>
                      <a:ext uri="{FF2B5EF4-FFF2-40B4-BE49-F238E27FC236}">
                        <a16:creationId xmlns:a16="http://schemas.microsoft.com/office/drawing/2014/main" id="{526F06A1-A2F3-451C-A652-441E8CC78C98}"/>
                      </a:ext>
                    </a:extLst>
                  </p:cNvPr>
                  <p:cNvSpPr/>
                  <p:nvPr/>
                </p:nvSpPr>
                <p:spPr bwMode="auto">
                  <a:xfrm>
                    <a:off x="7426858" y="2523979"/>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105" name="Oval 104">
                    <a:extLst>
                      <a:ext uri="{FF2B5EF4-FFF2-40B4-BE49-F238E27FC236}">
                        <a16:creationId xmlns:a16="http://schemas.microsoft.com/office/drawing/2014/main" id="{884704E9-744F-4E30-892A-4A126D538C5D}"/>
                      </a:ext>
                    </a:extLst>
                  </p:cNvPr>
                  <p:cNvSpPr/>
                  <p:nvPr/>
                </p:nvSpPr>
                <p:spPr bwMode="auto">
                  <a:xfrm>
                    <a:off x="7426858" y="2054238"/>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106" name="Oval 105">
                    <a:extLst>
                      <a:ext uri="{FF2B5EF4-FFF2-40B4-BE49-F238E27FC236}">
                        <a16:creationId xmlns:a16="http://schemas.microsoft.com/office/drawing/2014/main" id="{7CB143E6-099E-40EE-A942-328E91CFE2A7}"/>
                      </a:ext>
                    </a:extLst>
                  </p:cNvPr>
                  <p:cNvSpPr/>
                  <p:nvPr/>
                </p:nvSpPr>
                <p:spPr bwMode="auto">
                  <a:xfrm>
                    <a:off x="7426858" y="3933203"/>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107" name="Oval 106">
                    <a:extLst>
                      <a:ext uri="{FF2B5EF4-FFF2-40B4-BE49-F238E27FC236}">
                        <a16:creationId xmlns:a16="http://schemas.microsoft.com/office/drawing/2014/main" id="{EA624B38-1C7E-47CE-B231-2B6286121FAC}"/>
                      </a:ext>
                    </a:extLst>
                  </p:cNvPr>
                  <p:cNvSpPr/>
                  <p:nvPr/>
                </p:nvSpPr>
                <p:spPr bwMode="auto">
                  <a:xfrm>
                    <a:off x="7426858" y="3463461"/>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grpSp>
          </p:grpSp>
        </p:grpSp>
        <p:sp>
          <p:nvSpPr>
            <p:cNvPr id="93" name="TextBox 92">
              <a:extLst>
                <a:ext uri="{FF2B5EF4-FFF2-40B4-BE49-F238E27FC236}">
                  <a16:creationId xmlns:a16="http://schemas.microsoft.com/office/drawing/2014/main" id="{A378D2D3-8190-4C40-B4E8-6F89DE330F0B}"/>
                </a:ext>
              </a:extLst>
            </p:cNvPr>
            <p:cNvSpPr txBox="1"/>
            <p:nvPr/>
          </p:nvSpPr>
          <p:spPr>
            <a:xfrm>
              <a:off x="2340590" y="2965191"/>
              <a:ext cx="2088693" cy="1569660"/>
            </a:xfrm>
            <a:prstGeom prst="rect">
              <a:avLst/>
            </a:prstGeom>
            <a:noFill/>
          </p:spPr>
          <p:txBody>
            <a:bodyPr wrap="square" rtlCol="0">
              <a:spAutoFit/>
            </a:bodyPr>
            <a:lstStyle/>
            <a:p>
              <a:pPr algn="ctr"/>
              <a:r>
                <a:rPr lang="en-US" sz="3200" b="1" dirty="0">
                  <a:solidFill>
                    <a:schemeClr val="accent1"/>
                  </a:solidFill>
                </a:rPr>
                <a:t>3D NAND Flash Memory</a:t>
              </a:r>
            </a:p>
          </p:txBody>
        </p:sp>
      </p:grpSp>
      <p:grpSp>
        <p:nvGrpSpPr>
          <p:cNvPr id="3" name="Group 2">
            <a:extLst>
              <a:ext uri="{FF2B5EF4-FFF2-40B4-BE49-F238E27FC236}">
                <a16:creationId xmlns:a16="http://schemas.microsoft.com/office/drawing/2014/main" id="{748CD35F-EC0C-4C71-A73A-BA34E7DB60C9}"/>
              </a:ext>
            </a:extLst>
          </p:cNvPr>
          <p:cNvGrpSpPr/>
          <p:nvPr/>
        </p:nvGrpSpPr>
        <p:grpSpPr>
          <a:xfrm>
            <a:off x="3151614" y="4107441"/>
            <a:ext cx="1687158" cy="1096564"/>
            <a:chOff x="3142997" y="4566224"/>
            <a:chExt cx="1687158" cy="1096564"/>
          </a:xfrm>
        </p:grpSpPr>
        <p:cxnSp>
          <p:nvCxnSpPr>
            <p:cNvPr id="128" name="Straight Arrow Connector 127">
              <a:extLst>
                <a:ext uri="{FF2B5EF4-FFF2-40B4-BE49-F238E27FC236}">
                  <a16:creationId xmlns:a16="http://schemas.microsoft.com/office/drawing/2014/main" id="{C5F45644-40BE-4737-A62F-D9AA62561815}"/>
                </a:ext>
              </a:extLst>
            </p:cNvPr>
            <p:cNvCxnSpPr/>
            <p:nvPr/>
          </p:nvCxnSpPr>
          <p:spPr>
            <a:xfrm>
              <a:off x="4387697" y="4566224"/>
              <a:ext cx="442458" cy="519363"/>
            </a:xfrm>
            <a:prstGeom prst="straightConnector1">
              <a:avLst/>
            </a:prstGeom>
            <a:ln w="76200">
              <a:solidFill>
                <a:schemeClr val="tx1"/>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74998BA-AB2A-4794-98BE-3F24031DB9B2}"/>
                </a:ext>
              </a:extLst>
            </p:cNvPr>
            <p:cNvSpPr txBox="1"/>
            <p:nvPr/>
          </p:nvSpPr>
          <p:spPr>
            <a:xfrm>
              <a:off x="3142997" y="4831791"/>
              <a:ext cx="1488054" cy="830997"/>
            </a:xfrm>
            <a:prstGeom prst="rect">
              <a:avLst/>
            </a:prstGeom>
            <a:noFill/>
          </p:spPr>
          <p:txBody>
            <a:bodyPr wrap="square" rtlCol="0">
              <a:spAutoFit/>
            </a:bodyPr>
            <a:lstStyle/>
            <a:p>
              <a:pPr algn="ctr"/>
              <a:r>
                <a:rPr lang="en-US" sz="2400" b="1" dirty="0"/>
                <a:t>Stacked layers</a:t>
              </a:r>
            </a:p>
          </p:txBody>
        </p:sp>
      </p:grpSp>
    </p:spTree>
    <p:extLst>
      <p:ext uri="{BB962C8B-B14F-4D97-AF65-F5344CB8AC3E}">
        <p14:creationId xmlns:p14="http://schemas.microsoft.com/office/powerpoint/2010/main" val="345215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66"/>
                                        </p:tgtEl>
                                        <p:attrNameLst>
                                          <p:attrName>style.visibility</p:attrName>
                                        </p:attrNameLst>
                                      </p:cBhvr>
                                      <p:to>
                                        <p:strVal val="visible"/>
                                      </p:to>
                                    </p:set>
                                    <p:animEffect transition="in" filter="fade">
                                      <p:cBhvr>
                                        <p:cTn id="7" dur="300"/>
                                        <p:tgtEl>
                                          <p:spTgt spid="2066"/>
                                        </p:tgtEl>
                                      </p:cBhvr>
                                    </p:animEffect>
                                  </p:childTnLst>
                                </p:cTn>
                              </p:par>
                            </p:childTnLst>
                          </p:cTn>
                        </p:par>
                        <p:par>
                          <p:cTn id="8" fill="hold">
                            <p:stCondLst>
                              <p:cond delay="300"/>
                            </p:stCondLst>
                            <p:childTnLst>
                              <p:par>
                                <p:cTn id="9" presetID="10" presetClass="entr" presetSubtype="0" fill="hold"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fade">
                                      <p:cBhvr>
                                        <p:cTn id="11" dur="300"/>
                                        <p:tgtEl>
                                          <p:spTgt spid="2064"/>
                                        </p:tgtEl>
                                      </p:cBhvr>
                                    </p:animEffect>
                                  </p:childTnLst>
                                </p:cTn>
                              </p:par>
                            </p:childTnLst>
                          </p:cTn>
                        </p:par>
                        <p:par>
                          <p:cTn id="12" fill="hold">
                            <p:stCondLst>
                              <p:cond delay="600"/>
                            </p:stCondLst>
                            <p:childTnLst>
                              <p:par>
                                <p:cTn id="13" presetID="10" presetClass="entr" presetSubtype="0" fill="hold" nodeType="afterEffect">
                                  <p:stCondLst>
                                    <p:cond delay="0"/>
                                  </p:stCondLst>
                                  <p:childTnLst>
                                    <p:set>
                                      <p:cBhvr>
                                        <p:cTn id="14" dur="1" fill="hold">
                                          <p:stCondLst>
                                            <p:cond delay="0"/>
                                          </p:stCondLst>
                                        </p:cTn>
                                        <p:tgtEl>
                                          <p:spTgt spid="2062"/>
                                        </p:tgtEl>
                                        <p:attrNameLst>
                                          <p:attrName>style.visibility</p:attrName>
                                        </p:attrNameLst>
                                      </p:cBhvr>
                                      <p:to>
                                        <p:strVal val="visible"/>
                                      </p:to>
                                    </p:set>
                                    <p:animEffect transition="in" filter="fade">
                                      <p:cBhvr>
                                        <p:cTn id="15" dur="300"/>
                                        <p:tgtEl>
                                          <p:spTgt spid="2062"/>
                                        </p:tgtEl>
                                      </p:cBhvr>
                                    </p:animEffect>
                                  </p:childTnLst>
                                </p:cTn>
                              </p:par>
                            </p:childTnLst>
                          </p:cTn>
                        </p:par>
                        <p:par>
                          <p:cTn id="16" fill="hold">
                            <p:stCondLst>
                              <p:cond delay="900"/>
                            </p:stCondLst>
                            <p:childTnLst>
                              <p:par>
                                <p:cTn id="17" presetID="10" presetClass="entr" presetSubtype="0" fill="hold" nodeType="afterEffect">
                                  <p:stCondLst>
                                    <p:cond delay="0"/>
                                  </p:stCondLst>
                                  <p:childTnLst>
                                    <p:set>
                                      <p:cBhvr>
                                        <p:cTn id="18" dur="1" fill="hold">
                                          <p:stCondLst>
                                            <p:cond delay="0"/>
                                          </p:stCondLst>
                                        </p:cTn>
                                        <p:tgtEl>
                                          <p:spTgt spid="2058"/>
                                        </p:tgtEl>
                                        <p:attrNameLst>
                                          <p:attrName>style.visibility</p:attrName>
                                        </p:attrNameLst>
                                      </p:cBhvr>
                                      <p:to>
                                        <p:strVal val="visible"/>
                                      </p:to>
                                    </p:set>
                                    <p:animEffect transition="in" filter="fade">
                                      <p:cBhvr>
                                        <p:cTn id="19" dur="300"/>
                                        <p:tgtEl>
                                          <p:spTgt spid="2058"/>
                                        </p:tgtEl>
                                      </p:cBhvr>
                                    </p:animEffect>
                                  </p:childTnLst>
                                </p:cTn>
                              </p:par>
                            </p:childTnLst>
                          </p:cTn>
                        </p:par>
                        <p:par>
                          <p:cTn id="20" fill="hold">
                            <p:stCondLst>
                              <p:cond delay="1200"/>
                            </p:stCondLst>
                            <p:childTnLst>
                              <p:par>
                                <p:cTn id="21" presetID="10" presetClass="entr" presetSubtype="0" fill="hold" nodeType="afterEffect">
                                  <p:stCondLst>
                                    <p:cond delay="0"/>
                                  </p:stCondLst>
                                  <p:childTnLst>
                                    <p:set>
                                      <p:cBhvr>
                                        <p:cTn id="22" dur="1" fill="hold">
                                          <p:stCondLst>
                                            <p:cond delay="0"/>
                                          </p:stCondLst>
                                        </p:cTn>
                                        <p:tgtEl>
                                          <p:spTgt spid="2068"/>
                                        </p:tgtEl>
                                        <p:attrNameLst>
                                          <p:attrName>style.visibility</p:attrName>
                                        </p:attrNameLst>
                                      </p:cBhvr>
                                      <p:to>
                                        <p:strVal val="visible"/>
                                      </p:to>
                                    </p:set>
                                    <p:animEffect transition="in" filter="fade">
                                      <p:cBhvr>
                                        <p:cTn id="23" dur="300"/>
                                        <p:tgtEl>
                                          <p:spTgt spid="2068"/>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2060"/>
                                        </p:tgtEl>
                                        <p:attrNameLst>
                                          <p:attrName>style.visibility</p:attrName>
                                        </p:attrNameLst>
                                      </p:cBhvr>
                                      <p:to>
                                        <p:strVal val="visible"/>
                                      </p:to>
                                    </p:set>
                                    <p:animEffect transition="in" filter="fade">
                                      <p:cBhvr>
                                        <p:cTn id="27" dur="300"/>
                                        <p:tgtEl>
                                          <p:spTgt spid="2060"/>
                                        </p:tgtEl>
                                      </p:cBhvr>
                                    </p:animEffect>
                                  </p:childTnLst>
                                </p:cTn>
                              </p:par>
                            </p:childTnLst>
                          </p:cTn>
                        </p:par>
                        <p:par>
                          <p:cTn id="28" fill="hold">
                            <p:stCondLst>
                              <p:cond delay="18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3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4" name="Content Placeholder 3"/>
          <p:cNvSpPr>
            <a:spLocks noGrp="1"/>
          </p:cNvSpPr>
          <p:nvPr>
            <p:ph sz="quarter" idx="11"/>
          </p:nvPr>
        </p:nvSpPr>
        <p:spPr/>
        <p:txBody>
          <a:bodyPr>
            <a:normAutofit/>
          </a:bodyPr>
          <a:lstStyle/>
          <a:p>
            <a:pPr>
              <a:lnSpc>
                <a:spcPct val="100000"/>
              </a:lnSpc>
              <a:spcBef>
                <a:spcPts val="1800"/>
              </a:spcBef>
            </a:pPr>
            <a:r>
              <a:rPr lang="en-US" sz="2800" dirty="0"/>
              <a:t>Executive Summary</a:t>
            </a:r>
          </a:p>
          <a:p>
            <a:pPr>
              <a:lnSpc>
                <a:spcPct val="100000"/>
              </a:lnSpc>
              <a:spcBef>
                <a:spcPts val="1800"/>
              </a:spcBef>
            </a:pPr>
            <a:r>
              <a:rPr lang="en-US" sz="2800" dirty="0"/>
              <a:t>Background on NAND Flash Reliability</a:t>
            </a:r>
          </a:p>
          <a:p>
            <a:pPr>
              <a:lnSpc>
                <a:spcPct val="100000"/>
              </a:lnSpc>
              <a:spcBef>
                <a:spcPts val="1800"/>
              </a:spcBef>
            </a:pPr>
            <a:r>
              <a:rPr lang="en-US" sz="2800" dirty="0"/>
              <a:t>Characterization of Self-Recovery and Temperature Effect on Real 3D NAND Flash Memory Chips</a:t>
            </a:r>
          </a:p>
          <a:p>
            <a:pPr>
              <a:lnSpc>
                <a:spcPct val="100000"/>
              </a:lnSpc>
              <a:spcBef>
                <a:spcPts val="1800"/>
              </a:spcBef>
            </a:pPr>
            <a:r>
              <a:rPr lang="en-US" sz="2800" b="1" dirty="0">
                <a:solidFill>
                  <a:srgbClr val="C00000"/>
                </a:solidFill>
              </a:rPr>
              <a:t>URT: Unified Self-Recovery and Temperature Model</a:t>
            </a:r>
          </a:p>
          <a:p>
            <a:pPr>
              <a:lnSpc>
                <a:spcPct val="100000"/>
              </a:lnSpc>
              <a:spcBef>
                <a:spcPts val="1800"/>
              </a:spcBef>
            </a:pPr>
            <a:r>
              <a:rPr lang="en-US" sz="2800" dirty="0"/>
              <a:t>HeatWatch Mechanism</a:t>
            </a:r>
          </a:p>
          <a:p>
            <a:pPr>
              <a:lnSpc>
                <a:spcPct val="100000"/>
              </a:lnSpc>
              <a:spcBef>
                <a:spcPts val="1800"/>
              </a:spcBef>
            </a:pPr>
            <a:r>
              <a:rPr lang="en-US" sz="2800" dirty="0"/>
              <a:t>Conclusion</a:t>
            </a:r>
          </a:p>
        </p:txBody>
      </p:sp>
      <p:sp>
        <p:nvSpPr>
          <p:cNvPr id="3" name="Slide Number Placeholder 2"/>
          <p:cNvSpPr>
            <a:spLocks noGrp="1"/>
          </p:cNvSpPr>
          <p:nvPr>
            <p:ph type="sldNum" sz="quarter" idx="4294967295"/>
          </p:nvPr>
        </p:nvSpPr>
        <p:spPr>
          <a:xfrm>
            <a:off x="8189913" y="6516688"/>
            <a:ext cx="954087" cy="341312"/>
          </a:xfrm>
        </p:spPr>
        <p:txBody>
          <a:bodyPr/>
          <a:lstStyle/>
          <a:p>
            <a:fld id="{656CEE93-C87C-43EF-85C8-C664598978DF}" type="slidenum">
              <a:rPr lang="en-US" smtClean="0"/>
              <a:t>20</a:t>
            </a:fld>
            <a:endParaRPr lang="en-US" dirty="0"/>
          </a:p>
        </p:txBody>
      </p:sp>
    </p:spTree>
    <p:extLst>
      <p:ext uri="{BB962C8B-B14F-4D97-AF65-F5344CB8AC3E}">
        <p14:creationId xmlns:p14="http://schemas.microsoft.com/office/powerpoint/2010/main" val="2491220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4A063338-47D5-40DC-A232-F4B2B6FFD570}"/>
              </a:ext>
            </a:extLst>
          </p:cNvPr>
          <p:cNvSpPr/>
          <p:nvPr/>
        </p:nvSpPr>
        <p:spPr bwMode="auto">
          <a:xfrm>
            <a:off x="3608832" y="3002280"/>
            <a:ext cx="1127760" cy="2804160"/>
          </a:xfrm>
          <a:custGeom>
            <a:avLst/>
            <a:gdLst>
              <a:gd name="connsiteX0" fmla="*/ 1127760 w 1127760"/>
              <a:gd name="connsiteY0" fmla="*/ 0 h 2804160"/>
              <a:gd name="connsiteX1" fmla="*/ 1127760 w 1127760"/>
              <a:gd name="connsiteY1" fmla="*/ 2804160 h 2804160"/>
              <a:gd name="connsiteX2" fmla="*/ 0 w 1127760"/>
              <a:gd name="connsiteY2" fmla="*/ 2804160 h 2804160"/>
              <a:gd name="connsiteX3" fmla="*/ 268224 w 1127760"/>
              <a:gd name="connsiteY3" fmla="*/ 1822704 h 2804160"/>
              <a:gd name="connsiteX4" fmla="*/ 585216 w 1127760"/>
              <a:gd name="connsiteY4" fmla="*/ 932688 h 2804160"/>
              <a:gd name="connsiteX5" fmla="*/ 950976 w 1127760"/>
              <a:gd name="connsiteY5" fmla="*/ 237744 h 2804160"/>
              <a:gd name="connsiteX6" fmla="*/ 1127760 w 1127760"/>
              <a:gd name="connsiteY6" fmla="*/ 0 h 280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7760" h="2804160">
                <a:moveTo>
                  <a:pt x="1127760" y="0"/>
                </a:moveTo>
                <a:lnTo>
                  <a:pt x="1127760" y="2804160"/>
                </a:lnTo>
                <a:lnTo>
                  <a:pt x="0" y="2804160"/>
                </a:lnTo>
                <a:lnTo>
                  <a:pt x="268224" y="1822704"/>
                </a:lnTo>
                <a:lnTo>
                  <a:pt x="585216" y="932688"/>
                </a:lnTo>
                <a:lnTo>
                  <a:pt x="950976" y="237744"/>
                </a:lnTo>
                <a:lnTo>
                  <a:pt x="1127760" y="0"/>
                </a:lnTo>
                <a:close/>
              </a:path>
            </a:pathLst>
          </a:cu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chemeClr val="tx1"/>
              </a:solidFill>
              <a:effectLst/>
              <a:latin typeface="+mj-lt"/>
            </a:endParaRPr>
          </a:p>
        </p:txBody>
      </p:sp>
      <p:sp>
        <p:nvSpPr>
          <p:cNvPr id="21" name="Freeform: Shape 20">
            <a:extLst>
              <a:ext uri="{FF2B5EF4-FFF2-40B4-BE49-F238E27FC236}">
                <a16:creationId xmlns:a16="http://schemas.microsoft.com/office/drawing/2014/main" id="{1BE879EC-76AF-46EA-88D2-44B17B29CE20}"/>
              </a:ext>
            </a:extLst>
          </p:cNvPr>
          <p:cNvSpPr/>
          <p:nvPr/>
        </p:nvSpPr>
        <p:spPr bwMode="auto">
          <a:xfrm>
            <a:off x="3611880" y="3947160"/>
            <a:ext cx="1097280" cy="1851660"/>
          </a:xfrm>
          <a:custGeom>
            <a:avLst/>
            <a:gdLst>
              <a:gd name="connsiteX0" fmla="*/ 0 w 1097280"/>
              <a:gd name="connsiteY0" fmla="*/ 1851660 h 1851660"/>
              <a:gd name="connsiteX1" fmla="*/ 1097280 w 1097280"/>
              <a:gd name="connsiteY1" fmla="*/ 1851660 h 1851660"/>
              <a:gd name="connsiteX2" fmla="*/ 937260 w 1097280"/>
              <a:gd name="connsiteY2" fmla="*/ 1188720 h 1851660"/>
              <a:gd name="connsiteX3" fmla="*/ 731520 w 1097280"/>
              <a:gd name="connsiteY3" fmla="*/ 388620 h 1851660"/>
              <a:gd name="connsiteX4" fmla="*/ 586740 w 1097280"/>
              <a:gd name="connsiteY4" fmla="*/ 0 h 1851660"/>
              <a:gd name="connsiteX5" fmla="*/ 373380 w 1097280"/>
              <a:gd name="connsiteY5" fmla="*/ 533400 h 1851660"/>
              <a:gd name="connsiteX6" fmla="*/ 167640 w 1097280"/>
              <a:gd name="connsiteY6" fmla="*/ 1226820 h 1851660"/>
              <a:gd name="connsiteX7" fmla="*/ 0 w 1097280"/>
              <a:gd name="connsiteY7" fmla="*/ 1851660 h 185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7280" h="1851660">
                <a:moveTo>
                  <a:pt x="0" y="1851660"/>
                </a:moveTo>
                <a:lnTo>
                  <a:pt x="1097280" y="1851660"/>
                </a:lnTo>
                <a:lnTo>
                  <a:pt x="937260" y="1188720"/>
                </a:lnTo>
                <a:lnTo>
                  <a:pt x="731520" y="388620"/>
                </a:lnTo>
                <a:lnTo>
                  <a:pt x="586740" y="0"/>
                </a:lnTo>
                <a:lnTo>
                  <a:pt x="373380" y="533400"/>
                </a:lnTo>
                <a:lnTo>
                  <a:pt x="167640" y="1226820"/>
                </a:lnTo>
                <a:lnTo>
                  <a:pt x="0" y="1851660"/>
                </a:lnTo>
                <a:close/>
              </a:path>
            </a:pathLst>
          </a:custGeom>
          <a:solidFill>
            <a:srgbClr val="FF858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i="0" u="none" strike="noStrike" cap="none" normalizeH="0" baseline="0" dirty="0">
              <a:ln>
                <a:noFill/>
              </a:ln>
              <a:solidFill>
                <a:schemeClr val="tx1"/>
              </a:solidFill>
              <a:effectLst/>
              <a:latin typeface="+mj-lt"/>
            </a:endParaRPr>
          </a:p>
        </p:txBody>
      </p:sp>
      <p:sp>
        <p:nvSpPr>
          <p:cNvPr id="23" name="Freeform 26">
            <a:extLst>
              <a:ext uri="{FF2B5EF4-FFF2-40B4-BE49-F238E27FC236}">
                <a16:creationId xmlns:a16="http://schemas.microsoft.com/office/drawing/2014/main" id="{E5197334-0196-42C1-9FBE-9B9F9AB8C6C5}"/>
              </a:ext>
            </a:extLst>
          </p:cNvPr>
          <p:cNvSpPr/>
          <p:nvPr/>
        </p:nvSpPr>
        <p:spPr>
          <a:xfrm>
            <a:off x="1037438" y="2504879"/>
            <a:ext cx="3992880" cy="3292291"/>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6350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lumMod val="75000"/>
                    <a:lumOff val="25000"/>
                  </a:schemeClr>
                </a:solidFill>
                <a:latin typeface="+mj-lt"/>
              </a:rPr>
              <a:t>00</a:t>
            </a:r>
          </a:p>
        </p:txBody>
      </p:sp>
      <p:sp>
        <p:nvSpPr>
          <p:cNvPr id="24" name="Freeform 26">
            <a:extLst>
              <a:ext uri="{FF2B5EF4-FFF2-40B4-BE49-F238E27FC236}">
                <a16:creationId xmlns:a16="http://schemas.microsoft.com/office/drawing/2014/main" id="{D1528BEE-D7D3-4BD5-A821-F1CC4D533BD9}"/>
              </a:ext>
            </a:extLst>
          </p:cNvPr>
          <p:cNvSpPr/>
          <p:nvPr/>
        </p:nvSpPr>
        <p:spPr>
          <a:xfrm>
            <a:off x="4389120" y="2504879"/>
            <a:ext cx="3992880" cy="3292291"/>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6350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lumMod val="75000"/>
                    <a:lumOff val="25000"/>
                  </a:schemeClr>
                </a:solidFill>
                <a:latin typeface="+mj-lt"/>
              </a:rPr>
              <a:t>01</a:t>
            </a:r>
          </a:p>
        </p:txBody>
      </p:sp>
      <p:sp>
        <p:nvSpPr>
          <p:cNvPr id="5" name="Title 4">
            <a:extLst>
              <a:ext uri="{FF2B5EF4-FFF2-40B4-BE49-F238E27FC236}">
                <a16:creationId xmlns:a16="http://schemas.microsoft.com/office/drawing/2014/main" id="{51970F60-7D51-40AA-ACF3-0DBD4DE6E64A}"/>
              </a:ext>
            </a:extLst>
          </p:cNvPr>
          <p:cNvSpPr>
            <a:spLocks noGrp="1"/>
          </p:cNvSpPr>
          <p:nvPr>
            <p:ph type="title"/>
          </p:nvPr>
        </p:nvSpPr>
        <p:spPr/>
        <p:txBody>
          <a:bodyPr/>
          <a:lstStyle/>
          <a:p>
            <a:r>
              <a:rPr lang="en-US" dirty="0"/>
              <a:t>Minimizing 3D NAND Errors</a:t>
            </a:r>
          </a:p>
        </p:txBody>
      </p:sp>
      <p:sp>
        <p:nvSpPr>
          <p:cNvPr id="4" name="Slide Number Placeholder 3">
            <a:extLst>
              <a:ext uri="{FF2B5EF4-FFF2-40B4-BE49-F238E27FC236}">
                <a16:creationId xmlns:a16="http://schemas.microsoft.com/office/drawing/2014/main" id="{E928C634-DECC-4306-86CE-26F1CE56BA35}"/>
              </a:ext>
            </a:extLst>
          </p:cNvPr>
          <p:cNvSpPr>
            <a:spLocks noGrp="1"/>
          </p:cNvSpPr>
          <p:nvPr>
            <p:ph type="sldNum" sz="quarter" idx="12"/>
          </p:nvPr>
        </p:nvSpPr>
        <p:spPr/>
        <p:txBody>
          <a:bodyPr/>
          <a:lstStyle/>
          <a:p>
            <a:fld id="{D1A49D29-CB85-4411-9FDD-91CD7B7D33F2}" type="slidenum">
              <a:rPr lang="en-US" smtClean="0"/>
              <a:t>21</a:t>
            </a:fld>
            <a:endParaRPr lang="en-US" dirty="0"/>
          </a:p>
        </p:txBody>
      </p:sp>
      <p:cxnSp>
        <p:nvCxnSpPr>
          <p:cNvPr id="8" name="Straight Arrow Connector 7">
            <a:extLst>
              <a:ext uri="{FF2B5EF4-FFF2-40B4-BE49-F238E27FC236}">
                <a16:creationId xmlns:a16="http://schemas.microsoft.com/office/drawing/2014/main" id="{339718A7-B4A6-4293-837C-C4AABB481F23}"/>
              </a:ext>
            </a:extLst>
          </p:cNvPr>
          <p:cNvCxnSpPr>
            <a:cxnSpLocks/>
          </p:cNvCxnSpPr>
          <p:nvPr/>
        </p:nvCxnSpPr>
        <p:spPr>
          <a:xfrm flipV="1">
            <a:off x="564604" y="1889759"/>
            <a:ext cx="0" cy="3918858"/>
          </a:xfrm>
          <a:prstGeom prst="straightConnector1">
            <a:avLst/>
          </a:prstGeom>
          <a:ln w="635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Freeform 26">
            <a:extLst>
              <a:ext uri="{FF2B5EF4-FFF2-40B4-BE49-F238E27FC236}">
                <a16:creationId xmlns:a16="http://schemas.microsoft.com/office/drawing/2014/main" id="{B1815E43-A7B6-4421-AB94-EB8A77DAE56A}"/>
              </a:ext>
            </a:extLst>
          </p:cNvPr>
          <p:cNvSpPr/>
          <p:nvPr/>
        </p:nvSpPr>
        <p:spPr>
          <a:xfrm>
            <a:off x="1037438" y="2504879"/>
            <a:ext cx="3992880" cy="3292291"/>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tx1">
                  <a:lumMod val="75000"/>
                  <a:lumOff val="25000"/>
                </a:schemeClr>
              </a:solidFill>
              <a:latin typeface="+mj-lt"/>
            </a:endParaRPr>
          </a:p>
        </p:txBody>
      </p:sp>
      <p:cxnSp>
        <p:nvCxnSpPr>
          <p:cNvPr id="11" name="Straight Arrow Connector 10">
            <a:extLst>
              <a:ext uri="{FF2B5EF4-FFF2-40B4-BE49-F238E27FC236}">
                <a16:creationId xmlns:a16="http://schemas.microsoft.com/office/drawing/2014/main" id="{8B07BB1D-93BE-4085-9D30-339DD14FD1F3}"/>
              </a:ext>
            </a:extLst>
          </p:cNvPr>
          <p:cNvCxnSpPr>
            <a:cxnSpLocks/>
          </p:cNvCxnSpPr>
          <p:nvPr/>
        </p:nvCxnSpPr>
        <p:spPr>
          <a:xfrm>
            <a:off x="564604" y="5808617"/>
            <a:ext cx="8101876" cy="0"/>
          </a:xfrm>
          <a:prstGeom prst="straightConnector1">
            <a:avLst/>
          </a:prstGeom>
          <a:ln w="635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Freeform 26">
            <a:extLst>
              <a:ext uri="{FF2B5EF4-FFF2-40B4-BE49-F238E27FC236}">
                <a16:creationId xmlns:a16="http://schemas.microsoft.com/office/drawing/2014/main" id="{C083DBCC-0E64-43D0-9D08-4BBA02A77D01}"/>
              </a:ext>
            </a:extLst>
          </p:cNvPr>
          <p:cNvSpPr/>
          <p:nvPr/>
        </p:nvSpPr>
        <p:spPr>
          <a:xfrm>
            <a:off x="4389120" y="2504879"/>
            <a:ext cx="3992880" cy="3292291"/>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mj-lt"/>
            </a:endParaRPr>
          </a:p>
        </p:txBody>
      </p:sp>
      <p:cxnSp>
        <p:nvCxnSpPr>
          <p:cNvPr id="26" name="Straight Connector 25">
            <a:extLst>
              <a:ext uri="{FF2B5EF4-FFF2-40B4-BE49-F238E27FC236}">
                <a16:creationId xmlns:a16="http://schemas.microsoft.com/office/drawing/2014/main" id="{1B1A9220-66D6-4CDC-BA56-D4B7C67F0C7C}"/>
              </a:ext>
            </a:extLst>
          </p:cNvPr>
          <p:cNvCxnSpPr>
            <a:cxnSpLocks/>
          </p:cNvCxnSpPr>
          <p:nvPr/>
        </p:nvCxnSpPr>
        <p:spPr bwMode="auto">
          <a:xfrm flipV="1">
            <a:off x="4755194" y="2317700"/>
            <a:ext cx="0" cy="3479470"/>
          </a:xfrm>
          <a:prstGeom prst="line">
            <a:avLst/>
          </a:prstGeom>
          <a:solidFill>
            <a:schemeClr val="accent1"/>
          </a:solidFill>
          <a:ln w="76200" cap="flat" cmpd="sng" algn="ctr">
            <a:solidFill>
              <a:schemeClr val="accent2"/>
            </a:solidFill>
            <a:prstDash val="sysDash"/>
            <a:round/>
            <a:headEnd type="none" w="med" len="med"/>
            <a:tailEnd type="none" w="med" len="med"/>
          </a:ln>
          <a:effectLst/>
        </p:spPr>
      </p:cxnSp>
      <p:sp>
        <p:nvSpPr>
          <p:cNvPr id="32" name="Speech Bubble: Oval 31">
            <a:extLst>
              <a:ext uri="{FF2B5EF4-FFF2-40B4-BE49-F238E27FC236}">
                <a16:creationId xmlns:a16="http://schemas.microsoft.com/office/drawing/2014/main" id="{E53D750D-FD44-4156-B8B2-14EEDCB6359C}"/>
              </a:ext>
            </a:extLst>
          </p:cNvPr>
          <p:cNvSpPr/>
          <p:nvPr/>
        </p:nvSpPr>
        <p:spPr bwMode="auto">
          <a:xfrm>
            <a:off x="4800882" y="975515"/>
            <a:ext cx="2082518" cy="1296199"/>
          </a:xfrm>
          <a:prstGeom prst="wedgeEllipseCallout">
            <a:avLst>
              <a:gd name="adj1" fmla="val -53223"/>
              <a:gd name="adj2" fmla="val 54933"/>
            </a:avLst>
          </a:prstGeom>
          <a:ln w="28575">
            <a:solidFill>
              <a:schemeClr val="accent2"/>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accent2"/>
                </a:solidFill>
                <a:effectLst/>
                <a:latin typeface="+mj-lt"/>
              </a:rPr>
              <a:t>Read Ref. Voltage</a:t>
            </a:r>
          </a:p>
        </p:txBody>
      </p:sp>
      <p:sp>
        <p:nvSpPr>
          <p:cNvPr id="41" name="Speech Bubble: Oval 40">
            <a:extLst>
              <a:ext uri="{FF2B5EF4-FFF2-40B4-BE49-F238E27FC236}">
                <a16:creationId xmlns:a16="http://schemas.microsoft.com/office/drawing/2014/main" id="{FDBD5DA8-BDF8-4A6D-A33D-2605740C1C5B}"/>
              </a:ext>
            </a:extLst>
          </p:cNvPr>
          <p:cNvSpPr/>
          <p:nvPr/>
        </p:nvSpPr>
        <p:spPr bwMode="auto">
          <a:xfrm>
            <a:off x="5954003" y="4489525"/>
            <a:ext cx="2082518" cy="1296199"/>
          </a:xfrm>
          <a:prstGeom prst="wedgeEllipseCallout">
            <a:avLst>
              <a:gd name="adj1" fmla="val -124769"/>
              <a:gd name="adj2" fmla="val -12070"/>
            </a:avLst>
          </a:prstGeom>
          <a:ln w="28575">
            <a:solidFill>
              <a:srgbClr val="C00000"/>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C00000"/>
                </a:solidFill>
                <a:effectLst/>
                <a:latin typeface="+mj-lt"/>
              </a:rPr>
              <a:t>Retention Errors</a:t>
            </a:r>
          </a:p>
        </p:txBody>
      </p:sp>
      <p:sp>
        <p:nvSpPr>
          <p:cNvPr id="2" name="TextBox 1">
            <a:extLst>
              <a:ext uri="{FF2B5EF4-FFF2-40B4-BE49-F238E27FC236}">
                <a16:creationId xmlns:a16="http://schemas.microsoft.com/office/drawing/2014/main" id="{B6465FC3-D214-44C0-B103-47D1B315ED2B}"/>
              </a:ext>
            </a:extLst>
          </p:cNvPr>
          <p:cNvSpPr txBox="1"/>
          <p:nvPr/>
        </p:nvSpPr>
        <p:spPr>
          <a:xfrm>
            <a:off x="684081" y="3413760"/>
            <a:ext cx="697627" cy="707886"/>
          </a:xfrm>
          <a:prstGeom prst="rect">
            <a:avLst/>
          </a:prstGeom>
          <a:noFill/>
        </p:spPr>
        <p:txBody>
          <a:bodyPr wrap="none" rtlCol="0">
            <a:spAutoFit/>
          </a:bodyPr>
          <a:lstStyle/>
          <a:p>
            <a:r>
              <a:rPr lang="en-US" sz="4000" dirty="0">
                <a:solidFill>
                  <a:schemeClr val="tx1">
                    <a:lumMod val="75000"/>
                    <a:lumOff val="25000"/>
                  </a:schemeClr>
                </a:solidFill>
              </a:rPr>
              <a:t>…</a:t>
            </a:r>
          </a:p>
        </p:txBody>
      </p:sp>
      <p:sp>
        <p:nvSpPr>
          <p:cNvPr id="19" name="Rectangle 18">
            <a:extLst>
              <a:ext uri="{FF2B5EF4-FFF2-40B4-BE49-F238E27FC236}">
                <a16:creationId xmlns:a16="http://schemas.microsoft.com/office/drawing/2014/main" id="{A534E1C2-1A4D-41D5-B21D-D93DEBD83FA8}"/>
              </a:ext>
            </a:extLst>
          </p:cNvPr>
          <p:cNvSpPr/>
          <p:nvPr/>
        </p:nvSpPr>
        <p:spPr>
          <a:xfrm rot="16200000">
            <a:off x="-634781" y="2582160"/>
            <a:ext cx="1846468" cy="461665"/>
          </a:xfrm>
          <a:prstGeom prst="rect">
            <a:avLst/>
          </a:prstGeom>
        </p:spPr>
        <p:txBody>
          <a:bodyPr wrap="square">
            <a:spAutoFit/>
          </a:bodyPr>
          <a:lstStyle/>
          <a:p>
            <a:pPr algn="ctr"/>
            <a:r>
              <a:rPr lang="en-US" altLang="ko-KR" sz="2400" b="1" i="1" dirty="0">
                <a:solidFill>
                  <a:schemeClr val="tx1">
                    <a:lumMod val="75000"/>
                    <a:lumOff val="25000"/>
                  </a:schemeClr>
                </a:solidFill>
                <a:latin typeface="+mj-lt"/>
                <a:ea typeface="Dotum" pitchFamily="34" charset="-127"/>
              </a:rPr>
              <a:t>Probability</a:t>
            </a:r>
            <a:endParaRPr lang="ko-KR" altLang="ko-KR" sz="2400" b="1" i="1" dirty="0">
              <a:solidFill>
                <a:schemeClr val="tx1">
                  <a:lumMod val="75000"/>
                  <a:lumOff val="25000"/>
                </a:schemeClr>
              </a:solidFill>
              <a:latin typeface="+mj-lt"/>
              <a:ea typeface="Dotum" pitchFamily="34" charset="-127"/>
            </a:endParaRPr>
          </a:p>
        </p:txBody>
      </p:sp>
      <p:sp>
        <p:nvSpPr>
          <p:cNvPr id="20" name="Rectangle 19">
            <a:extLst>
              <a:ext uri="{FF2B5EF4-FFF2-40B4-BE49-F238E27FC236}">
                <a16:creationId xmlns:a16="http://schemas.microsoft.com/office/drawing/2014/main" id="{E2BFD47F-6DE7-44BA-A3C8-DBB28CF16937}"/>
              </a:ext>
            </a:extLst>
          </p:cNvPr>
          <p:cNvSpPr/>
          <p:nvPr/>
        </p:nvSpPr>
        <p:spPr>
          <a:xfrm>
            <a:off x="5003680" y="5820065"/>
            <a:ext cx="3662800" cy="461665"/>
          </a:xfrm>
          <a:prstGeom prst="rect">
            <a:avLst/>
          </a:prstGeom>
        </p:spPr>
        <p:txBody>
          <a:bodyPr wrap="square">
            <a:spAutoFit/>
          </a:bodyPr>
          <a:lstStyle/>
          <a:p>
            <a:pPr algn="r"/>
            <a:r>
              <a:rPr lang="en-US" altLang="ko-KR" sz="2400" b="1" i="1" dirty="0">
                <a:solidFill>
                  <a:schemeClr val="tx1">
                    <a:lumMod val="75000"/>
                    <a:lumOff val="25000"/>
                  </a:schemeClr>
                </a:solidFill>
                <a:latin typeface="+mj-lt"/>
                <a:ea typeface="Dotum" pitchFamily="34" charset="-127"/>
              </a:rPr>
              <a:t>Threshold Voltage</a:t>
            </a:r>
            <a:endParaRPr lang="ko-KR" altLang="ko-KR" sz="2400" b="1" i="1" dirty="0">
              <a:solidFill>
                <a:schemeClr val="tx1">
                  <a:lumMod val="75000"/>
                  <a:lumOff val="25000"/>
                </a:schemeClr>
              </a:solidFill>
              <a:latin typeface="+mj-lt"/>
              <a:ea typeface="Dotum" pitchFamily="34" charset="-127"/>
            </a:endParaRPr>
          </a:p>
        </p:txBody>
      </p:sp>
      <p:cxnSp>
        <p:nvCxnSpPr>
          <p:cNvPr id="27" name="Straight Connector 26">
            <a:extLst>
              <a:ext uri="{FF2B5EF4-FFF2-40B4-BE49-F238E27FC236}">
                <a16:creationId xmlns:a16="http://schemas.microsoft.com/office/drawing/2014/main" id="{74B2EEA3-A795-4914-8C45-C870686CFDB6}"/>
              </a:ext>
            </a:extLst>
          </p:cNvPr>
          <p:cNvCxnSpPr>
            <a:cxnSpLocks/>
          </p:cNvCxnSpPr>
          <p:nvPr/>
        </p:nvCxnSpPr>
        <p:spPr bwMode="auto">
          <a:xfrm flipV="1">
            <a:off x="4208780" y="2317700"/>
            <a:ext cx="0" cy="3479470"/>
          </a:xfrm>
          <a:prstGeom prst="line">
            <a:avLst/>
          </a:prstGeom>
          <a:solidFill>
            <a:schemeClr val="accent1"/>
          </a:solidFill>
          <a:ln w="76200" cap="flat" cmpd="sng" algn="ctr">
            <a:solidFill>
              <a:schemeClr val="accent5"/>
            </a:solidFill>
            <a:prstDash val="solid"/>
            <a:round/>
            <a:headEnd type="none" w="med" len="med"/>
            <a:tailEnd type="none" w="med" len="med"/>
          </a:ln>
          <a:effectLst/>
        </p:spPr>
      </p:cxnSp>
      <p:sp>
        <p:nvSpPr>
          <p:cNvPr id="28" name="Speech Bubble: Oval 27">
            <a:extLst>
              <a:ext uri="{FF2B5EF4-FFF2-40B4-BE49-F238E27FC236}">
                <a16:creationId xmlns:a16="http://schemas.microsoft.com/office/drawing/2014/main" id="{94B9AB08-8B23-4B0D-8E4A-F3B562A3A360}"/>
              </a:ext>
            </a:extLst>
          </p:cNvPr>
          <p:cNvSpPr/>
          <p:nvPr/>
        </p:nvSpPr>
        <p:spPr bwMode="auto">
          <a:xfrm>
            <a:off x="2006452" y="975516"/>
            <a:ext cx="2054851" cy="1296199"/>
          </a:xfrm>
          <a:prstGeom prst="wedgeEllipseCallout">
            <a:avLst>
              <a:gd name="adj1" fmla="val 58618"/>
              <a:gd name="adj2" fmla="val 54040"/>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mj-lt"/>
              </a:rPr>
              <a:t>Optimal Read Ref. Voltage</a:t>
            </a:r>
          </a:p>
        </p:txBody>
      </p:sp>
      <p:sp>
        <p:nvSpPr>
          <p:cNvPr id="25" name="Rectangle: Rounded Corners 24">
            <a:extLst>
              <a:ext uri="{FF2B5EF4-FFF2-40B4-BE49-F238E27FC236}">
                <a16:creationId xmlns:a16="http://schemas.microsoft.com/office/drawing/2014/main" id="{467406BA-25E1-4978-94D7-82AC72C5D04D}"/>
              </a:ext>
            </a:extLst>
          </p:cNvPr>
          <p:cNvSpPr/>
          <p:nvPr/>
        </p:nvSpPr>
        <p:spPr>
          <a:xfrm>
            <a:off x="544489" y="5911468"/>
            <a:ext cx="8188964" cy="8264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Optimal read reference voltage</a:t>
            </a:r>
          </a:p>
          <a:p>
            <a:pPr algn="ctr"/>
            <a:r>
              <a:rPr lang="en-US" sz="2800" b="1" dirty="0">
                <a:solidFill>
                  <a:schemeClr val="bg1"/>
                </a:solidFill>
              </a:rPr>
              <a:t>minimizes 3D NAND errors</a:t>
            </a:r>
          </a:p>
        </p:txBody>
      </p:sp>
    </p:spTree>
    <p:extLst>
      <p:ext uri="{BB962C8B-B14F-4D97-AF65-F5344CB8AC3E}">
        <p14:creationId xmlns:p14="http://schemas.microsoft.com/office/powerpoint/2010/main" val="196053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8.33333E-7 -4.07407E-6 L -0.03628 -4.07407E-6 " pathEditMode="relative" rAng="0" ptsTypes="AA">
                                      <p:cBhvr>
                                        <p:cTn id="6" dur="2000" fill="hold"/>
                                        <p:tgtEl>
                                          <p:spTgt spid="10"/>
                                        </p:tgtEl>
                                        <p:attrNameLst>
                                          <p:attrName>ppt_x</p:attrName>
                                          <p:attrName>ppt_y</p:attrName>
                                        </p:attrNameLst>
                                      </p:cBhvr>
                                      <p:rCtr x="-1823" y="0"/>
                                    </p:animMotion>
                                  </p:childTnLst>
                                </p:cTn>
                              </p:par>
                              <p:par>
                                <p:cTn id="7" presetID="35" presetClass="path" presetSubtype="0" accel="50000" decel="50000" fill="hold" grpId="0" nodeType="withEffect">
                                  <p:stCondLst>
                                    <p:cond delay="0"/>
                                  </p:stCondLst>
                                  <p:childTnLst>
                                    <p:animMotion origin="layout" path="M -3.88889E-6 -4.07407E-6 L -0.08368 -0.00023 " pathEditMode="relative" rAng="0" ptsTypes="AA">
                                      <p:cBhvr>
                                        <p:cTn id="8" dur="2000" fill="hold"/>
                                        <p:tgtEl>
                                          <p:spTgt spid="22"/>
                                        </p:tgtEl>
                                        <p:attrNameLst>
                                          <p:attrName>ppt_x</p:attrName>
                                          <p:attrName>ppt_y</p:attrName>
                                        </p:attrNameLst>
                                      </p:cBhvr>
                                      <p:rCtr x="-4184" y="-23"/>
                                    </p:animMotion>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 presetClass="emph" presetSubtype="2" fill="hold" nodeType="withEffect">
                                  <p:stCondLst>
                                    <p:cond delay="0"/>
                                  </p:stCondLst>
                                  <p:childTnLst>
                                    <p:animClr clrSpc="rgb" dir="cw">
                                      <p:cBhvr>
                                        <p:cTn id="30" dur="500" fill="hold"/>
                                        <p:tgtEl>
                                          <p:spTgt spid="34"/>
                                        </p:tgtEl>
                                        <p:attrNameLst>
                                          <p:attrName>fillcolor</p:attrName>
                                        </p:attrNameLst>
                                      </p:cBhvr>
                                      <p:to>
                                        <a:srgbClr val="A8D08D"/>
                                      </p:to>
                                    </p:animClr>
                                    <p:set>
                                      <p:cBhvr>
                                        <p:cTn id="31" dur="500" fill="hold"/>
                                        <p:tgtEl>
                                          <p:spTgt spid="34"/>
                                        </p:tgtEl>
                                        <p:attrNameLst>
                                          <p:attrName>fill.type</p:attrName>
                                        </p:attrNameLst>
                                      </p:cBhvr>
                                      <p:to>
                                        <p:strVal val="solid"/>
                                      </p:to>
                                    </p:set>
                                    <p:set>
                                      <p:cBhvr>
                                        <p:cTn id="32" dur="500" fill="hold"/>
                                        <p:tgtEl>
                                          <p:spTgt spid="34"/>
                                        </p:tgtEl>
                                        <p:attrNameLst>
                                          <p:attrName>fill.on</p:attrName>
                                        </p:attrNameLst>
                                      </p:cBhvr>
                                      <p:to>
                                        <p:strVal val="true"/>
                                      </p:to>
                                    </p:se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1" grpId="0" animBg="1"/>
      <p:bldP spid="10" grpId="0" animBg="1"/>
      <p:bldP spid="22" grpId="0" animBg="1"/>
      <p:bldP spid="41" grpId="0" animBg="1"/>
      <p:bldP spid="28" grpId="0" animBg="1"/>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4C19F0-CC0E-4C01-B8A5-4A2CF02A804E}"/>
              </a:ext>
            </a:extLst>
          </p:cNvPr>
          <p:cNvSpPr>
            <a:spLocks noGrp="1"/>
          </p:cNvSpPr>
          <p:nvPr>
            <p:ph type="title"/>
          </p:nvPr>
        </p:nvSpPr>
        <p:spPr/>
        <p:txBody>
          <a:bodyPr/>
          <a:lstStyle/>
          <a:p>
            <a:r>
              <a:rPr lang="en-US" dirty="0"/>
              <a:t>Predicting the Mean Threshold Voltage</a:t>
            </a:r>
          </a:p>
        </p:txBody>
      </p:sp>
      <p:sp>
        <p:nvSpPr>
          <p:cNvPr id="3" name="Slide Number Placeholder 2">
            <a:extLst>
              <a:ext uri="{FF2B5EF4-FFF2-40B4-BE49-F238E27FC236}">
                <a16:creationId xmlns:a16="http://schemas.microsoft.com/office/drawing/2014/main" id="{EB772C84-B170-4DF1-98D8-68F95818A528}"/>
              </a:ext>
            </a:extLst>
          </p:cNvPr>
          <p:cNvSpPr>
            <a:spLocks noGrp="1"/>
          </p:cNvSpPr>
          <p:nvPr>
            <p:ph type="sldNum" sz="quarter" idx="12"/>
          </p:nvPr>
        </p:nvSpPr>
        <p:spPr/>
        <p:txBody>
          <a:bodyPr/>
          <a:lstStyle/>
          <a:p>
            <a:fld id="{D1A49D29-CB85-4411-9FDD-91CD7B7D33F2}" type="slidenum">
              <a:rPr lang="en-US" smtClean="0"/>
              <a:pPr/>
              <a:t>22</a:t>
            </a:fld>
            <a:endParaRPr lang="en-US" dirty="0"/>
          </a:p>
        </p:txBody>
      </p:sp>
      <p:sp>
        <p:nvSpPr>
          <p:cNvPr id="6" name="TextBox 5">
            <a:extLst>
              <a:ext uri="{FF2B5EF4-FFF2-40B4-BE49-F238E27FC236}">
                <a16:creationId xmlns:a16="http://schemas.microsoft.com/office/drawing/2014/main" id="{31EB456D-6957-4ADA-B051-87C9DDA0F3CB}"/>
              </a:ext>
            </a:extLst>
          </p:cNvPr>
          <p:cNvSpPr txBox="1"/>
          <p:nvPr/>
        </p:nvSpPr>
        <p:spPr>
          <a:xfrm>
            <a:off x="2244888" y="1739522"/>
            <a:ext cx="4654223" cy="1569660"/>
          </a:xfrm>
          <a:prstGeom prst="rect">
            <a:avLst/>
          </a:prstGeom>
          <a:noFill/>
        </p:spPr>
        <p:txBody>
          <a:bodyPr wrap="none" rtlCol="0">
            <a:spAutoFit/>
          </a:bodyPr>
          <a:lstStyle/>
          <a:p>
            <a:pPr algn="ctr"/>
            <a:r>
              <a:rPr lang="en-US" sz="4800" b="1" dirty="0">
                <a:solidFill>
                  <a:schemeClr val="tx1">
                    <a:lumMod val="75000"/>
                    <a:lumOff val="25000"/>
                  </a:schemeClr>
                </a:solidFill>
              </a:rPr>
              <a:t>Our URT Model:</a:t>
            </a:r>
          </a:p>
          <a:p>
            <a:pPr algn="ctr"/>
            <a:r>
              <a:rPr lang="en-US" sz="4800" b="1" dirty="0">
                <a:solidFill>
                  <a:schemeClr val="tx1">
                    <a:lumMod val="75000"/>
                    <a:lumOff val="25000"/>
                  </a:schemeClr>
                </a:solidFill>
              </a:rPr>
              <a:t>V = </a:t>
            </a:r>
            <a:r>
              <a:rPr lang="en-US" sz="4800" b="1" dirty="0">
                <a:solidFill>
                  <a:schemeClr val="accent1"/>
                </a:solidFill>
              </a:rPr>
              <a:t>V</a:t>
            </a:r>
            <a:r>
              <a:rPr lang="en-US" sz="4800" b="1" baseline="-25000" dirty="0">
                <a:solidFill>
                  <a:schemeClr val="accent1"/>
                </a:solidFill>
              </a:rPr>
              <a:t>0</a:t>
            </a:r>
            <a:r>
              <a:rPr lang="en-US" sz="4800" b="1" dirty="0">
                <a:solidFill>
                  <a:schemeClr val="accent5"/>
                </a:solidFill>
              </a:rPr>
              <a:t> </a:t>
            </a:r>
            <a:r>
              <a:rPr lang="en-US" sz="4800" b="1" dirty="0">
                <a:solidFill>
                  <a:schemeClr val="tx1">
                    <a:lumMod val="75000"/>
                    <a:lumOff val="25000"/>
                  </a:schemeClr>
                </a:solidFill>
              </a:rPr>
              <a:t>+</a:t>
            </a:r>
            <a:r>
              <a:rPr lang="en-US" sz="4800" b="1" dirty="0">
                <a:solidFill>
                  <a:schemeClr val="accent5"/>
                </a:solidFill>
              </a:rPr>
              <a:t> </a:t>
            </a:r>
            <a:r>
              <a:rPr lang="el-GR" sz="4800" b="1" dirty="0">
                <a:solidFill>
                  <a:schemeClr val="accent2"/>
                </a:solidFill>
              </a:rPr>
              <a:t>Δ</a:t>
            </a:r>
            <a:r>
              <a:rPr lang="en-US" sz="4800" b="1" dirty="0">
                <a:solidFill>
                  <a:schemeClr val="accent2"/>
                </a:solidFill>
              </a:rPr>
              <a:t>V</a:t>
            </a:r>
          </a:p>
        </p:txBody>
      </p:sp>
      <p:grpSp>
        <p:nvGrpSpPr>
          <p:cNvPr id="15" name="Group 14">
            <a:extLst>
              <a:ext uri="{FF2B5EF4-FFF2-40B4-BE49-F238E27FC236}">
                <a16:creationId xmlns:a16="http://schemas.microsoft.com/office/drawing/2014/main" id="{567DB106-DA06-4B5F-8A9F-568E85644DC1}"/>
              </a:ext>
            </a:extLst>
          </p:cNvPr>
          <p:cNvGrpSpPr/>
          <p:nvPr/>
        </p:nvGrpSpPr>
        <p:grpSpPr>
          <a:xfrm>
            <a:off x="741855" y="3309182"/>
            <a:ext cx="3830145" cy="3199675"/>
            <a:chOff x="623588" y="2339919"/>
            <a:chExt cx="3830145" cy="3199675"/>
          </a:xfrm>
        </p:grpSpPr>
        <p:sp>
          <p:nvSpPr>
            <p:cNvPr id="7" name="Rectangle: Rounded Corners 6">
              <a:extLst>
                <a:ext uri="{FF2B5EF4-FFF2-40B4-BE49-F238E27FC236}">
                  <a16:creationId xmlns:a16="http://schemas.microsoft.com/office/drawing/2014/main" id="{E380AC97-AF1D-418E-A9E2-976C409CF480}"/>
                </a:ext>
              </a:extLst>
            </p:cNvPr>
            <p:cNvSpPr/>
            <p:nvPr/>
          </p:nvSpPr>
          <p:spPr>
            <a:xfrm>
              <a:off x="623588" y="3805897"/>
              <a:ext cx="3670223" cy="17336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Initial Voltage Before Retention</a:t>
              </a:r>
            </a:p>
            <a:p>
              <a:pPr algn="ctr"/>
              <a:r>
                <a:rPr lang="en-US" sz="2800" b="1" dirty="0">
                  <a:solidFill>
                    <a:schemeClr val="bg1"/>
                  </a:solidFill>
                </a:rPr>
                <a:t>(Program Variation)</a:t>
              </a:r>
            </a:p>
          </p:txBody>
        </p:sp>
        <p:cxnSp>
          <p:nvCxnSpPr>
            <p:cNvPr id="10" name="Straight Arrow Connector 9">
              <a:extLst>
                <a:ext uri="{FF2B5EF4-FFF2-40B4-BE49-F238E27FC236}">
                  <a16:creationId xmlns:a16="http://schemas.microsoft.com/office/drawing/2014/main" id="{09608497-CA97-4A79-8969-FD122ED9DFD2}"/>
                </a:ext>
              </a:extLst>
            </p:cNvPr>
            <p:cNvCxnSpPr>
              <a:cxnSpLocks/>
              <a:endCxn id="6" idx="2"/>
            </p:cNvCxnSpPr>
            <p:nvPr/>
          </p:nvCxnSpPr>
          <p:spPr>
            <a:xfrm flipV="1">
              <a:off x="3493613" y="2339919"/>
              <a:ext cx="960120" cy="1465978"/>
            </a:xfrm>
            <a:prstGeom prst="straightConnector1">
              <a:avLst/>
            </a:prstGeom>
            <a:ln w="57150">
              <a:solidFill>
                <a:schemeClr val="accent1"/>
              </a:solidFill>
              <a:tailEnd type="triangle"/>
            </a:ln>
          </p:spPr>
          <p:style>
            <a:lnRef idx="1">
              <a:schemeClr val="accent5"/>
            </a:lnRef>
            <a:fillRef idx="0">
              <a:schemeClr val="accent5"/>
            </a:fillRef>
            <a:effectRef idx="0">
              <a:schemeClr val="accent5"/>
            </a:effectRef>
            <a:fontRef idx="minor">
              <a:schemeClr val="tx1"/>
            </a:fontRef>
          </p:style>
        </p:cxnSp>
      </p:grpSp>
      <p:grpSp>
        <p:nvGrpSpPr>
          <p:cNvPr id="16" name="Group 15">
            <a:extLst>
              <a:ext uri="{FF2B5EF4-FFF2-40B4-BE49-F238E27FC236}">
                <a16:creationId xmlns:a16="http://schemas.microsoft.com/office/drawing/2014/main" id="{05196B1C-1440-4BB2-9237-41FD9DD93CD1}"/>
              </a:ext>
            </a:extLst>
          </p:cNvPr>
          <p:cNvGrpSpPr/>
          <p:nvPr/>
        </p:nvGrpSpPr>
        <p:grpSpPr>
          <a:xfrm>
            <a:off x="4883874" y="3309182"/>
            <a:ext cx="3518271" cy="3199676"/>
            <a:chOff x="5189810" y="2393224"/>
            <a:chExt cx="3518271" cy="3199676"/>
          </a:xfrm>
        </p:grpSpPr>
        <p:sp>
          <p:nvSpPr>
            <p:cNvPr id="8" name="Rectangle: Rounded Corners 7">
              <a:extLst>
                <a:ext uri="{FF2B5EF4-FFF2-40B4-BE49-F238E27FC236}">
                  <a16:creationId xmlns:a16="http://schemas.microsoft.com/office/drawing/2014/main" id="{A8B09B93-244B-4BAA-854C-8AE73E330C32}"/>
                </a:ext>
              </a:extLst>
            </p:cNvPr>
            <p:cNvSpPr/>
            <p:nvPr/>
          </p:nvSpPr>
          <p:spPr>
            <a:xfrm>
              <a:off x="5189810" y="3859202"/>
              <a:ext cx="3518271" cy="173369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solidFill>
                    <a:schemeClr val="bg1"/>
                  </a:solidFill>
                </a:rPr>
                <a:t>Voltage Shift</a:t>
              </a:r>
              <a:br>
                <a:rPr lang="en-US" sz="2800" b="1" dirty="0">
                  <a:solidFill>
                    <a:schemeClr val="bg1"/>
                  </a:solidFill>
                </a:rPr>
              </a:br>
              <a:r>
                <a:rPr lang="en-US" sz="2800" b="1" dirty="0">
                  <a:solidFill>
                    <a:schemeClr val="bg1"/>
                  </a:solidFill>
                </a:rPr>
                <a:t>Due to</a:t>
              </a:r>
              <a:br>
                <a:rPr lang="en-US" sz="2800" b="1" dirty="0">
                  <a:solidFill>
                    <a:schemeClr val="bg1"/>
                  </a:solidFill>
                </a:rPr>
              </a:br>
              <a:r>
                <a:rPr lang="en-US" sz="2800" b="1" dirty="0">
                  <a:solidFill>
                    <a:schemeClr val="bg1"/>
                  </a:solidFill>
                </a:rPr>
                <a:t>Retention Loss</a:t>
              </a:r>
            </a:p>
          </p:txBody>
        </p:sp>
        <p:cxnSp>
          <p:nvCxnSpPr>
            <p:cNvPr id="11" name="Straight Arrow Connector 10">
              <a:extLst>
                <a:ext uri="{FF2B5EF4-FFF2-40B4-BE49-F238E27FC236}">
                  <a16:creationId xmlns:a16="http://schemas.microsoft.com/office/drawing/2014/main" id="{B89245FA-5900-4BE5-BF0C-AE30F45AA6F6}"/>
                </a:ext>
              </a:extLst>
            </p:cNvPr>
            <p:cNvCxnSpPr>
              <a:cxnSpLocks/>
              <a:stCxn id="8" idx="0"/>
            </p:cNvCxnSpPr>
            <p:nvPr/>
          </p:nvCxnSpPr>
          <p:spPr>
            <a:xfrm flipH="1" flipV="1">
              <a:off x="6085006" y="2393224"/>
              <a:ext cx="863940" cy="1465978"/>
            </a:xfrm>
            <a:prstGeom prst="straightConnector1">
              <a:avLst/>
            </a:prstGeom>
            <a:ln w="57150">
              <a:solidFill>
                <a:schemeClr val="accent2"/>
              </a:solidFill>
              <a:tailEnd type="triangle"/>
            </a:ln>
          </p:spPr>
          <p:style>
            <a:lnRef idx="1">
              <a:schemeClr val="accent5"/>
            </a:lnRef>
            <a:fillRef idx="0">
              <a:schemeClr val="accent5"/>
            </a:fillRef>
            <a:effectRef idx="0">
              <a:schemeClr val="accent5"/>
            </a:effectRef>
            <a:fontRef idx="minor">
              <a:schemeClr val="tx1"/>
            </a:fontRef>
          </p:style>
        </p:cxnSp>
      </p:grpSp>
      <p:grpSp>
        <p:nvGrpSpPr>
          <p:cNvPr id="17" name="Group 16">
            <a:extLst>
              <a:ext uri="{FF2B5EF4-FFF2-40B4-BE49-F238E27FC236}">
                <a16:creationId xmlns:a16="http://schemas.microsoft.com/office/drawing/2014/main" id="{ABC3D6B4-30EB-4385-B6DB-5F4F2A659CC6}"/>
              </a:ext>
            </a:extLst>
          </p:cNvPr>
          <p:cNvGrpSpPr/>
          <p:nvPr/>
        </p:nvGrpSpPr>
        <p:grpSpPr>
          <a:xfrm>
            <a:off x="52945" y="2873731"/>
            <a:ext cx="2949335" cy="1733697"/>
            <a:chOff x="52945" y="2873731"/>
            <a:chExt cx="2949335" cy="1733697"/>
          </a:xfrm>
        </p:grpSpPr>
        <p:sp>
          <p:nvSpPr>
            <p:cNvPr id="13" name="Rectangle: Rounded Corners 12">
              <a:extLst>
                <a:ext uri="{FF2B5EF4-FFF2-40B4-BE49-F238E27FC236}">
                  <a16:creationId xmlns:a16="http://schemas.microsoft.com/office/drawing/2014/main" id="{1083B310-4FAB-4740-8993-54D7654D5C52}"/>
                </a:ext>
              </a:extLst>
            </p:cNvPr>
            <p:cNvSpPr/>
            <p:nvPr/>
          </p:nvSpPr>
          <p:spPr>
            <a:xfrm>
              <a:off x="52945" y="2873731"/>
              <a:ext cx="2351865" cy="1733697"/>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Mean Threshold Voltage</a:t>
              </a:r>
            </a:p>
          </p:txBody>
        </p:sp>
        <p:cxnSp>
          <p:nvCxnSpPr>
            <p:cNvPr id="14" name="Straight Arrow Connector 13">
              <a:extLst>
                <a:ext uri="{FF2B5EF4-FFF2-40B4-BE49-F238E27FC236}">
                  <a16:creationId xmlns:a16="http://schemas.microsoft.com/office/drawing/2014/main" id="{7765E158-53FB-4DD6-9226-40D699C259C1}"/>
                </a:ext>
              </a:extLst>
            </p:cNvPr>
            <p:cNvCxnSpPr>
              <a:cxnSpLocks/>
            </p:cNvCxnSpPr>
            <p:nvPr/>
          </p:nvCxnSpPr>
          <p:spPr>
            <a:xfrm flipV="1">
              <a:off x="2404810" y="2873731"/>
              <a:ext cx="597470" cy="435451"/>
            </a:xfrm>
            <a:prstGeom prst="straightConnector1">
              <a:avLst/>
            </a:prstGeom>
            <a:ln w="57150">
              <a:solidFill>
                <a:schemeClr val="tx1">
                  <a:lumMod val="75000"/>
                  <a:lumOff val="25000"/>
                </a:schemeClr>
              </a:solidFill>
              <a:tailEnd type="triangle"/>
            </a:ln>
          </p:spPr>
          <p:style>
            <a:lnRef idx="1">
              <a:schemeClr val="accent5"/>
            </a:lnRef>
            <a:fillRef idx="0">
              <a:schemeClr val="accent5"/>
            </a:fillRef>
            <a:effectRef idx="0">
              <a:schemeClr val="accent5"/>
            </a:effectRef>
            <a:fontRef idx="minor">
              <a:schemeClr val="tx1"/>
            </a:fontRef>
          </p:style>
        </p:cxnSp>
      </p:grpSp>
    </p:spTree>
    <p:extLst>
      <p:ext uri="{BB962C8B-B14F-4D97-AF65-F5344CB8AC3E}">
        <p14:creationId xmlns:p14="http://schemas.microsoft.com/office/powerpoint/2010/main" val="423636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4C19F0-CC0E-4C01-B8A5-4A2CF02A804E}"/>
              </a:ext>
            </a:extLst>
          </p:cNvPr>
          <p:cNvSpPr>
            <a:spLocks noGrp="1"/>
          </p:cNvSpPr>
          <p:nvPr>
            <p:ph type="title"/>
          </p:nvPr>
        </p:nvSpPr>
        <p:spPr/>
        <p:txBody>
          <a:bodyPr>
            <a:normAutofit/>
          </a:bodyPr>
          <a:lstStyle/>
          <a:p>
            <a:r>
              <a:rPr lang="en-US" dirty="0"/>
              <a:t>URT Model Overview</a:t>
            </a:r>
          </a:p>
        </p:txBody>
      </p:sp>
      <p:sp>
        <p:nvSpPr>
          <p:cNvPr id="3" name="Slide Number Placeholder 2">
            <a:extLst>
              <a:ext uri="{FF2B5EF4-FFF2-40B4-BE49-F238E27FC236}">
                <a16:creationId xmlns:a16="http://schemas.microsoft.com/office/drawing/2014/main" id="{EB772C84-B170-4DF1-98D8-68F95818A528}"/>
              </a:ext>
            </a:extLst>
          </p:cNvPr>
          <p:cNvSpPr>
            <a:spLocks noGrp="1"/>
          </p:cNvSpPr>
          <p:nvPr>
            <p:ph type="sldNum" sz="quarter" idx="12"/>
          </p:nvPr>
        </p:nvSpPr>
        <p:spPr/>
        <p:txBody>
          <a:bodyPr/>
          <a:lstStyle/>
          <a:p>
            <a:fld id="{D1A49D29-CB85-4411-9FDD-91CD7B7D33F2}" type="slidenum">
              <a:rPr lang="en-US" smtClean="0"/>
              <a:t>23</a:t>
            </a:fld>
            <a:endParaRPr lang="en-US" dirty="0"/>
          </a:p>
        </p:txBody>
      </p:sp>
      <p:sp>
        <p:nvSpPr>
          <p:cNvPr id="6" name="TextBox 5">
            <a:extLst>
              <a:ext uri="{FF2B5EF4-FFF2-40B4-BE49-F238E27FC236}">
                <a16:creationId xmlns:a16="http://schemas.microsoft.com/office/drawing/2014/main" id="{31EB456D-6957-4ADA-B051-87C9DDA0F3CB}"/>
              </a:ext>
            </a:extLst>
          </p:cNvPr>
          <p:cNvSpPr txBox="1"/>
          <p:nvPr/>
        </p:nvSpPr>
        <p:spPr>
          <a:xfrm>
            <a:off x="965115" y="4069278"/>
            <a:ext cx="3270447" cy="830997"/>
          </a:xfrm>
          <a:prstGeom prst="rect">
            <a:avLst/>
          </a:prstGeom>
          <a:noFill/>
        </p:spPr>
        <p:txBody>
          <a:bodyPr wrap="none" rtlCol="0">
            <a:spAutoFit/>
          </a:bodyPr>
          <a:lstStyle/>
          <a:p>
            <a:pPr algn="ctr"/>
            <a:r>
              <a:rPr lang="en-US" sz="4800" b="1" dirty="0">
                <a:solidFill>
                  <a:schemeClr val="tx1">
                    <a:lumMod val="75000"/>
                    <a:lumOff val="25000"/>
                  </a:schemeClr>
                </a:solidFill>
              </a:rPr>
              <a:t>V =</a:t>
            </a:r>
            <a:r>
              <a:rPr lang="en-US" sz="4800" b="1" dirty="0">
                <a:solidFill>
                  <a:schemeClr val="accent5"/>
                </a:solidFill>
              </a:rPr>
              <a:t> </a:t>
            </a:r>
            <a:r>
              <a:rPr lang="en-US" sz="4800" b="1" dirty="0">
                <a:solidFill>
                  <a:schemeClr val="accent1"/>
                </a:solidFill>
              </a:rPr>
              <a:t>V</a:t>
            </a:r>
            <a:r>
              <a:rPr lang="en-US" sz="4800" b="1" baseline="-25000" dirty="0">
                <a:solidFill>
                  <a:schemeClr val="accent1"/>
                </a:solidFill>
              </a:rPr>
              <a:t>0</a:t>
            </a:r>
            <a:r>
              <a:rPr lang="en-US" sz="4800" b="1" dirty="0">
                <a:solidFill>
                  <a:schemeClr val="accent5"/>
                </a:solidFill>
              </a:rPr>
              <a:t> </a:t>
            </a:r>
            <a:r>
              <a:rPr lang="en-US" sz="4800" b="1" dirty="0">
                <a:solidFill>
                  <a:schemeClr val="tx1">
                    <a:lumMod val="75000"/>
                    <a:lumOff val="25000"/>
                  </a:schemeClr>
                </a:solidFill>
              </a:rPr>
              <a:t>+</a:t>
            </a:r>
            <a:r>
              <a:rPr lang="en-US" sz="4800" b="1" dirty="0">
                <a:solidFill>
                  <a:schemeClr val="accent5"/>
                </a:solidFill>
              </a:rPr>
              <a:t> </a:t>
            </a:r>
            <a:r>
              <a:rPr lang="el-GR" sz="4800" b="1" dirty="0">
                <a:solidFill>
                  <a:schemeClr val="accent2"/>
                </a:solidFill>
              </a:rPr>
              <a:t>Δ</a:t>
            </a:r>
            <a:r>
              <a:rPr lang="en-US" sz="4800" b="1" dirty="0">
                <a:solidFill>
                  <a:schemeClr val="accent2"/>
                </a:solidFill>
              </a:rPr>
              <a:t>V</a:t>
            </a:r>
          </a:p>
        </p:txBody>
      </p:sp>
      <p:grpSp>
        <p:nvGrpSpPr>
          <p:cNvPr id="65" name="Group 64">
            <a:extLst>
              <a:ext uri="{FF2B5EF4-FFF2-40B4-BE49-F238E27FC236}">
                <a16:creationId xmlns:a16="http://schemas.microsoft.com/office/drawing/2014/main" id="{C3313E31-58F3-400D-99B9-5E020191737A}"/>
              </a:ext>
            </a:extLst>
          </p:cNvPr>
          <p:cNvGrpSpPr/>
          <p:nvPr/>
        </p:nvGrpSpPr>
        <p:grpSpPr>
          <a:xfrm>
            <a:off x="518043" y="2764856"/>
            <a:ext cx="1850687" cy="1304422"/>
            <a:chOff x="645365" y="2815666"/>
            <a:chExt cx="1850687" cy="1304422"/>
          </a:xfrm>
        </p:grpSpPr>
        <p:cxnSp>
          <p:nvCxnSpPr>
            <p:cNvPr id="33" name="Straight Connector 32">
              <a:extLst>
                <a:ext uri="{FF2B5EF4-FFF2-40B4-BE49-F238E27FC236}">
                  <a16:creationId xmlns:a16="http://schemas.microsoft.com/office/drawing/2014/main" id="{F6EB06B5-0F07-4B3F-B712-859E9D0C054A}"/>
                </a:ext>
              </a:extLst>
            </p:cNvPr>
            <p:cNvCxnSpPr>
              <a:cxnSpLocks/>
              <a:stCxn id="34" idx="5"/>
            </p:cNvCxnSpPr>
            <p:nvPr/>
          </p:nvCxnSpPr>
          <p:spPr bwMode="auto">
            <a:xfrm>
              <a:off x="1301215" y="3494826"/>
              <a:ext cx="1106320" cy="625262"/>
            </a:xfrm>
            <a:prstGeom prst="line">
              <a:avLst/>
            </a:prstGeom>
            <a:solidFill>
              <a:schemeClr val="accent1"/>
            </a:solidFill>
            <a:ln w="38100" cap="flat" cmpd="sng" algn="ctr">
              <a:solidFill>
                <a:schemeClr val="accent1"/>
              </a:solidFill>
              <a:prstDash val="solid"/>
              <a:round/>
              <a:headEnd type="none" w="med" len="med"/>
              <a:tailEnd type="arrow" w="med" len="med"/>
            </a:ln>
            <a:effectLst/>
          </p:spPr>
        </p:cxnSp>
        <p:sp>
          <p:nvSpPr>
            <p:cNvPr id="34" name="Oval 33">
              <a:extLst>
                <a:ext uri="{FF2B5EF4-FFF2-40B4-BE49-F238E27FC236}">
                  <a16:creationId xmlns:a16="http://schemas.microsoft.com/office/drawing/2014/main" id="{BFB7E043-4480-4EF6-B199-76C01B94DD23}"/>
                </a:ext>
              </a:extLst>
            </p:cNvPr>
            <p:cNvSpPr/>
            <p:nvPr/>
          </p:nvSpPr>
          <p:spPr bwMode="auto">
            <a:xfrm>
              <a:off x="645365" y="2815666"/>
              <a:ext cx="768376" cy="795686"/>
            </a:xfrm>
            <a:prstGeom prst="ellipse">
              <a:avLst/>
            </a:prstGeom>
            <a:ln w="38100">
              <a:solidFill>
                <a:schemeClr val="accent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accent1"/>
                  </a:solidFill>
                  <a:effectLst/>
                  <a:latin typeface="+mj-lt"/>
                </a:rPr>
                <a:t>PEC</a:t>
              </a:r>
            </a:p>
          </p:txBody>
        </p:sp>
        <p:sp>
          <p:nvSpPr>
            <p:cNvPr id="35" name="Oval 34">
              <a:extLst>
                <a:ext uri="{FF2B5EF4-FFF2-40B4-BE49-F238E27FC236}">
                  <a16:creationId xmlns:a16="http://schemas.microsoft.com/office/drawing/2014/main" id="{EEF9F093-007F-4CC4-82AA-21D72D52ED4A}"/>
                </a:ext>
              </a:extLst>
            </p:cNvPr>
            <p:cNvSpPr/>
            <p:nvPr/>
          </p:nvSpPr>
          <p:spPr bwMode="auto">
            <a:xfrm>
              <a:off x="1727676" y="2815666"/>
              <a:ext cx="768376" cy="795686"/>
            </a:xfrm>
            <a:prstGeom prst="ellipse">
              <a:avLst/>
            </a:prstGeom>
            <a:ln w="38100">
              <a:solidFill>
                <a:schemeClr val="accent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dirty="0">
                  <a:solidFill>
                    <a:schemeClr val="accent1"/>
                  </a:solidFill>
                  <a:latin typeface="+mj-lt"/>
                </a:rPr>
                <a:t>T</a:t>
              </a:r>
              <a:r>
                <a:rPr lang="en-US" sz="2400" b="1" baseline="-25000" dirty="0">
                  <a:solidFill>
                    <a:schemeClr val="accent1"/>
                  </a:solidFill>
                  <a:latin typeface="+mj-lt"/>
                </a:rPr>
                <a:t>p</a:t>
              </a:r>
              <a:endParaRPr kumimoji="0" lang="en-US" sz="2400" b="1" i="0" u="none" strike="noStrike" cap="none" normalizeH="0" baseline="0" dirty="0">
                <a:ln>
                  <a:noFill/>
                </a:ln>
                <a:solidFill>
                  <a:schemeClr val="accent1"/>
                </a:solidFill>
                <a:effectLst/>
                <a:latin typeface="+mj-lt"/>
              </a:endParaRPr>
            </a:p>
          </p:txBody>
        </p:sp>
        <p:cxnSp>
          <p:nvCxnSpPr>
            <p:cNvPr id="36" name="Straight Connector 35">
              <a:extLst>
                <a:ext uri="{FF2B5EF4-FFF2-40B4-BE49-F238E27FC236}">
                  <a16:creationId xmlns:a16="http://schemas.microsoft.com/office/drawing/2014/main" id="{C4D8C752-1B04-4CFB-82ED-3E0A66178060}"/>
                </a:ext>
              </a:extLst>
            </p:cNvPr>
            <p:cNvCxnSpPr>
              <a:cxnSpLocks/>
              <a:stCxn id="35" idx="4"/>
            </p:cNvCxnSpPr>
            <p:nvPr/>
          </p:nvCxnSpPr>
          <p:spPr bwMode="auto">
            <a:xfrm>
              <a:off x="2111864" y="3611352"/>
              <a:ext cx="232290" cy="508736"/>
            </a:xfrm>
            <a:prstGeom prst="line">
              <a:avLst/>
            </a:prstGeom>
            <a:solidFill>
              <a:schemeClr val="accent1"/>
            </a:solidFill>
            <a:ln w="38100" cap="flat" cmpd="sng" algn="ctr">
              <a:solidFill>
                <a:schemeClr val="accent1"/>
              </a:solidFill>
              <a:prstDash val="solid"/>
              <a:round/>
              <a:headEnd type="none" w="med" len="med"/>
              <a:tailEnd type="arrow" w="med" len="med"/>
            </a:ln>
            <a:effectLst/>
          </p:spPr>
        </p:cxnSp>
      </p:grpSp>
      <p:cxnSp>
        <p:nvCxnSpPr>
          <p:cNvPr id="40" name="Straight Connector 39">
            <a:extLst>
              <a:ext uri="{FF2B5EF4-FFF2-40B4-BE49-F238E27FC236}">
                <a16:creationId xmlns:a16="http://schemas.microsoft.com/office/drawing/2014/main" id="{E3D025B4-F29B-4664-92DF-E5893EB951DF}"/>
              </a:ext>
            </a:extLst>
          </p:cNvPr>
          <p:cNvCxnSpPr>
            <a:cxnSpLocks/>
          </p:cNvCxnSpPr>
          <p:nvPr/>
        </p:nvCxnSpPr>
        <p:spPr>
          <a:xfrm>
            <a:off x="2669443" y="1035040"/>
            <a:ext cx="0" cy="3184711"/>
          </a:xfrm>
          <a:prstGeom prst="line">
            <a:avLst/>
          </a:prstGeom>
          <a:ln w="762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3" name="Rectangle: Rounded Corners 42">
            <a:extLst>
              <a:ext uri="{FF2B5EF4-FFF2-40B4-BE49-F238E27FC236}">
                <a16:creationId xmlns:a16="http://schemas.microsoft.com/office/drawing/2014/main" id="{7B78E5BD-A04B-4C3A-B539-EEB03F28FA8D}"/>
              </a:ext>
            </a:extLst>
          </p:cNvPr>
          <p:cNvSpPr/>
          <p:nvPr/>
        </p:nvSpPr>
        <p:spPr>
          <a:xfrm>
            <a:off x="318084" y="1188477"/>
            <a:ext cx="2061934" cy="11743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1. Program Variation Component</a:t>
            </a:r>
          </a:p>
        </p:txBody>
      </p:sp>
      <p:sp>
        <p:nvSpPr>
          <p:cNvPr id="52" name="Oval 51">
            <a:extLst>
              <a:ext uri="{FF2B5EF4-FFF2-40B4-BE49-F238E27FC236}">
                <a16:creationId xmlns:a16="http://schemas.microsoft.com/office/drawing/2014/main" id="{DC132938-44A6-40A1-81D1-C1F0AF733B0B}"/>
              </a:ext>
            </a:extLst>
          </p:cNvPr>
          <p:cNvSpPr/>
          <p:nvPr/>
        </p:nvSpPr>
        <p:spPr bwMode="auto">
          <a:xfrm>
            <a:off x="2860126" y="1187671"/>
            <a:ext cx="768376" cy="795686"/>
          </a:xfrm>
          <a:prstGeom prst="ellipse">
            <a:avLst/>
          </a:prstGeom>
          <a:ln w="38100">
            <a:solidFill>
              <a:schemeClr val="accent4">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dirty="0">
                <a:solidFill>
                  <a:schemeClr val="accent4">
                    <a:lumMod val="75000"/>
                  </a:schemeClr>
                </a:solidFill>
                <a:latin typeface="+mj-lt"/>
              </a:rPr>
              <a:t>t</a:t>
            </a:r>
            <a:r>
              <a:rPr lang="en-US" sz="2400" b="1" baseline="-25000" dirty="0">
                <a:solidFill>
                  <a:schemeClr val="accent4">
                    <a:lumMod val="75000"/>
                  </a:schemeClr>
                </a:solidFill>
                <a:latin typeface="+mj-lt"/>
              </a:rPr>
              <a:t>r</a:t>
            </a:r>
            <a:endParaRPr kumimoji="0" lang="en-US" sz="2400" b="1" i="0" u="none" strike="noStrike" cap="none" normalizeH="0" baseline="0" dirty="0">
              <a:ln>
                <a:noFill/>
              </a:ln>
              <a:solidFill>
                <a:schemeClr val="accent4">
                  <a:lumMod val="75000"/>
                </a:schemeClr>
              </a:solidFill>
              <a:effectLst/>
              <a:latin typeface="+mj-lt"/>
            </a:endParaRPr>
          </a:p>
        </p:txBody>
      </p:sp>
      <p:sp>
        <p:nvSpPr>
          <p:cNvPr id="53" name="Oval 52">
            <a:extLst>
              <a:ext uri="{FF2B5EF4-FFF2-40B4-BE49-F238E27FC236}">
                <a16:creationId xmlns:a16="http://schemas.microsoft.com/office/drawing/2014/main" id="{D319554A-839F-4F35-8C44-17E77B0B87B4}"/>
              </a:ext>
            </a:extLst>
          </p:cNvPr>
          <p:cNvSpPr/>
          <p:nvPr/>
        </p:nvSpPr>
        <p:spPr bwMode="auto">
          <a:xfrm>
            <a:off x="3925492" y="1187671"/>
            <a:ext cx="768376" cy="795686"/>
          </a:xfrm>
          <a:prstGeom prst="ellipse">
            <a:avLst/>
          </a:prstGeom>
          <a:ln w="38100">
            <a:solidFill>
              <a:schemeClr val="accent4">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dirty="0">
                <a:solidFill>
                  <a:schemeClr val="accent4">
                    <a:lumMod val="75000"/>
                  </a:schemeClr>
                </a:solidFill>
                <a:latin typeface="+mj-lt"/>
              </a:rPr>
              <a:t>T</a:t>
            </a:r>
            <a:r>
              <a:rPr lang="en-US" sz="2400" b="1" baseline="-25000" dirty="0">
                <a:solidFill>
                  <a:schemeClr val="accent4">
                    <a:lumMod val="75000"/>
                  </a:schemeClr>
                </a:solidFill>
                <a:latin typeface="+mj-lt"/>
              </a:rPr>
              <a:t>r</a:t>
            </a:r>
            <a:endParaRPr kumimoji="0" lang="en-US" sz="2400" b="1" i="0" u="none" strike="noStrike" cap="none" normalizeH="0" baseline="0" dirty="0">
              <a:ln>
                <a:noFill/>
              </a:ln>
              <a:solidFill>
                <a:schemeClr val="accent4">
                  <a:lumMod val="75000"/>
                </a:schemeClr>
              </a:solidFill>
              <a:effectLst/>
              <a:latin typeface="+mj-lt"/>
            </a:endParaRPr>
          </a:p>
        </p:txBody>
      </p:sp>
      <p:cxnSp>
        <p:nvCxnSpPr>
          <p:cNvPr id="54" name="Straight Connector 53">
            <a:extLst>
              <a:ext uri="{FF2B5EF4-FFF2-40B4-BE49-F238E27FC236}">
                <a16:creationId xmlns:a16="http://schemas.microsoft.com/office/drawing/2014/main" id="{4D41E203-341E-4067-B667-375EA018B186}"/>
              </a:ext>
            </a:extLst>
          </p:cNvPr>
          <p:cNvCxnSpPr>
            <a:cxnSpLocks/>
            <a:stCxn id="53" idx="4"/>
            <a:endCxn id="55" idx="7"/>
          </p:cNvCxnSpPr>
          <p:nvPr/>
        </p:nvCxnSpPr>
        <p:spPr bwMode="auto">
          <a:xfrm flipH="1">
            <a:off x="4048659" y="1983357"/>
            <a:ext cx="261021" cy="517442"/>
          </a:xfrm>
          <a:prstGeom prst="line">
            <a:avLst/>
          </a:prstGeom>
          <a:solidFill>
            <a:schemeClr val="accent1"/>
          </a:solidFill>
          <a:ln w="38100" cap="flat" cmpd="sng" algn="ctr">
            <a:solidFill>
              <a:schemeClr val="accent4">
                <a:lumMod val="75000"/>
              </a:schemeClr>
            </a:solidFill>
            <a:prstDash val="solid"/>
            <a:round/>
            <a:headEnd type="none" w="med" len="med"/>
            <a:tailEnd type="arrow" w="med" len="med"/>
          </a:ln>
          <a:effectLst/>
        </p:spPr>
      </p:cxnSp>
      <p:sp>
        <p:nvSpPr>
          <p:cNvPr id="55" name="Oval 54">
            <a:extLst>
              <a:ext uri="{FF2B5EF4-FFF2-40B4-BE49-F238E27FC236}">
                <a16:creationId xmlns:a16="http://schemas.microsoft.com/office/drawing/2014/main" id="{C47068A5-B08E-4BDD-8D6F-DC0F2DBB9855}"/>
              </a:ext>
            </a:extLst>
          </p:cNvPr>
          <p:cNvSpPr/>
          <p:nvPr/>
        </p:nvSpPr>
        <p:spPr bwMode="auto">
          <a:xfrm>
            <a:off x="3392809" y="2384273"/>
            <a:ext cx="768376" cy="795686"/>
          </a:xfrm>
          <a:prstGeom prst="ellipse">
            <a:avLst/>
          </a:prstGeom>
          <a:ln w="38100">
            <a:solidFill>
              <a:schemeClr val="accent5"/>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dirty="0">
                <a:solidFill>
                  <a:schemeClr val="accent4">
                    <a:lumMod val="75000"/>
                  </a:schemeClr>
                </a:solidFill>
                <a:latin typeface="+mj-lt"/>
              </a:rPr>
              <a:t>t</a:t>
            </a:r>
            <a:r>
              <a:rPr lang="en-US" sz="2400" b="1" baseline="-25000" dirty="0">
                <a:solidFill>
                  <a:schemeClr val="accent4">
                    <a:lumMod val="75000"/>
                  </a:schemeClr>
                </a:solidFill>
                <a:latin typeface="+mj-lt"/>
              </a:rPr>
              <a:t>r,eff</a:t>
            </a:r>
            <a:endParaRPr kumimoji="0" lang="en-US" sz="2400" b="1" i="0" u="none" strike="noStrike" cap="none" normalizeH="0" baseline="0" dirty="0">
              <a:ln>
                <a:noFill/>
              </a:ln>
              <a:solidFill>
                <a:schemeClr val="accent4">
                  <a:lumMod val="75000"/>
                </a:schemeClr>
              </a:solidFill>
              <a:effectLst/>
              <a:latin typeface="+mj-lt"/>
            </a:endParaRPr>
          </a:p>
        </p:txBody>
      </p:sp>
      <p:cxnSp>
        <p:nvCxnSpPr>
          <p:cNvPr id="56" name="Straight Connector 55">
            <a:extLst>
              <a:ext uri="{FF2B5EF4-FFF2-40B4-BE49-F238E27FC236}">
                <a16:creationId xmlns:a16="http://schemas.microsoft.com/office/drawing/2014/main" id="{250B9A85-7EF4-409B-AC69-EC38F7DF2C6A}"/>
              </a:ext>
            </a:extLst>
          </p:cNvPr>
          <p:cNvCxnSpPr>
            <a:cxnSpLocks/>
            <a:stCxn id="52" idx="4"/>
            <a:endCxn id="55" idx="1"/>
          </p:cNvCxnSpPr>
          <p:nvPr/>
        </p:nvCxnSpPr>
        <p:spPr bwMode="auto">
          <a:xfrm>
            <a:off x="3244314" y="1983357"/>
            <a:ext cx="261021" cy="517442"/>
          </a:xfrm>
          <a:prstGeom prst="line">
            <a:avLst/>
          </a:prstGeom>
          <a:solidFill>
            <a:schemeClr val="accent1"/>
          </a:solidFill>
          <a:ln w="38100" cap="flat" cmpd="sng" algn="ctr">
            <a:solidFill>
              <a:schemeClr val="accent4">
                <a:lumMod val="75000"/>
              </a:schemeClr>
            </a:solidFill>
            <a:prstDash val="solid"/>
            <a:round/>
            <a:headEnd type="none" w="med" len="med"/>
            <a:tailEnd type="arrow" w="med" len="med"/>
          </a:ln>
          <a:effectLst/>
        </p:spPr>
      </p:cxnSp>
      <p:sp>
        <p:nvSpPr>
          <p:cNvPr id="90" name="Oval 89">
            <a:extLst>
              <a:ext uri="{FF2B5EF4-FFF2-40B4-BE49-F238E27FC236}">
                <a16:creationId xmlns:a16="http://schemas.microsoft.com/office/drawing/2014/main" id="{7DA3B7FD-19A0-48F5-BC04-F8DDAA6B3BCC}"/>
              </a:ext>
            </a:extLst>
          </p:cNvPr>
          <p:cNvSpPr/>
          <p:nvPr/>
        </p:nvSpPr>
        <p:spPr bwMode="auto">
          <a:xfrm>
            <a:off x="4884550" y="1183636"/>
            <a:ext cx="768376" cy="795686"/>
          </a:xfrm>
          <a:prstGeom prst="ellipse">
            <a:avLst/>
          </a:prstGeom>
          <a:ln w="38100">
            <a:solidFill>
              <a:schemeClr val="accent4">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dirty="0">
                <a:solidFill>
                  <a:schemeClr val="accent4">
                    <a:lumMod val="75000"/>
                  </a:schemeClr>
                </a:solidFill>
                <a:latin typeface="+mj-lt"/>
              </a:rPr>
              <a:t>t</a:t>
            </a:r>
            <a:r>
              <a:rPr lang="en-US" sz="2400" b="1" baseline="-25000" dirty="0">
                <a:solidFill>
                  <a:schemeClr val="accent4">
                    <a:lumMod val="75000"/>
                  </a:schemeClr>
                </a:solidFill>
                <a:latin typeface="+mj-lt"/>
              </a:rPr>
              <a:t>d</a:t>
            </a:r>
            <a:endParaRPr kumimoji="0" lang="en-US" sz="2400" b="1" i="0" u="none" strike="noStrike" cap="none" normalizeH="0" baseline="0" dirty="0">
              <a:ln>
                <a:noFill/>
              </a:ln>
              <a:solidFill>
                <a:schemeClr val="accent4">
                  <a:lumMod val="75000"/>
                </a:schemeClr>
              </a:solidFill>
              <a:effectLst/>
              <a:latin typeface="+mj-lt"/>
            </a:endParaRPr>
          </a:p>
        </p:txBody>
      </p:sp>
      <p:sp>
        <p:nvSpPr>
          <p:cNvPr id="91" name="Oval 90">
            <a:extLst>
              <a:ext uri="{FF2B5EF4-FFF2-40B4-BE49-F238E27FC236}">
                <a16:creationId xmlns:a16="http://schemas.microsoft.com/office/drawing/2014/main" id="{9C3B3041-5F55-402B-8A73-E4A350C724B2}"/>
              </a:ext>
            </a:extLst>
          </p:cNvPr>
          <p:cNvSpPr/>
          <p:nvPr/>
        </p:nvSpPr>
        <p:spPr bwMode="auto">
          <a:xfrm>
            <a:off x="5949916" y="1183636"/>
            <a:ext cx="768376" cy="795686"/>
          </a:xfrm>
          <a:prstGeom prst="ellipse">
            <a:avLst/>
          </a:prstGeom>
          <a:ln w="38100">
            <a:solidFill>
              <a:schemeClr val="accent4">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dirty="0">
                <a:solidFill>
                  <a:schemeClr val="accent4">
                    <a:lumMod val="75000"/>
                  </a:schemeClr>
                </a:solidFill>
                <a:latin typeface="+mj-lt"/>
              </a:rPr>
              <a:t>T</a:t>
            </a:r>
            <a:r>
              <a:rPr lang="en-US" sz="2400" b="1" baseline="-25000" dirty="0">
                <a:solidFill>
                  <a:schemeClr val="accent4">
                    <a:lumMod val="75000"/>
                  </a:schemeClr>
                </a:solidFill>
                <a:latin typeface="+mj-lt"/>
              </a:rPr>
              <a:t>d</a:t>
            </a:r>
            <a:endParaRPr kumimoji="0" lang="en-US" sz="2400" b="1" i="0" u="none" strike="noStrike" cap="none" normalizeH="0" baseline="0" dirty="0">
              <a:ln>
                <a:noFill/>
              </a:ln>
              <a:solidFill>
                <a:schemeClr val="accent4">
                  <a:lumMod val="75000"/>
                </a:schemeClr>
              </a:solidFill>
              <a:effectLst/>
              <a:latin typeface="+mj-lt"/>
            </a:endParaRPr>
          </a:p>
        </p:txBody>
      </p:sp>
      <p:cxnSp>
        <p:nvCxnSpPr>
          <p:cNvPr id="92" name="Straight Connector 91">
            <a:extLst>
              <a:ext uri="{FF2B5EF4-FFF2-40B4-BE49-F238E27FC236}">
                <a16:creationId xmlns:a16="http://schemas.microsoft.com/office/drawing/2014/main" id="{A77A06C3-EA33-49CF-ADC3-41348EA0999B}"/>
              </a:ext>
            </a:extLst>
          </p:cNvPr>
          <p:cNvCxnSpPr>
            <a:cxnSpLocks/>
            <a:stCxn id="91" idx="4"/>
            <a:endCxn id="93" idx="7"/>
          </p:cNvCxnSpPr>
          <p:nvPr/>
        </p:nvCxnSpPr>
        <p:spPr bwMode="auto">
          <a:xfrm flipH="1">
            <a:off x="6073083" y="1979322"/>
            <a:ext cx="261021" cy="517442"/>
          </a:xfrm>
          <a:prstGeom prst="line">
            <a:avLst/>
          </a:prstGeom>
          <a:solidFill>
            <a:schemeClr val="accent1"/>
          </a:solidFill>
          <a:ln w="38100" cap="flat" cmpd="sng" algn="ctr">
            <a:solidFill>
              <a:schemeClr val="accent4">
                <a:lumMod val="75000"/>
              </a:schemeClr>
            </a:solidFill>
            <a:prstDash val="solid"/>
            <a:round/>
            <a:headEnd type="none" w="med" len="med"/>
            <a:tailEnd type="arrow" w="med" len="med"/>
          </a:ln>
          <a:effectLst/>
        </p:spPr>
      </p:cxnSp>
      <p:sp>
        <p:nvSpPr>
          <p:cNvPr id="93" name="Oval 92">
            <a:extLst>
              <a:ext uri="{FF2B5EF4-FFF2-40B4-BE49-F238E27FC236}">
                <a16:creationId xmlns:a16="http://schemas.microsoft.com/office/drawing/2014/main" id="{08A3D451-D091-4756-A2A2-E82045ABFE09}"/>
              </a:ext>
            </a:extLst>
          </p:cNvPr>
          <p:cNvSpPr/>
          <p:nvPr/>
        </p:nvSpPr>
        <p:spPr bwMode="auto">
          <a:xfrm>
            <a:off x="5417233" y="2380238"/>
            <a:ext cx="768376" cy="795686"/>
          </a:xfrm>
          <a:prstGeom prst="ellipse">
            <a:avLst/>
          </a:prstGeom>
          <a:ln w="38100">
            <a:solidFill>
              <a:schemeClr val="accent5"/>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dirty="0">
                <a:solidFill>
                  <a:schemeClr val="accent4">
                    <a:lumMod val="75000"/>
                  </a:schemeClr>
                </a:solidFill>
                <a:latin typeface="+mj-lt"/>
              </a:rPr>
              <a:t>t</a:t>
            </a:r>
            <a:r>
              <a:rPr lang="en-US" sz="2400" b="1" baseline="-25000" dirty="0">
                <a:solidFill>
                  <a:schemeClr val="accent4">
                    <a:lumMod val="75000"/>
                  </a:schemeClr>
                </a:solidFill>
                <a:latin typeface="+mj-lt"/>
              </a:rPr>
              <a:t>d,eff</a:t>
            </a:r>
            <a:endParaRPr kumimoji="0" lang="en-US" sz="2400" b="1" i="0" u="none" strike="noStrike" cap="none" normalizeH="0" baseline="0" dirty="0">
              <a:ln>
                <a:noFill/>
              </a:ln>
              <a:solidFill>
                <a:schemeClr val="accent4">
                  <a:lumMod val="75000"/>
                </a:schemeClr>
              </a:solidFill>
              <a:effectLst/>
              <a:latin typeface="+mj-lt"/>
            </a:endParaRPr>
          </a:p>
        </p:txBody>
      </p:sp>
      <p:cxnSp>
        <p:nvCxnSpPr>
          <p:cNvPr id="94" name="Straight Connector 93">
            <a:extLst>
              <a:ext uri="{FF2B5EF4-FFF2-40B4-BE49-F238E27FC236}">
                <a16:creationId xmlns:a16="http://schemas.microsoft.com/office/drawing/2014/main" id="{6F39F2A2-A175-4CCB-BBAA-3FAD227B9A20}"/>
              </a:ext>
            </a:extLst>
          </p:cNvPr>
          <p:cNvCxnSpPr>
            <a:cxnSpLocks/>
            <a:stCxn id="90" idx="4"/>
            <a:endCxn id="93" idx="1"/>
          </p:cNvCxnSpPr>
          <p:nvPr/>
        </p:nvCxnSpPr>
        <p:spPr bwMode="auto">
          <a:xfrm>
            <a:off x="5268738" y="1979322"/>
            <a:ext cx="261021" cy="517442"/>
          </a:xfrm>
          <a:prstGeom prst="line">
            <a:avLst/>
          </a:prstGeom>
          <a:solidFill>
            <a:schemeClr val="accent1"/>
          </a:solidFill>
          <a:ln w="38100" cap="flat" cmpd="sng" algn="ctr">
            <a:solidFill>
              <a:schemeClr val="accent4">
                <a:lumMod val="75000"/>
              </a:schemeClr>
            </a:solidFill>
            <a:prstDash val="solid"/>
            <a:round/>
            <a:headEnd type="none" w="med" len="med"/>
            <a:tailEnd type="arrow" w="med" len="med"/>
          </a:ln>
          <a:effectLst/>
        </p:spPr>
      </p:cxnSp>
      <p:sp>
        <p:nvSpPr>
          <p:cNvPr id="99" name="Oval 98">
            <a:extLst>
              <a:ext uri="{FF2B5EF4-FFF2-40B4-BE49-F238E27FC236}">
                <a16:creationId xmlns:a16="http://schemas.microsoft.com/office/drawing/2014/main" id="{3FCEFF59-8117-4F96-907E-844B1BE344A9}"/>
              </a:ext>
            </a:extLst>
          </p:cNvPr>
          <p:cNvSpPr/>
          <p:nvPr/>
        </p:nvSpPr>
        <p:spPr bwMode="auto">
          <a:xfrm>
            <a:off x="4414705" y="2368242"/>
            <a:ext cx="768376" cy="795686"/>
          </a:xfrm>
          <a:prstGeom prst="ellipse">
            <a:avLst/>
          </a:prstGeom>
          <a:ln w="38100">
            <a:solidFill>
              <a:schemeClr val="accent5"/>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accent5"/>
                </a:solidFill>
                <a:effectLst/>
                <a:latin typeface="+mj-lt"/>
              </a:rPr>
              <a:t>PEC</a:t>
            </a:r>
          </a:p>
        </p:txBody>
      </p:sp>
      <p:cxnSp>
        <p:nvCxnSpPr>
          <p:cNvPr id="100" name="Straight Connector 99">
            <a:extLst>
              <a:ext uri="{FF2B5EF4-FFF2-40B4-BE49-F238E27FC236}">
                <a16:creationId xmlns:a16="http://schemas.microsoft.com/office/drawing/2014/main" id="{92637AF8-CB4A-4DAD-B3CA-37B8414FB688}"/>
              </a:ext>
            </a:extLst>
          </p:cNvPr>
          <p:cNvCxnSpPr>
            <a:cxnSpLocks/>
            <a:stCxn id="55" idx="4"/>
          </p:cNvCxnSpPr>
          <p:nvPr/>
        </p:nvCxnSpPr>
        <p:spPr bwMode="auto">
          <a:xfrm>
            <a:off x="3776997" y="3179959"/>
            <a:ext cx="46982" cy="948713"/>
          </a:xfrm>
          <a:prstGeom prst="line">
            <a:avLst/>
          </a:prstGeom>
          <a:solidFill>
            <a:schemeClr val="accent1"/>
          </a:solidFill>
          <a:ln w="38100" cap="flat" cmpd="sng" algn="ctr">
            <a:solidFill>
              <a:schemeClr val="accent5"/>
            </a:solidFill>
            <a:prstDash val="solid"/>
            <a:round/>
            <a:headEnd type="none" w="med" len="med"/>
            <a:tailEnd type="arrow" w="med" len="med"/>
          </a:ln>
          <a:effectLst/>
        </p:spPr>
      </p:cxnSp>
      <p:cxnSp>
        <p:nvCxnSpPr>
          <p:cNvPr id="103" name="Straight Connector 102">
            <a:extLst>
              <a:ext uri="{FF2B5EF4-FFF2-40B4-BE49-F238E27FC236}">
                <a16:creationId xmlns:a16="http://schemas.microsoft.com/office/drawing/2014/main" id="{D3AEE48A-B4F2-4438-927C-CFE0E3EA2617}"/>
              </a:ext>
            </a:extLst>
          </p:cNvPr>
          <p:cNvCxnSpPr>
            <a:cxnSpLocks/>
            <a:stCxn id="99" idx="3"/>
          </p:cNvCxnSpPr>
          <p:nvPr/>
        </p:nvCxnSpPr>
        <p:spPr bwMode="auto">
          <a:xfrm flipH="1">
            <a:off x="3823979" y="3047402"/>
            <a:ext cx="703252" cy="1081270"/>
          </a:xfrm>
          <a:prstGeom prst="line">
            <a:avLst/>
          </a:prstGeom>
          <a:solidFill>
            <a:schemeClr val="accent1"/>
          </a:solidFill>
          <a:ln w="38100" cap="flat" cmpd="sng" algn="ctr">
            <a:solidFill>
              <a:schemeClr val="accent5"/>
            </a:solidFill>
            <a:prstDash val="solid"/>
            <a:round/>
            <a:headEnd type="none" w="med" len="med"/>
            <a:tailEnd type="arrow" w="med" len="med"/>
          </a:ln>
          <a:effectLst/>
        </p:spPr>
      </p:cxnSp>
      <p:cxnSp>
        <p:nvCxnSpPr>
          <p:cNvPr id="106" name="Straight Connector 105">
            <a:extLst>
              <a:ext uri="{FF2B5EF4-FFF2-40B4-BE49-F238E27FC236}">
                <a16:creationId xmlns:a16="http://schemas.microsoft.com/office/drawing/2014/main" id="{F4939D9D-7DDC-4A70-A443-881EA8FEDBB2}"/>
              </a:ext>
            </a:extLst>
          </p:cNvPr>
          <p:cNvCxnSpPr>
            <a:cxnSpLocks/>
            <a:stCxn id="93" idx="4"/>
          </p:cNvCxnSpPr>
          <p:nvPr/>
        </p:nvCxnSpPr>
        <p:spPr bwMode="auto">
          <a:xfrm flipH="1">
            <a:off x="3844513" y="3175924"/>
            <a:ext cx="1956908" cy="952748"/>
          </a:xfrm>
          <a:prstGeom prst="line">
            <a:avLst/>
          </a:prstGeom>
          <a:solidFill>
            <a:schemeClr val="accent1"/>
          </a:solidFill>
          <a:ln w="38100" cap="flat" cmpd="sng" algn="ctr">
            <a:solidFill>
              <a:schemeClr val="accent5"/>
            </a:solidFill>
            <a:prstDash val="solid"/>
            <a:round/>
            <a:headEnd type="none" w="med" len="med"/>
            <a:tailEnd type="arrow" w="med" len="med"/>
          </a:ln>
          <a:effectLst/>
        </p:spPr>
      </p:cxnSp>
      <p:grpSp>
        <p:nvGrpSpPr>
          <p:cNvPr id="31" name="Group 30">
            <a:extLst>
              <a:ext uri="{FF2B5EF4-FFF2-40B4-BE49-F238E27FC236}">
                <a16:creationId xmlns:a16="http://schemas.microsoft.com/office/drawing/2014/main" id="{704A5411-8B45-4DD6-961C-78A31203217F}"/>
              </a:ext>
            </a:extLst>
          </p:cNvPr>
          <p:cNvGrpSpPr/>
          <p:nvPr/>
        </p:nvGrpSpPr>
        <p:grpSpPr>
          <a:xfrm>
            <a:off x="318084" y="4924488"/>
            <a:ext cx="2764298" cy="1741487"/>
            <a:chOff x="2261190" y="4338366"/>
            <a:chExt cx="2764298" cy="1741487"/>
          </a:xfrm>
        </p:grpSpPr>
        <p:sp>
          <p:nvSpPr>
            <p:cNvPr id="32" name="Rectangle: Rounded Corners 31">
              <a:extLst>
                <a:ext uri="{FF2B5EF4-FFF2-40B4-BE49-F238E27FC236}">
                  <a16:creationId xmlns:a16="http://schemas.microsoft.com/office/drawing/2014/main" id="{A9F9425B-990B-4162-855E-0D73849130C2}"/>
                </a:ext>
              </a:extLst>
            </p:cNvPr>
            <p:cNvSpPr/>
            <p:nvPr/>
          </p:nvSpPr>
          <p:spPr>
            <a:xfrm>
              <a:off x="2261190" y="4933639"/>
              <a:ext cx="2764298" cy="11462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Initial Voltage Before Retention</a:t>
              </a:r>
            </a:p>
          </p:txBody>
        </p:sp>
        <p:cxnSp>
          <p:nvCxnSpPr>
            <p:cNvPr id="37" name="Straight Arrow Connector 36">
              <a:extLst>
                <a:ext uri="{FF2B5EF4-FFF2-40B4-BE49-F238E27FC236}">
                  <a16:creationId xmlns:a16="http://schemas.microsoft.com/office/drawing/2014/main" id="{5A44A57A-E1C2-42BF-A765-17B92C3262DD}"/>
                </a:ext>
              </a:extLst>
            </p:cNvPr>
            <p:cNvCxnSpPr>
              <a:cxnSpLocks/>
              <a:stCxn id="32" idx="0"/>
            </p:cNvCxnSpPr>
            <p:nvPr/>
          </p:nvCxnSpPr>
          <p:spPr>
            <a:xfrm flipV="1">
              <a:off x="3643339" y="4338366"/>
              <a:ext cx="726670" cy="595273"/>
            </a:xfrm>
            <a:prstGeom prst="straightConnector1">
              <a:avLst/>
            </a:prstGeom>
            <a:ln w="57150">
              <a:solidFill>
                <a:schemeClr val="accent1"/>
              </a:solidFill>
              <a:tailEnd type="triangle"/>
            </a:ln>
          </p:spPr>
          <p:style>
            <a:lnRef idx="1">
              <a:schemeClr val="accent5"/>
            </a:lnRef>
            <a:fillRef idx="0">
              <a:schemeClr val="accent5"/>
            </a:fillRef>
            <a:effectRef idx="0">
              <a:schemeClr val="accent5"/>
            </a:effectRef>
            <a:fontRef idx="minor">
              <a:schemeClr val="tx1"/>
            </a:fontRef>
          </p:style>
        </p:cxnSp>
      </p:grpSp>
      <p:grpSp>
        <p:nvGrpSpPr>
          <p:cNvPr id="39" name="Group 38">
            <a:extLst>
              <a:ext uri="{FF2B5EF4-FFF2-40B4-BE49-F238E27FC236}">
                <a16:creationId xmlns:a16="http://schemas.microsoft.com/office/drawing/2014/main" id="{2E99A444-436F-43E5-82DA-F2408D619D11}"/>
              </a:ext>
            </a:extLst>
          </p:cNvPr>
          <p:cNvGrpSpPr/>
          <p:nvPr/>
        </p:nvGrpSpPr>
        <p:grpSpPr>
          <a:xfrm>
            <a:off x="3398178" y="4924358"/>
            <a:ext cx="2407506" cy="1723766"/>
            <a:chOff x="5539873" y="4338366"/>
            <a:chExt cx="2407506" cy="1723766"/>
          </a:xfrm>
        </p:grpSpPr>
        <p:sp>
          <p:nvSpPr>
            <p:cNvPr id="41" name="Rectangle: Rounded Corners 40">
              <a:extLst>
                <a:ext uri="{FF2B5EF4-FFF2-40B4-BE49-F238E27FC236}">
                  <a16:creationId xmlns:a16="http://schemas.microsoft.com/office/drawing/2014/main" id="{9501AE05-2B43-48EC-BDAA-13D82E4718CC}"/>
                </a:ext>
              </a:extLst>
            </p:cNvPr>
            <p:cNvSpPr/>
            <p:nvPr/>
          </p:nvSpPr>
          <p:spPr>
            <a:xfrm>
              <a:off x="5539873" y="4906496"/>
              <a:ext cx="2407506" cy="115563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solidFill>
                    <a:schemeClr val="bg1"/>
                  </a:solidFill>
                </a:rPr>
                <a:t>Voltage Shift Due to Retention Loss</a:t>
              </a:r>
            </a:p>
          </p:txBody>
        </p:sp>
        <p:cxnSp>
          <p:nvCxnSpPr>
            <p:cNvPr id="42" name="Straight Arrow Connector 41">
              <a:extLst>
                <a:ext uri="{FF2B5EF4-FFF2-40B4-BE49-F238E27FC236}">
                  <a16:creationId xmlns:a16="http://schemas.microsoft.com/office/drawing/2014/main" id="{B6AD163C-2799-419B-8DE1-7B9EA3762F1C}"/>
                </a:ext>
              </a:extLst>
            </p:cNvPr>
            <p:cNvCxnSpPr>
              <a:cxnSpLocks/>
              <a:stCxn id="41" idx="0"/>
            </p:cNvCxnSpPr>
            <p:nvPr/>
          </p:nvCxnSpPr>
          <p:spPr>
            <a:xfrm flipH="1" flipV="1">
              <a:off x="6028267" y="4338366"/>
              <a:ext cx="715359" cy="568130"/>
            </a:xfrm>
            <a:prstGeom prst="straightConnector1">
              <a:avLst/>
            </a:prstGeom>
            <a:ln w="57150">
              <a:solidFill>
                <a:schemeClr val="accent2"/>
              </a:solidFill>
              <a:tailEnd type="triangle"/>
            </a:ln>
          </p:spPr>
          <p:style>
            <a:lnRef idx="1">
              <a:schemeClr val="accent5"/>
            </a:lnRef>
            <a:fillRef idx="0">
              <a:schemeClr val="accent5"/>
            </a:fillRef>
            <a:effectRef idx="0">
              <a:schemeClr val="accent5"/>
            </a:effectRef>
            <a:fontRef idx="minor">
              <a:schemeClr val="tx1"/>
            </a:fontRef>
          </p:style>
        </p:cxnSp>
      </p:grpSp>
      <p:sp>
        <p:nvSpPr>
          <p:cNvPr id="38" name="Rectangle: Rounded Corners 37">
            <a:extLst>
              <a:ext uri="{FF2B5EF4-FFF2-40B4-BE49-F238E27FC236}">
                <a16:creationId xmlns:a16="http://schemas.microsoft.com/office/drawing/2014/main" id="{1211E77F-8D04-44CA-AD31-70088BC42480}"/>
              </a:ext>
            </a:extLst>
          </p:cNvPr>
          <p:cNvSpPr/>
          <p:nvPr/>
        </p:nvSpPr>
        <p:spPr>
          <a:xfrm>
            <a:off x="6799163" y="1183636"/>
            <a:ext cx="2171218" cy="1179185"/>
          </a:xfrm>
          <a:prstGeom prst="roundRect">
            <a:avLst>
              <a:gd name="adj" fmla="val 10694"/>
            </a:avLst>
          </a:prstGeom>
          <a:solidFill>
            <a:schemeClr val="accent4">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lIns="0" rIns="0" rtlCol="0" anchor="ctr"/>
          <a:lstStyle/>
          <a:p>
            <a:pPr algn="ctr"/>
            <a:r>
              <a:rPr lang="en-US" sz="2400" b="1" spc="-50" dirty="0">
                <a:solidFill>
                  <a:schemeClr val="bg1"/>
                </a:solidFill>
              </a:rPr>
              <a:t>3. Temperature </a:t>
            </a:r>
            <a:r>
              <a:rPr lang="en-US" sz="2400" b="1" dirty="0">
                <a:solidFill>
                  <a:schemeClr val="bg1"/>
                </a:solidFill>
              </a:rPr>
              <a:t>Scaling Component</a:t>
            </a:r>
          </a:p>
        </p:txBody>
      </p:sp>
      <p:sp>
        <p:nvSpPr>
          <p:cNvPr id="44" name="Rectangle: Rounded Corners 43">
            <a:extLst>
              <a:ext uri="{FF2B5EF4-FFF2-40B4-BE49-F238E27FC236}">
                <a16:creationId xmlns:a16="http://schemas.microsoft.com/office/drawing/2014/main" id="{658BD487-55A7-4FFE-985A-591FA7AA5BC4}"/>
              </a:ext>
            </a:extLst>
          </p:cNvPr>
          <p:cNvSpPr/>
          <p:nvPr/>
        </p:nvSpPr>
        <p:spPr>
          <a:xfrm>
            <a:off x="6425563" y="2609260"/>
            <a:ext cx="2544818" cy="1179185"/>
          </a:xfrm>
          <a:prstGeom prst="roundRect">
            <a:avLst>
              <a:gd name="adj" fmla="val 9786"/>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solidFill>
                  <a:schemeClr val="bg1"/>
                </a:solidFill>
              </a:rPr>
              <a:t>2. Self-Recovery and Retention Component</a:t>
            </a:r>
          </a:p>
        </p:txBody>
      </p:sp>
    </p:spTree>
    <p:extLst>
      <p:ext uri="{BB962C8B-B14F-4D97-AF65-F5344CB8AC3E}">
        <p14:creationId xmlns:p14="http://schemas.microsoft.com/office/powerpoint/2010/main" val="411027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9"/>
                                        </p:tgtEl>
                                        <p:attrNameLst>
                                          <p:attrName>style.visibility</p:attrName>
                                        </p:attrNameLst>
                                      </p:cBhvr>
                                      <p:to>
                                        <p:strVal val="visible"/>
                                      </p:to>
                                    </p:set>
                                    <p:animEffect transition="in" filter="fade">
                                      <p:cBhvr>
                                        <p:cTn id="15" dur="500"/>
                                        <p:tgtEl>
                                          <p:spTgt spid="99"/>
                                        </p:tgtEl>
                                      </p:cBhvr>
                                    </p:animEffect>
                                  </p:childTnLst>
                                </p:cTn>
                              </p:par>
                              <p:par>
                                <p:cTn id="16" presetID="10" presetClass="entr" presetSubtype="0" fill="hold" nodeType="withEffect">
                                  <p:stCondLst>
                                    <p:cond delay="0"/>
                                  </p:stCondLst>
                                  <p:childTnLst>
                                    <p:set>
                                      <p:cBhvr>
                                        <p:cTn id="17" dur="1" fill="hold">
                                          <p:stCondLst>
                                            <p:cond delay="0"/>
                                          </p:stCondLst>
                                        </p:cTn>
                                        <p:tgtEl>
                                          <p:spTgt spid="103"/>
                                        </p:tgtEl>
                                        <p:attrNameLst>
                                          <p:attrName>style.visibility</p:attrName>
                                        </p:attrNameLst>
                                      </p:cBhvr>
                                      <p:to>
                                        <p:strVal val="visible"/>
                                      </p:to>
                                    </p:set>
                                    <p:animEffect transition="in" filter="fade">
                                      <p:cBhvr>
                                        <p:cTn id="18" dur="500"/>
                                        <p:tgtEl>
                                          <p:spTgt spid="103"/>
                                        </p:tgtEl>
                                      </p:cBhvr>
                                    </p:animEffect>
                                  </p:childTnLst>
                                </p:cTn>
                              </p:par>
                              <p:par>
                                <p:cTn id="19" presetID="10" presetClass="entr" presetSubtype="0" fill="hold" nodeType="withEffect">
                                  <p:stCondLst>
                                    <p:cond delay="0"/>
                                  </p:stCondLst>
                                  <p:childTnLst>
                                    <p:set>
                                      <p:cBhvr>
                                        <p:cTn id="20" dur="1" fill="hold">
                                          <p:stCondLst>
                                            <p:cond delay="0"/>
                                          </p:stCondLst>
                                        </p:cTn>
                                        <p:tgtEl>
                                          <p:spTgt spid="100"/>
                                        </p:tgtEl>
                                        <p:attrNameLst>
                                          <p:attrName>style.visibility</p:attrName>
                                        </p:attrNameLst>
                                      </p:cBhvr>
                                      <p:to>
                                        <p:strVal val="visible"/>
                                      </p:to>
                                    </p:set>
                                    <p:animEffect transition="in" filter="fade">
                                      <p:cBhvr>
                                        <p:cTn id="21" dur="500"/>
                                        <p:tgtEl>
                                          <p:spTgt spid="100"/>
                                        </p:tgtEl>
                                      </p:cBhvr>
                                    </p:animEffect>
                                  </p:childTnLst>
                                </p:cTn>
                              </p:par>
                              <p:par>
                                <p:cTn id="22" presetID="10" presetClass="entr" presetSubtype="0" fill="hold" nodeType="withEffect">
                                  <p:stCondLst>
                                    <p:cond delay="0"/>
                                  </p:stCondLst>
                                  <p:childTnLst>
                                    <p:set>
                                      <p:cBhvr>
                                        <p:cTn id="23" dur="1" fill="hold">
                                          <p:stCondLst>
                                            <p:cond delay="0"/>
                                          </p:stCondLst>
                                        </p:cTn>
                                        <p:tgtEl>
                                          <p:spTgt spid="106"/>
                                        </p:tgtEl>
                                        <p:attrNameLst>
                                          <p:attrName>style.visibility</p:attrName>
                                        </p:attrNameLst>
                                      </p:cBhvr>
                                      <p:to>
                                        <p:strVal val="visible"/>
                                      </p:to>
                                    </p:set>
                                    <p:animEffect transition="in" filter="fade">
                                      <p:cBhvr>
                                        <p:cTn id="24" dur="500"/>
                                        <p:tgtEl>
                                          <p:spTgt spid="10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500"/>
                                        <p:tgtEl>
                                          <p:spTgt spid="9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500"/>
                                        <p:tgtEl>
                                          <p:spTgt spid="55"/>
                                        </p:tgtEl>
                                      </p:cBhvr>
                                    </p:animEffect>
                                  </p:childTnLst>
                                </p:cTn>
                              </p:par>
                              <p:par>
                                <p:cTn id="31" presetID="10" presetClass="entr" presetSubtype="0" fill="hold"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500"/>
                                        <p:tgtEl>
                                          <p:spTgt spid="4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par>
                                <p:cTn id="40" presetID="10" presetClass="entr" presetSubtype="0" fill="hold" nodeType="with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500"/>
                                        <p:tgtEl>
                                          <p:spTgt spid="54"/>
                                        </p:tgtEl>
                                      </p:cBhvr>
                                    </p:animEffect>
                                  </p:childTnLst>
                                </p:cTn>
                              </p:par>
                              <p:par>
                                <p:cTn id="43" presetID="10" presetClass="entr" presetSubtype="0" fill="hold" nodeType="with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500"/>
                                        <p:tgtEl>
                                          <p:spTgt spid="5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90"/>
                                        </p:tgtEl>
                                        <p:attrNameLst>
                                          <p:attrName>style.visibility</p:attrName>
                                        </p:attrNameLst>
                                      </p:cBhvr>
                                      <p:to>
                                        <p:strVal val="visible"/>
                                      </p:to>
                                    </p:set>
                                    <p:animEffect transition="in" filter="fade">
                                      <p:cBhvr>
                                        <p:cTn id="48" dur="500"/>
                                        <p:tgtEl>
                                          <p:spTgt spid="9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fade">
                                      <p:cBhvr>
                                        <p:cTn id="51" dur="500"/>
                                        <p:tgtEl>
                                          <p:spTgt spid="91"/>
                                        </p:tgtEl>
                                      </p:cBhvr>
                                    </p:animEffect>
                                  </p:childTnLst>
                                </p:cTn>
                              </p:par>
                              <p:par>
                                <p:cTn id="52" presetID="10" presetClass="entr" presetSubtype="0" fill="hold" nodeType="withEffect">
                                  <p:stCondLst>
                                    <p:cond delay="0"/>
                                  </p:stCondLst>
                                  <p:childTnLst>
                                    <p:set>
                                      <p:cBhvr>
                                        <p:cTn id="53" dur="1" fill="hold">
                                          <p:stCondLst>
                                            <p:cond delay="0"/>
                                          </p:stCondLst>
                                        </p:cTn>
                                        <p:tgtEl>
                                          <p:spTgt spid="92"/>
                                        </p:tgtEl>
                                        <p:attrNameLst>
                                          <p:attrName>style.visibility</p:attrName>
                                        </p:attrNameLst>
                                      </p:cBhvr>
                                      <p:to>
                                        <p:strVal val="visible"/>
                                      </p:to>
                                    </p:set>
                                    <p:animEffect transition="in" filter="fade">
                                      <p:cBhvr>
                                        <p:cTn id="54" dur="500"/>
                                        <p:tgtEl>
                                          <p:spTgt spid="92"/>
                                        </p:tgtEl>
                                      </p:cBhvr>
                                    </p:animEffect>
                                  </p:childTnLst>
                                </p:cTn>
                              </p:par>
                              <p:par>
                                <p:cTn id="55" presetID="10" presetClass="entr" presetSubtype="0" fill="hold" nodeType="with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500"/>
                                        <p:tgtEl>
                                          <p:spTgt spid="9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fade">
                                      <p:cBhvr>
                                        <p:cTn id="60" dur="500"/>
                                        <p:tgtEl>
                                          <p:spTgt spid="4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fade">
                                      <p:cBhvr>
                                        <p:cTn id="6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2" grpId="0" animBg="1"/>
      <p:bldP spid="53" grpId="0" animBg="1"/>
      <p:bldP spid="55" grpId="0" animBg="1"/>
      <p:bldP spid="90" grpId="0" animBg="1"/>
      <p:bldP spid="91" grpId="0" animBg="1"/>
      <p:bldP spid="93" grpId="0" animBg="1"/>
      <p:bldP spid="99" grpId="0" animBg="1"/>
      <p:bldP spid="38" grpId="0" animBg="1"/>
      <p:bldP spid="4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4C19F0-CC0E-4C01-B8A5-4A2CF02A804E}"/>
              </a:ext>
            </a:extLst>
          </p:cNvPr>
          <p:cNvSpPr>
            <a:spLocks noGrp="1"/>
          </p:cNvSpPr>
          <p:nvPr>
            <p:ph type="title"/>
          </p:nvPr>
        </p:nvSpPr>
        <p:spPr/>
        <p:txBody>
          <a:bodyPr>
            <a:normAutofit/>
          </a:bodyPr>
          <a:lstStyle/>
          <a:p>
            <a:r>
              <a:rPr lang="en-US" dirty="0"/>
              <a:t>1. Program Variation Component</a:t>
            </a:r>
          </a:p>
        </p:txBody>
      </p:sp>
      <p:sp>
        <p:nvSpPr>
          <p:cNvPr id="3" name="Slide Number Placeholder 2">
            <a:extLst>
              <a:ext uri="{FF2B5EF4-FFF2-40B4-BE49-F238E27FC236}">
                <a16:creationId xmlns:a16="http://schemas.microsoft.com/office/drawing/2014/main" id="{EB772C84-B170-4DF1-98D8-68F95818A528}"/>
              </a:ext>
            </a:extLst>
          </p:cNvPr>
          <p:cNvSpPr>
            <a:spLocks noGrp="1"/>
          </p:cNvSpPr>
          <p:nvPr>
            <p:ph type="sldNum" sz="quarter" idx="12"/>
          </p:nvPr>
        </p:nvSpPr>
        <p:spPr/>
        <p:txBody>
          <a:bodyPr/>
          <a:lstStyle/>
          <a:p>
            <a:fld id="{D1A49D29-CB85-4411-9FDD-91CD7B7D33F2}" type="slidenum">
              <a:rPr lang="en-US" smtClean="0"/>
              <a:t>24</a:t>
            </a:fld>
            <a:endParaRPr lang="en-US" dirty="0"/>
          </a:p>
        </p:txBody>
      </p:sp>
      <p:sp>
        <p:nvSpPr>
          <p:cNvPr id="34" name="Oval 33">
            <a:extLst>
              <a:ext uri="{FF2B5EF4-FFF2-40B4-BE49-F238E27FC236}">
                <a16:creationId xmlns:a16="http://schemas.microsoft.com/office/drawing/2014/main" id="{BFB7E043-4480-4EF6-B199-76C01B94DD23}"/>
              </a:ext>
            </a:extLst>
          </p:cNvPr>
          <p:cNvSpPr/>
          <p:nvPr/>
        </p:nvSpPr>
        <p:spPr bwMode="auto">
          <a:xfrm>
            <a:off x="3261110" y="1624450"/>
            <a:ext cx="768376" cy="795686"/>
          </a:xfrm>
          <a:prstGeom prst="ellipse">
            <a:avLst/>
          </a:prstGeom>
          <a:ln w="38100">
            <a:solidFill>
              <a:schemeClr val="accent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accent1"/>
                </a:solidFill>
                <a:effectLst/>
                <a:latin typeface="+mj-lt"/>
              </a:rPr>
              <a:t>PEC</a:t>
            </a:r>
          </a:p>
        </p:txBody>
      </p:sp>
      <p:sp>
        <p:nvSpPr>
          <p:cNvPr id="35" name="Oval 34">
            <a:extLst>
              <a:ext uri="{FF2B5EF4-FFF2-40B4-BE49-F238E27FC236}">
                <a16:creationId xmlns:a16="http://schemas.microsoft.com/office/drawing/2014/main" id="{EEF9F093-007F-4CC4-82AA-21D72D52ED4A}"/>
              </a:ext>
            </a:extLst>
          </p:cNvPr>
          <p:cNvSpPr/>
          <p:nvPr/>
        </p:nvSpPr>
        <p:spPr bwMode="auto">
          <a:xfrm>
            <a:off x="4343421" y="1624450"/>
            <a:ext cx="768376" cy="795686"/>
          </a:xfrm>
          <a:prstGeom prst="ellipse">
            <a:avLst/>
          </a:prstGeom>
          <a:ln w="38100">
            <a:solidFill>
              <a:schemeClr val="accent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dirty="0">
                <a:solidFill>
                  <a:schemeClr val="accent1"/>
                </a:solidFill>
                <a:latin typeface="+mj-lt"/>
              </a:rPr>
              <a:t>T</a:t>
            </a:r>
            <a:r>
              <a:rPr lang="en-US" sz="2400" b="1" baseline="-25000" dirty="0">
                <a:solidFill>
                  <a:schemeClr val="accent1"/>
                </a:solidFill>
                <a:latin typeface="+mj-lt"/>
              </a:rPr>
              <a:t>p</a:t>
            </a:r>
            <a:endParaRPr kumimoji="0" lang="en-US" sz="2400" b="1" i="0" u="none" strike="noStrike" cap="none" normalizeH="0" baseline="0" dirty="0">
              <a:ln>
                <a:noFill/>
              </a:ln>
              <a:solidFill>
                <a:schemeClr val="accent1"/>
              </a:solidFill>
              <a:effectLst/>
              <a:latin typeface="+mj-lt"/>
            </a:endParaRPr>
          </a:p>
        </p:txBody>
      </p:sp>
      <p:sp>
        <p:nvSpPr>
          <p:cNvPr id="20" name="TextBox 19">
            <a:extLst>
              <a:ext uri="{FF2B5EF4-FFF2-40B4-BE49-F238E27FC236}">
                <a16:creationId xmlns:a16="http://schemas.microsoft.com/office/drawing/2014/main" id="{35591E0A-BCAE-4E8C-A624-CC7CF76D514F}"/>
              </a:ext>
            </a:extLst>
          </p:cNvPr>
          <p:cNvSpPr txBox="1"/>
          <p:nvPr/>
        </p:nvSpPr>
        <p:spPr>
          <a:xfrm flipH="1">
            <a:off x="1703244" y="1340385"/>
            <a:ext cx="1557866" cy="461665"/>
          </a:xfrm>
          <a:prstGeom prst="rect">
            <a:avLst/>
          </a:prstGeom>
          <a:noFill/>
        </p:spPr>
        <p:txBody>
          <a:bodyPr wrap="square" rtlCol="0">
            <a:spAutoFit/>
          </a:bodyPr>
          <a:lstStyle/>
          <a:p>
            <a:pPr algn="ctr"/>
            <a:r>
              <a:rPr lang="en-US" sz="2400" b="1" dirty="0">
                <a:solidFill>
                  <a:schemeClr val="accent1"/>
                </a:solidFill>
                <a:latin typeface="+mj-lt"/>
              </a:rPr>
              <a:t>P/E Cycle</a:t>
            </a:r>
          </a:p>
        </p:txBody>
      </p:sp>
      <p:sp>
        <p:nvSpPr>
          <p:cNvPr id="21" name="TextBox 20">
            <a:extLst>
              <a:ext uri="{FF2B5EF4-FFF2-40B4-BE49-F238E27FC236}">
                <a16:creationId xmlns:a16="http://schemas.microsoft.com/office/drawing/2014/main" id="{AECB58FA-C1FD-4FE5-927C-FA9BAF95F07B}"/>
              </a:ext>
            </a:extLst>
          </p:cNvPr>
          <p:cNvSpPr txBox="1"/>
          <p:nvPr/>
        </p:nvSpPr>
        <p:spPr>
          <a:xfrm flipH="1">
            <a:off x="5111797" y="1198250"/>
            <a:ext cx="2212976" cy="830997"/>
          </a:xfrm>
          <a:prstGeom prst="rect">
            <a:avLst/>
          </a:prstGeom>
          <a:noFill/>
        </p:spPr>
        <p:txBody>
          <a:bodyPr wrap="square" rtlCol="0">
            <a:spAutoFit/>
          </a:bodyPr>
          <a:lstStyle/>
          <a:p>
            <a:pPr algn="ctr"/>
            <a:r>
              <a:rPr lang="en-US" sz="2400" b="1" dirty="0">
                <a:solidFill>
                  <a:schemeClr val="accent1"/>
                </a:solidFill>
                <a:latin typeface="+mj-lt"/>
              </a:rPr>
              <a:t>Program Temperature</a:t>
            </a:r>
          </a:p>
        </p:txBody>
      </p:sp>
      <p:grpSp>
        <p:nvGrpSpPr>
          <p:cNvPr id="2" name="Group 1">
            <a:extLst>
              <a:ext uri="{FF2B5EF4-FFF2-40B4-BE49-F238E27FC236}">
                <a16:creationId xmlns:a16="http://schemas.microsoft.com/office/drawing/2014/main" id="{6AFB5DDC-45DD-49F4-80C8-84D36C2915F4}"/>
              </a:ext>
            </a:extLst>
          </p:cNvPr>
          <p:cNvGrpSpPr/>
          <p:nvPr/>
        </p:nvGrpSpPr>
        <p:grpSpPr>
          <a:xfrm>
            <a:off x="2421074" y="5517614"/>
            <a:ext cx="4301852" cy="1071276"/>
            <a:chOff x="5877222" y="4830970"/>
            <a:chExt cx="4301852" cy="1071276"/>
          </a:xfrm>
        </p:grpSpPr>
        <p:sp>
          <p:nvSpPr>
            <p:cNvPr id="25" name="Rectangle: Rounded Corners 24">
              <a:extLst>
                <a:ext uri="{FF2B5EF4-FFF2-40B4-BE49-F238E27FC236}">
                  <a16:creationId xmlns:a16="http://schemas.microsoft.com/office/drawing/2014/main" id="{384475E0-A1EA-4D34-8D41-8B168C683D1A}"/>
                </a:ext>
              </a:extLst>
            </p:cNvPr>
            <p:cNvSpPr/>
            <p:nvPr/>
          </p:nvSpPr>
          <p:spPr>
            <a:xfrm>
              <a:off x="6113585" y="5248721"/>
              <a:ext cx="4065489" cy="6535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Validation: R</a:t>
              </a:r>
              <a:r>
                <a:rPr lang="en-US" sz="2800" b="1" baseline="30000" dirty="0">
                  <a:solidFill>
                    <a:schemeClr val="bg1"/>
                  </a:solidFill>
                </a:rPr>
                <a:t>2</a:t>
              </a:r>
              <a:r>
                <a:rPr lang="en-US" sz="2800" b="1" dirty="0">
                  <a:solidFill>
                    <a:schemeClr val="bg1"/>
                  </a:solidFill>
                </a:rPr>
                <a:t> = 91.7%</a:t>
              </a:r>
            </a:p>
          </p:txBody>
        </p:sp>
        <p:pic>
          <p:nvPicPr>
            <p:cNvPr id="26" name="Graphic 25" descr="Checkmark">
              <a:extLst>
                <a:ext uri="{FF2B5EF4-FFF2-40B4-BE49-F238E27FC236}">
                  <a16:creationId xmlns:a16="http://schemas.microsoft.com/office/drawing/2014/main" id="{EEDB80B6-03D2-4044-958C-04968518BC0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77222" y="4830970"/>
              <a:ext cx="830997" cy="830997"/>
            </a:xfrm>
            <a:prstGeom prst="rect">
              <a:avLst/>
            </a:prstGeom>
          </p:spPr>
        </p:pic>
      </p:grpSp>
      <p:sp>
        <p:nvSpPr>
          <p:cNvPr id="19" name="Oval 18">
            <a:extLst>
              <a:ext uri="{FF2B5EF4-FFF2-40B4-BE49-F238E27FC236}">
                <a16:creationId xmlns:a16="http://schemas.microsoft.com/office/drawing/2014/main" id="{71236E8C-DE52-4D30-B31C-24442D708617}"/>
              </a:ext>
            </a:extLst>
          </p:cNvPr>
          <p:cNvSpPr/>
          <p:nvPr/>
        </p:nvSpPr>
        <p:spPr bwMode="auto">
          <a:xfrm>
            <a:off x="4339963" y="3116101"/>
            <a:ext cx="768376" cy="795686"/>
          </a:xfrm>
          <a:prstGeom prst="ellipse">
            <a:avLst/>
          </a:prstGeom>
          <a:ln w="38100">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3200" b="1" dirty="0">
                <a:solidFill>
                  <a:schemeClr val="accent1"/>
                </a:solidFill>
                <a:latin typeface="+mj-lt"/>
              </a:rPr>
              <a:t>V</a:t>
            </a:r>
            <a:r>
              <a:rPr lang="en-US" sz="3200" b="1" baseline="-25000" dirty="0">
                <a:solidFill>
                  <a:schemeClr val="accent1"/>
                </a:solidFill>
                <a:latin typeface="+mj-lt"/>
              </a:rPr>
              <a:t>0</a:t>
            </a:r>
            <a:endParaRPr kumimoji="0" lang="en-US" sz="2800" b="1" i="0" u="none" strike="noStrike" cap="none" normalizeH="0" baseline="0" dirty="0">
              <a:ln>
                <a:noFill/>
              </a:ln>
              <a:solidFill>
                <a:schemeClr val="accent1"/>
              </a:solidFill>
              <a:effectLst/>
              <a:latin typeface="+mj-lt"/>
            </a:endParaRPr>
          </a:p>
        </p:txBody>
      </p:sp>
      <p:sp>
        <p:nvSpPr>
          <p:cNvPr id="24" name="TextBox 23">
            <a:extLst>
              <a:ext uri="{FF2B5EF4-FFF2-40B4-BE49-F238E27FC236}">
                <a16:creationId xmlns:a16="http://schemas.microsoft.com/office/drawing/2014/main" id="{D2BFC7F6-48F3-45CB-85E5-FC80526C48FD}"/>
              </a:ext>
            </a:extLst>
          </p:cNvPr>
          <p:cNvSpPr txBox="1"/>
          <p:nvPr/>
        </p:nvSpPr>
        <p:spPr>
          <a:xfrm flipH="1">
            <a:off x="3937839" y="3981671"/>
            <a:ext cx="1572624" cy="830997"/>
          </a:xfrm>
          <a:prstGeom prst="rect">
            <a:avLst/>
          </a:prstGeom>
          <a:noFill/>
        </p:spPr>
        <p:txBody>
          <a:bodyPr wrap="square" rtlCol="0">
            <a:spAutoFit/>
          </a:bodyPr>
          <a:lstStyle/>
          <a:p>
            <a:pPr algn="ctr"/>
            <a:r>
              <a:rPr lang="en-US" sz="2400" b="1" dirty="0">
                <a:solidFill>
                  <a:schemeClr val="accent1"/>
                </a:solidFill>
                <a:latin typeface="+mj-lt"/>
              </a:rPr>
              <a:t>Initial Voltage</a:t>
            </a:r>
          </a:p>
        </p:txBody>
      </p:sp>
      <p:grpSp>
        <p:nvGrpSpPr>
          <p:cNvPr id="14" name="Group 13">
            <a:extLst>
              <a:ext uri="{FF2B5EF4-FFF2-40B4-BE49-F238E27FC236}">
                <a16:creationId xmlns:a16="http://schemas.microsoft.com/office/drawing/2014/main" id="{935B51CB-9C7F-49AE-A241-F20FFF96B6D1}"/>
              </a:ext>
            </a:extLst>
          </p:cNvPr>
          <p:cNvGrpSpPr/>
          <p:nvPr/>
        </p:nvGrpSpPr>
        <p:grpSpPr>
          <a:xfrm>
            <a:off x="2001135" y="4929442"/>
            <a:ext cx="5446032" cy="653525"/>
            <a:chOff x="2001135" y="4929442"/>
            <a:chExt cx="5446032" cy="653525"/>
          </a:xfrm>
        </p:grpSpPr>
        <p:pic>
          <p:nvPicPr>
            <p:cNvPr id="45" name="Picture 44" descr="Screen Clipping">
              <a:extLst>
                <a:ext uri="{FF2B5EF4-FFF2-40B4-BE49-F238E27FC236}">
                  <a16:creationId xmlns:a16="http://schemas.microsoft.com/office/drawing/2014/main" id="{CB3D2747-3FC9-43FA-9097-BA7C4924CE69}"/>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01135" y="4929442"/>
              <a:ext cx="5446032" cy="653525"/>
            </a:xfrm>
            <a:prstGeom prst="rect">
              <a:avLst/>
            </a:prstGeom>
          </p:spPr>
        </p:pic>
        <p:sp>
          <p:nvSpPr>
            <p:cNvPr id="13" name="TextBox 12">
              <a:extLst>
                <a:ext uri="{FF2B5EF4-FFF2-40B4-BE49-F238E27FC236}">
                  <a16:creationId xmlns:a16="http://schemas.microsoft.com/office/drawing/2014/main" id="{7F488261-2D7F-4882-A9F2-95C4F9241579}"/>
                </a:ext>
              </a:extLst>
            </p:cNvPr>
            <p:cNvSpPr txBox="1"/>
            <p:nvPr/>
          </p:nvSpPr>
          <p:spPr>
            <a:xfrm>
              <a:off x="2003862" y="4992696"/>
              <a:ext cx="561591" cy="461665"/>
            </a:xfrm>
            <a:prstGeom prst="rect">
              <a:avLst/>
            </a:prstGeom>
            <a:solidFill>
              <a:schemeClr val="bg1"/>
            </a:solidFill>
          </p:spPr>
          <p:txBody>
            <a:bodyPr wrap="square" rtlCol="0">
              <a:spAutoFit/>
            </a:bodyPr>
            <a:lstStyle/>
            <a:p>
              <a:pPr algn="r"/>
              <a:r>
                <a:rPr lang="en-US" sz="2400" b="1" i="1" dirty="0">
                  <a:solidFill>
                    <a:schemeClr val="accent1"/>
                  </a:solidFill>
                </a:rPr>
                <a:t>V</a:t>
              </a:r>
              <a:r>
                <a:rPr lang="en-US" sz="2400" b="1" i="1" baseline="-25000" dirty="0">
                  <a:solidFill>
                    <a:schemeClr val="accent1"/>
                  </a:solidFill>
                </a:rPr>
                <a:t>0</a:t>
              </a:r>
              <a:endParaRPr lang="en-US" sz="2400" b="1" i="1" dirty="0">
                <a:solidFill>
                  <a:schemeClr val="accent1"/>
                </a:solidFill>
              </a:endParaRPr>
            </a:p>
          </p:txBody>
        </p:sp>
      </p:grpSp>
      <p:cxnSp>
        <p:nvCxnSpPr>
          <p:cNvPr id="33" name="Straight Connector 32">
            <a:extLst>
              <a:ext uri="{FF2B5EF4-FFF2-40B4-BE49-F238E27FC236}">
                <a16:creationId xmlns:a16="http://schemas.microsoft.com/office/drawing/2014/main" id="{F6EB06B5-0F07-4B3F-B712-859E9D0C054A}"/>
              </a:ext>
            </a:extLst>
          </p:cNvPr>
          <p:cNvCxnSpPr>
            <a:cxnSpLocks/>
            <a:stCxn id="34" idx="5"/>
            <a:endCxn id="19" idx="1"/>
          </p:cNvCxnSpPr>
          <p:nvPr/>
        </p:nvCxnSpPr>
        <p:spPr bwMode="auto">
          <a:xfrm>
            <a:off x="3916960" y="2303610"/>
            <a:ext cx="535529" cy="929017"/>
          </a:xfrm>
          <a:prstGeom prst="line">
            <a:avLst/>
          </a:prstGeom>
          <a:solidFill>
            <a:schemeClr val="accent1"/>
          </a:solidFill>
          <a:ln w="38100" cap="flat" cmpd="sng" algn="ctr">
            <a:solidFill>
              <a:schemeClr val="accent1"/>
            </a:solidFill>
            <a:prstDash val="solid"/>
            <a:round/>
            <a:headEnd type="none" w="med" len="med"/>
            <a:tailEnd type="arrow" w="med" len="med"/>
          </a:ln>
          <a:effectLst/>
        </p:spPr>
      </p:cxnSp>
      <p:cxnSp>
        <p:nvCxnSpPr>
          <p:cNvPr id="36" name="Straight Connector 35">
            <a:extLst>
              <a:ext uri="{FF2B5EF4-FFF2-40B4-BE49-F238E27FC236}">
                <a16:creationId xmlns:a16="http://schemas.microsoft.com/office/drawing/2014/main" id="{C4D8C752-1B04-4CFB-82ED-3E0A66178060}"/>
              </a:ext>
            </a:extLst>
          </p:cNvPr>
          <p:cNvCxnSpPr>
            <a:cxnSpLocks/>
            <a:stCxn id="35" idx="4"/>
          </p:cNvCxnSpPr>
          <p:nvPr/>
        </p:nvCxnSpPr>
        <p:spPr bwMode="auto">
          <a:xfrm>
            <a:off x="4727609" y="2420136"/>
            <a:ext cx="0" cy="812491"/>
          </a:xfrm>
          <a:prstGeom prst="line">
            <a:avLst/>
          </a:prstGeom>
          <a:solidFill>
            <a:schemeClr val="accent1"/>
          </a:solidFill>
          <a:ln w="38100" cap="flat" cmpd="sng" algn="ctr">
            <a:solidFill>
              <a:schemeClr val="accent1"/>
            </a:solidFill>
            <a:prstDash val="solid"/>
            <a:round/>
            <a:headEnd type="none" w="med" len="med"/>
            <a:tailEnd type="arrow" w="med" len="med"/>
          </a:ln>
          <a:effectLst/>
        </p:spPr>
      </p:cxnSp>
    </p:spTree>
    <p:extLst>
      <p:ext uri="{BB962C8B-B14F-4D97-AF65-F5344CB8AC3E}">
        <p14:creationId xmlns:p14="http://schemas.microsoft.com/office/powerpoint/2010/main" val="253623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D7C53-197C-496D-B89E-EB4A8273E225}"/>
              </a:ext>
            </a:extLst>
          </p:cNvPr>
          <p:cNvSpPr>
            <a:spLocks noGrp="1"/>
          </p:cNvSpPr>
          <p:nvPr>
            <p:ph type="title"/>
          </p:nvPr>
        </p:nvSpPr>
        <p:spPr>
          <a:xfrm>
            <a:off x="0" y="0"/>
            <a:ext cx="9144000" cy="1085850"/>
          </a:xfrm>
        </p:spPr>
        <p:txBody>
          <a:bodyPr/>
          <a:lstStyle/>
          <a:p>
            <a:r>
              <a:rPr lang="en-US" dirty="0"/>
              <a:t>2. Self-Recovery and Retention Component</a:t>
            </a:r>
          </a:p>
        </p:txBody>
      </p:sp>
      <p:sp>
        <p:nvSpPr>
          <p:cNvPr id="5" name="Slide Number Placeholder 4">
            <a:extLst>
              <a:ext uri="{FF2B5EF4-FFF2-40B4-BE49-F238E27FC236}">
                <a16:creationId xmlns:a16="http://schemas.microsoft.com/office/drawing/2014/main" id="{6CAD5BFB-9348-4802-8350-875BEB7701FA}"/>
              </a:ext>
            </a:extLst>
          </p:cNvPr>
          <p:cNvSpPr>
            <a:spLocks noGrp="1"/>
          </p:cNvSpPr>
          <p:nvPr>
            <p:ph type="sldNum" sz="quarter" idx="12"/>
          </p:nvPr>
        </p:nvSpPr>
        <p:spPr/>
        <p:txBody>
          <a:bodyPr/>
          <a:lstStyle/>
          <a:p>
            <a:fld id="{D1A49D29-CB85-4411-9FDD-91CD7B7D33F2}" type="slidenum">
              <a:rPr lang="en-US" smtClean="0"/>
              <a:t>25</a:t>
            </a:fld>
            <a:endParaRPr lang="en-US" dirty="0"/>
          </a:p>
        </p:txBody>
      </p:sp>
      <p:sp>
        <p:nvSpPr>
          <p:cNvPr id="13" name="Oval 12">
            <a:extLst>
              <a:ext uri="{FF2B5EF4-FFF2-40B4-BE49-F238E27FC236}">
                <a16:creationId xmlns:a16="http://schemas.microsoft.com/office/drawing/2014/main" id="{50BF19C5-8977-48DC-ABDE-1096D8E0891A}"/>
              </a:ext>
            </a:extLst>
          </p:cNvPr>
          <p:cNvSpPr/>
          <p:nvPr/>
        </p:nvSpPr>
        <p:spPr bwMode="auto">
          <a:xfrm>
            <a:off x="2724198" y="2000520"/>
            <a:ext cx="768376" cy="795686"/>
          </a:xfrm>
          <a:prstGeom prst="ellipse">
            <a:avLst/>
          </a:prstGeom>
          <a:ln w="38100">
            <a:solidFill>
              <a:schemeClr val="accent5"/>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dirty="0">
                <a:solidFill>
                  <a:schemeClr val="accent5"/>
                </a:solidFill>
                <a:latin typeface="+mj-lt"/>
              </a:rPr>
              <a:t>t</a:t>
            </a:r>
            <a:r>
              <a:rPr lang="en-US" sz="2400" b="1" baseline="-25000" dirty="0">
                <a:solidFill>
                  <a:schemeClr val="accent5"/>
                </a:solidFill>
                <a:latin typeface="+mj-lt"/>
              </a:rPr>
              <a:t>r</a:t>
            </a:r>
            <a:endParaRPr kumimoji="0" lang="en-US" sz="2400" b="1" i="0" u="none" strike="noStrike" cap="none" normalizeH="0" baseline="0" dirty="0">
              <a:ln>
                <a:noFill/>
              </a:ln>
              <a:solidFill>
                <a:schemeClr val="accent5"/>
              </a:solidFill>
              <a:effectLst/>
              <a:latin typeface="+mj-lt"/>
            </a:endParaRPr>
          </a:p>
        </p:txBody>
      </p:sp>
      <p:sp>
        <p:nvSpPr>
          <p:cNvPr id="34" name="Oval 33">
            <a:extLst>
              <a:ext uri="{FF2B5EF4-FFF2-40B4-BE49-F238E27FC236}">
                <a16:creationId xmlns:a16="http://schemas.microsoft.com/office/drawing/2014/main" id="{59CC2C54-F948-499D-B201-1129DB66B73B}"/>
              </a:ext>
            </a:extLst>
          </p:cNvPr>
          <p:cNvSpPr/>
          <p:nvPr/>
        </p:nvSpPr>
        <p:spPr bwMode="auto">
          <a:xfrm>
            <a:off x="5655256" y="2000520"/>
            <a:ext cx="768376" cy="795686"/>
          </a:xfrm>
          <a:prstGeom prst="ellipse">
            <a:avLst/>
          </a:prstGeom>
          <a:ln w="38100">
            <a:solidFill>
              <a:schemeClr val="accent5"/>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dirty="0">
                <a:solidFill>
                  <a:schemeClr val="accent5"/>
                </a:solidFill>
                <a:latin typeface="+mj-lt"/>
              </a:rPr>
              <a:t>T</a:t>
            </a:r>
            <a:r>
              <a:rPr lang="en-US" sz="2400" b="1" baseline="-25000" dirty="0">
                <a:solidFill>
                  <a:schemeClr val="accent5"/>
                </a:solidFill>
                <a:latin typeface="+mj-lt"/>
              </a:rPr>
              <a:t>d</a:t>
            </a:r>
            <a:endParaRPr kumimoji="0" lang="en-US" sz="2400" b="1" i="0" u="none" strike="noStrike" cap="none" normalizeH="0" baseline="0" dirty="0">
              <a:ln>
                <a:noFill/>
              </a:ln>
              <a:solidFill>
                <a:schemeClr val="accent5"/>
              </a:solidFill>
              <a:effectLst/>
              <a:latin typeface="+mj-lt"/>
            </a:endParaRPr>
          </a:p>
        </p:txBody>
      </p:sp>
      <p:cxnSp>
        <p:nvCxnSpPr>
          <p:cNvPr id="45" name="Straight Connector 44">
            <a:extLst>
              <a:ext uri="{FF2B5EF4-FFF2-40B4-BE49-F238E27FC236}">
                <a16:creationId xmlns:a16="http://schemas.microsoft.com/office/drawing/2014/main" id="{78D97579-5DBC-4B29-B91F-CCB4FF40701F}"/>
              </a:ext>
            </a:extLst>
          </p:cNvPr>
          <p:cNvCxnSpPr>
            <a:cxnSpLocks/>
            <a:stCxn id="34" idx="3"/>
            <a:endCxn id="28" idx="7"/>
          </p:cNvCxnSpPr>
          <p:nvPr/>
        </p:nvCxnSpPr>
        <p:spPr bwMode="auto">
          <a:xfrm flipH="1">
            <a:off x="4849461" y="2679680"/>
            <a:ext cx="918321" cy="929017"/>
          </a:xfrm>
          <a:prstGeom prst="line">
            <a:avLst/>
          </a:prstGeom>
          <a:solidFill>
            <a:schemeClr val="accent1"/>
          </a:solidFill>
          <a:ln w="38100" cap="flat" cmpd="sng" algn="ctr">
            <a:solidFill>
              <a:schemeClr val="accent5"/>
            </a:solidFill>
            <a:prstDash val="solid"/>
            <a:round/>
            <a:headEnd type="none" w="med" len="med"/>
            <a:tailEnd type="arrow" w="med" len="med"/>
          </a:ln>
          <a:effectLst/>
        </p:spPr>
      </p:cxnSp>
      <p:sp>
        <p:nvSpPr>
          <p:cNvPr id="57" name="TextBox 56">
            <a:extLst>
              <a:ext uri="{FF2B5EF4-FFF2-40B4-BE49-F238E27FC236}">
                <a16:creationId xmlns:a16="http://schemas.microsoft.com/office/drawing/2014/main" id="{486F2AB9-EBF7-4424-B3D3-4BC43CF3A13E}"/>
              </a:ext>
            </a:extLst>
          </p:cNvPr>
          <p:cNvSpPr txBox="1"/>
          <p:nvPr/>
        </p:nvSpPr>
        <p:spPr>
          <a:xfrm flipH="1">
            <a:off x="5496781" y="1065175"/>
            <a:ext cx="1085326" cy="830997"/>
          </a:xfrm>
          <a:prstGeom prst="rect">
            <a:avLst/>
          </a:prstGeom>
          <a:noFill/>
        </p:spPr>
        <p:txBody>
          <a:bodyPr wrap="square" rtlCol="0">
            <a:spAutoFit/>
          </a:bodyPr>
          <a:lstStyle/>
          <a:p>
            <a:pPr algn="ctr"/>
            <a:r>
              <a:rPr lang="en-US" sz="2400" b="1" dirty="0">
                <a:solidFill>
                  <a:schemeClr val="accent5"/>
                </a:solidFill>
                <a:latin typeface="+mj-lt"/>
              </a:rPr>
              <a:t>Dwell Time</a:t>
            </a:r>
          </a:p>
        </p:txBody>
      </p:sp>
      <p:sp>
        <p:nvSpPr>
          <p:cNvPr id="28" name="Oval 27">
            <a:extLst>
              <a:ext uri="{FF2B5EF4-FFF2-40B4-BE49-F238E27FC236}">
                <a16:creationId xmlns:a16="http://schemas.microsoft.com/office/drawing/2014/main" id="{2039DC86-8162-4327-AFFB-828DE3F03D86}"/>
              </a:ext>
            </a:extLst>
          </p:cNvPr>
          <p:cNvSpPr/>
          <p:nvPr/>
        </p:nvSpPr>
        <p:spPr bwMode="auto">
          <a:xfrm>
            <a:off x="4193611" y="3492171"/>
            <a:ext cx="768376" cy="795686"/>
          </a:xfrm>
          <a:prstGeom prst="ellipse">
            <a:avLst/>
          </a:prstGeom>
          <a:ln w="38100">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r>
              <a:rPr lang="el-GR" sz="3200" b="1" dirty="0">
                <a:solidFill>
                  <a:schemeClr val="accent2"/>
                </a:solidFill>
              </a:rPr>
              <a:t>Δ</a:t>
            </a:r>
            <a:r>
              <a:rPr lang="en-US" sz="3200" b="1" dirty="0">
                <a:solidFill>
                  <a:schemeClr val="accent2"/>
                </a:solidFill>
              </a:rPr>
              <a:t>V</a:t>
            </a:r>
            <a:endParaRPr kumimoji="0" lang="en-US" sz="3200" b="1" i="0" u="none" strike="noStrike" cap="none" normalizeH="0" baseline="0" dirty="0">
              <a:ln>
                <a:noFill/>
              </a:ln>
              <a:solidFill>
                <a:schemeClr val="accent2"/>
              </a:solidFill>
              <a:effectLst/>
              <a:latin typeface="+mj-lt"/>
            </a:endParaRPr>
          </a:p>
        </p:txBody>
      </p:sp>
      <p:cxnSp>
        <p:nvCxnSpPr>
          <p:cNvPr id="37" name="Straight Connector 36">
            <a:extLst>
              <a:ext uri="{FF2B5EF4-FFF2-40B4-BE49-F238E27FC236}">
                <a16:creationId xmlns:a16="http://schemas.microsoft.com/office/drawing/2014/main" id="{8F314CCF-CF95-4725-A2B0-A29F960856FC}"/>
              </a:ext>
            </a:extLst>
          </p:cNvPr>
          <p:cNvCxnSpPr>
            <a:cxnSpLocks/>
            <a:stCxn id="13" idx="5"/>
            <a:endCxn id="28" idx="1"/>
          </p:cNvCxnSpPr>
          <p:nvPr/>
        </p:nvCxnSpPr>
        <p:spPr bwMode="auto">
          <a:xfrm>
            <a:off x="3380048" y="2679680"/>
            <a:ext cx="926089" cy="929017"/>
          </a:xfrm>
          <a:prstGeom prst="line">
            <a:avLst/>
          </a:prstGeom>
          <a:solidFill>
            <a:schemeClr val="accent1"/>
          </a:solidFill>
          <a:ln w="38100" cap="flat" cmpd="sng" algn="ctr">
            <a:solidFill>
              <a:schemeClr val="accent5"/>
            </a:solidFill>
            <a:prstDash val="solid"/>
            <a:round/>
            <a:headEnd type="none" w="med" len="med"/>
            <a:tailEnd type="arrow" w="med" len="med"/>
          </a:ln>
          <a:effectLst/>
        </p:spPr>
      </p:cxnSp>
      <p:sp>
        <p:nvSpPr>
          <p:cNvPr id="80" name="TextBox 79">
            <a:extLst>
              <a:ext uri="{FF2B5EF4-FFF2-40B4-BE49-F238E27FC236}">
                <a16:creationId xmlns:a16="http://schemas.microsoft.com/office/drawing/2014/main" id="{65B76641-FF4F-4447-8928-0AE423DCB7E7}"/>
              </a:ext>
            </a:extLst>
          </p:cNvPr>
          <p:cNvSpPr txBox="1"/>
          <p:nvPr/>
        </p:nvSpPr>
        <p:spPr>
          <a:xfrm flipH="1">
            <a:off x="3395272" y="4270061"/>
            <a:ext cx="2353456" cy="461665"/>
          </a:xfrm>
          <a:prstGeom prst="rect">
            <a:avLst/>
          </a:prstGeom>
          <a:noFill/>
        </p:spPr>
        <p:txBody>
          <a:bodyPr wrap="square" rtlCol="0">
            <a:spAutoFit/>
          </a:bodyPr>
          <a:lstStyle/>
          <a:p>
            <a:pPr algn="ctr"/>
            <a:r>
              <a:rPr lang="en-US" sz="2400" b="1" dirty="0">
                <a:solidFill>
                  <a:schemeClr val="accent2"/>
                </a:solidFill>
                <a:latin typeface="+mj-lt"/>
              </a:rPr>
              <a:t>Retention Shift</a:t>
            </a:r>
          </a:p>
        </p:txBody>
      </p:sp>
      <p:sp>
        <p:nvSpPr>
          <p:cNvPr id="24" name="TextBox 23">
            <a:extLst>
              <a:ext uri="{FF2B5EF4-FFF2-40B4-BE49-F238E27FC236}">
                <a16:creationId xmlns:a16="http://schemas.microsoft.com/office/drawing/2014/main" id="{A588D898-923D-4C11-ABE4-FCE8DDD41264}"/>
              </a:ext>
            </a:extLst>
          </p:cNvPr>
          <p:cNvSpPr txBox="1"/>
          <p:nvPr/>
        </p:nvSpPr>
        <p:spPr>
          <a:xfrm flipH="1">
            <a:off x="2177210" y="1071125"/>
            <a:ext cx="1862350" cy="830997"/>
          </a:xfrm>
          <a:prstGeom prst="rect">
            <a:avLst/>
          </a:prstGeom>
          <a:noFill/>
        </p:spPr>
        <p:txBody>
          <a:bodyPr wrap="square" rtlCol="0">
            <a:spAutoFit/>
          </a:bodyPr>
          <a:lstStyle/>
          <a:p>
            <a:pPr algn="ctr"/>
            <a:r>
              <a:rPr lang="en-US" sz="2400" b="1" dirty="0">
                <a:solidFill>
                  <a:schemeClr val="accent5"/>
                </a:solidFill>
                <a:latin typeface="+mj-lt"/>
              </a:rPr>
              <a:t>Retention Time</a:t>
            </a:r>
          </a:p>
        </p:txBody>
      </p:sp>
      <p:sp>
        <p:nvSpPr>
          <p:cNvPr id="22" name="Oval 21">
            <a:extLst>
              <a:ext uri="{FF2B5EF4-FFF2-40B4-BE49-F238E27FC236}">
                <a16:creationId xmlns:a16="http://schemas.microsoft.com/office/drawing/2014/main" id="{840BA3D6-94D0-4A3F-9DD2-DE46AC8A3E75}"/>
              </a:ext>
            </a:extLst>
          </p:cNvPr>
          <p:cNvSpPr/>
          <p:nvPr/>
        </p:nvSpPr>
        <p:spPr bwMode="auto">
          <a:xfrm>
            <a:off x="4189727" y="1996846"/>
            <a:ext cx="768376" cy="795686"/>
          </a:xfrm>
          <a:prstGeom prst="ellipse">
            <a:avLst/>
          </a:prstGeom>
          <a:ln w="38100">
            <a:solidFill>
              <a:schemeClr val="accent5"/>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accent5"/>
                </a:solidFill>
                <a:effectLst/>
                <a:latin typeface="+mj-lt"/>
              </a:rPr>
              <a:t>PEC</a:t>
            </a:r>
          </a:p>
        </p:txBody>
      </p:sp>
      <p:cxnSp>
        <p:nvCxnSpPr>
          <p:cNvPr id="23" name="Straight Connector 22">
            <a:extLst>
              <a:ext uri="{FF2B5EF4-FFF2-40B4-BE49-F238E27FC236}">
                <a16:creationId xmlns:a16="http://schemas.microsoft.com/office/drawing/2014/main" id="{62AE48EB-192D-48A5-8761-7813F439B7D3}"/>
              </a:ext>
            </a:extLst>
          </p:cNvPr>
          <p:cNvCxnSpPr>
            <a:cxnSpLocks/>
            <a:stCxn id="22" idx="4"/>
          </p:cNvCxnSpPr>
          <p:nvPr/>
        </p:nvCxnSpPr>
        <p:spPr bwMode="auto">
          <a:xfrm>
            <a:off x="4573915" y="2792532"/>
            <a:ext cx="0" cy="816165"/>
          </a:xfrm>
          <a:prstGeom prst="line">
            <a:avLst/>
          </a:prstGeom>
          <a:solidFill>
            <a:schemeClr val="accent1"/>
          </a:solidFill>
          <a:ln w="38100" cap="flat" cmpd="sng" algn="ctr">
            <a:solidFill>
              <a:schemeClr val="accent5"/>
            </a:solidFill>
            <a:prstDash val="solid"/>
            <a:round/>
            <a:headEnd type="none" w="med" len="med"/>
            <a:tailEnd type="arrow" w="med" len="med"/>
          </a:ln>
          <a:effectLst/>
        </p:spPr>
      </p:cxnSp>
      <p:sp>
        <p:nvSpPr>
          <p:cNvPr id="26" name="TextBox 25">
            <a:extLst>
              <a:ext uri="{FF2B5EF4-FFF2-40B4-BE49-F238E27FC236}">
                <a16:creationId xmlns:a16="http://schemas.microsoft.com/office/drawing/2014/main" id="{FC9B6F0F-B6AC-469D-B49B-EE016F02F64B}"/>
              </a:ext>
            </a:extLst>
          </p:cNvPr>
          <p:cNvSpPr txBox="1"/>
          <p:nvPr/>
        </p:nvSpPr>
        <p:spPr>
          <a:xfrm flipH="1">
            <a:off x="3793067" y="1071125"/>
            <a:ext cx="1557866" cy="830997"/>
          </a:xfrm>
          <a:prstGeom prst="rect">
            <a:avLst/>
          </a:prstGeom>
          <a:noFill/>
        </p:spPr>
        <p:txBody>
          <a:bodyPr wrap="square" rtlCol="0">
            <a:spAutoFit/>
          </a:bodyPr>
          <a:lstStyle/>
          <a:p>
            <a:pPr algn="ctr"/>
            <a:r>
              <a:rPr lang="en-US" sz="2400" b="1" dirty="0">
                <a:solidFill>
                  <a:schemeClr val="accent5"/>
                </a:solidFill>
                <a:latin typeface="+mj-lt"/>
              </a:rPr>
              <a:t>P/E</a:t>
            </a:r>
            <a:br>
              <a:rPr lang="en-US" sz="2400" b="1" dirty="0">
                <a:solidFill>
                  <a:schemeClr val="accent5"/>
                </a:solidFill>
                <a:latin typeface="+mj-lt"/>
              </a:rPr>
            </a:br>
            <a:r>
              <a:rPr lang="en-US" sz="2400" b="1" dirty="0">
                <a:solidFill>
                  <a:schemeClr val="accent5"/>
                </a:solidFill>
                <a:latin typeface="+mj-lt"/>
              </a:rPr>
              <a:t>Cycle</a:t>
            </a:r>
          </a:p>
        </p:txBody>
      </p:sp>
      <p:grpSp>
        <p:nvGrpSpPr>
          <p:cNvPr id="17" name="Group 16">
            <a:extLst>
              <a:ext uri="{FF2B5EF4-FFF2-40B4-BE49-F238E27FC236}">
                <a16:creationId xmlns:a16="http://schemas.microsoft.com/office/drawing/2014/main" id="{0BF488C9-5BCA-44B9-B56D-96ED965EF5AE}"/>
              </a:ext>
            </a:extLst>
          </p:cNvPr>
          <p:cNvGrpSpPr/>
          <p:nvPr/>
        </p:nvGrpSpPr>
        <p:grpSpPr>
          <a:xfrm>
            <a:off x="587748" y="5483393"/>
            <a:ext cx="7754445" cy="1266319"/>
            <a:chOff x="3417214" y="5093978"/>
            <a:chExt cx="7754445" cy="1266319"/>
          </a:xfrm>
        </p:grpSpPr>
        <p:sp>
          <p:nvSpPr>
            <p:cNvPr id="18" name="Rectangle: Rounded Corners 17">
              <a:extLst>
                <a:ext uri="{FF2B5EF4-FFF2-40B4-BE49-F238E27FC236}">
                  <a16:creationId xmlns:a16="http://schemas.microsoft.com/office/drawing/2014/main" id="{8DD7D6A7-24B0-4CD6-9166-F2AAC4B3EA98}"/>
                </a:ext>
              </a:extLst>
            </p:cNvPr>
            <p:cNvSpPr/>
            <p:nvPr/>
          </p:nvSpPr>
          <p:spPr>
            <a:xfrm>
              <a:off x="3672521" y="5421835"/>
              <a:ext cx="7499138" cy="9384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Validation: 3x more accurate</a:t>
              </a:r>
              <a:br>
                <a:rPr lang="en-US" sz="2800" b="1" dirty="0">
                  <a:solidFill>
                    <a:schemeClr val="bg1"/>
                  </a:solidFill>
                </a:rPr>
              </a:br>
              <a:r>
                <a:rPr lang="en-US" sz="2800" b="1" dirty="0">
                  <a:solidFill>
                    <a:schemeClr val="bg1"/>
                  </a:solidFill>
                </a:rPr>
                <a:t>than state-of-the-art model</a:t>
              </a:r>
            </a:p>
          </p:txBody>
        </p:sp>
        <p:pic>
          <p:nvPicPr>
            <p:cNvPr id="19" name="Graphic 18" descr="Checkmark">
              <a:extLst>
                <a:ext uri="{FF2B5EF4-FFF2-40B4-BE49-F238E27FC236}">
                  <a16:creationId xmlns:a16="http://schemas.microsoft.com/office/drawing/2014/main" id="{1AB643D6-AF50-4EFD-8115-822B4413C047}"/>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17214" y="5093978"/>
              <a:ext cx="830997" cy="830997"/>
            </a:xfrm>
            <a:prstGeom prst="rect">
              <a:avLst/>
            </a:prstGeom>
          </p:spPr>
        </p:pic>
      </p:grpSp>
      <p:grpSp>
        <p:nvGrpSpPr>
          <p:cNvPr id="3" name="Group 2">
            <a:extLst>
              <a:ext uri="{FF2B5EF4-FFF2-40B4-BE49-F238E27FC236}">
                <a16:creationId xmlns:a16="http://schemas.microsoft.com/office/drawing/2014/main" id="{7713FD09-CC43-4AF0-80D5-E66310A5B8C3}"/>
              </a:ext>
            </a:extLst>
          </p:cNvPr>
          <p:cNvGrpSpPr/>
          <p:nvPr/>
        </p:nvGrpSpPr>
        <p:grpSpPr>
          <a:xfrm>
            <a:off x="1011038" y="4781352"/>
            <a:ext cx="7121924" cy="1106966"/>
            <a:chOff x="1011038" y="4865576"/>
            <a:chExt cx="7121924" cy="1106966"/>
          </a:xfrm>
        </p:grpSpPr>
        <p:pic>
          <p:nvPicPr>
            <p:cNvPr id="9" name="Picture 8" descr="Screen Clipping">
              <a:extLst>
                <a:ext uri="{FF2B5EF4-FFF2-40B4-BE49-F238E27FC236}">
                  <a16:creationId xmlns:a16="http://schemas.microsoft.com/office/drawing/2014/main" id="{8CC9D61E-C489-4B7A-9FA0-07CDDDB11413}"/>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1038" y="4865576"/>
              <a:ext cx="7121924" cy="1106966"/>
            </a:xfrm>
            <a:prstGeom prst="rect">
              <a:avLst/>
            </a:prstGeom>
          </p:spPr>
        </p:pic>
        <p:sp>
          <p:nvSpPr>
            <p:cNvPr id="20" name="TextBox 19">
              <a:extLst>
                <a:ext uri="{FF2B5EF4-FFF2-40B4-BE49-F238E27FC236}">
                  <a16:creationId xmlns:a16="http://schemas.microsoft.com/office/drawing/2014/main" id="{7DEA4264-E3CA-405F-AA6F-DD92CCEE1348}"/>
                </a:ext>
              </a:extLst>
            </p:cNvPr>
            <p:cNvSpPr txBox="1"/>
            <p:nvPr/>
          </p:nvSpPr>
          <p:spPr>
            <a:xfrm>
              <a:off x="1174045" y="5160012"/>
              <a:ext cx="561591" cy="461665"/>
            </a:xfrm>
            <a:prstGeom prst="rect">
              <a:avLst/>
            </a:prstGeom>
            <a:solidFill>
              <a:schemeClr val="bg1"/>
            </a:solidFill>
          </p:spPr>
          <p:txBody>
            <a:bodyPr wrap="square" rtlCol="0">
              <a:spAutoFit/>
            </a:bodyPr>
            <a:lstStyle/>
            <a:p>
              <a:pPr algn="r"/>
              <a:r>
                <a:rPr lang="el-GR" sz="2400" b="1" i="1" dirty="0">
                  <a:solidFill>
                    <a:schemeClr val="accent2"/>
                  </a:solidFill>
                </a:rPr>
                <a:t>Δ</a:t>
              </a:r>
              <a:r>
                <a:rPr lang="en-US" sz="2400" b="1" i="1" dirty="0">
                  <a:solidFill>
                    <a:schemeClr val="accent2"/>
                  </a:solidFill>
                </a:rPr>
                <a:t>V</a:t>
              </a:r>
            </a:p>
          </p:txBody>
        </p:sp>
      </p:grpSp>
    </p:spTree>
    <p:extLst>
      <p:ext uri="{BB962C8B-B14F-4D97-AF65-F5344CB8AC3E}">
        <p14:creationId xmlns:p14="http://schemas.microsoft.com/office/powerpoint/2010/main" val="158418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fade">
                                      <p:cBhvr>
                                        <p:cTn id="13" dur="500"/>
                                        <p:tgtEl>
                                          <p:spTgt spid="5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D7C53-197C-496D-B89E-EB4A8273E225}"/>
              </a:ext>
            </a:extLst>
          </p:cNvPr>
          <p:cNvSpPr>
            <a:spLocks noGrp="1"/>
          </p:cNvSpPr>
          <p:nvPr>
            <p:ph type="title"/>
          </p:nvPr>
        </p:nvSpPr>
        <p:spPr/>
        <p:txBody>
          <a:bodyPr/>
          <a:lstStyle/>
          <a:p>
            <a:r>
              <a:rPr lang="en-US" dirty="0"/>
              <a:t>3. Temperature Scaling Component</a:t>
            </a:r>
          </a:p>
        </p:txBody>
      </p:sp>
      <p:sp>
        <p:nvSpPr>
          <p:cNvPr id="5" name="Slide Number Placeholder 4">
            <a:extLst>
              <a:ext uri="{FF2B5EF4-FFF2-40B4-BE49-F238E27FC236}">
                <a16:creationId xmlns:a16="http://schemas.microsoft.com/office/drawing/2014/main" id="{6CAD5BFB-9348-4802-8350-875BEB7701FA}"/>
              </a:ext>
            </a:extLst>
          </p:cNvPr>
          <p:cNvSpPr>
            <a:spLocks noGrp="1"/>
          </p:cNvSpPr>
          <p:nvPr>
            <p:ph type="sldNum" sz="quarter" idx="12"/>
          </p:nvPr>
        </p:nvSpPr>
        <p:spPr/>
        <p:txBody>
          <a:bodyPr/>
          <a:lstStyle/>
          <a:p>
            <a:fld id="{D1A49D29-CB85-4411-9FDD-91CD7B7D33F2}" type="slidenum">
              <a:rPr lang="en-US" smtClean="0"/>
              <a:t>26</a:t>
            </a:fld>
            <a:endParaRPr lang="en-US" dirty="0"/>
          </a:p>
        </p:txBody>
      </p:sp>
      <p:sp>
        <p:nvSpPr>
          <p:cNvPr id="35" name="Oval 34">
            <a:extLst>
              <a:ext uri="{FF2B5EF4-FFF2-40B4-BE49-F238E27FC236}">
                <a16:creationId xmlns:a16="http://schemas.microsoft.com/office/drawing/2014/main" id="{972AE1E9-9356-4E07-8EAA-3BFEA740D7B6}"/>
              </a:ext>
            </a:extLst>
          </p:cNvPr>
          <p:cNvSpPr/>
          <p:nvPr/>
        </p:nvSpPr>
        <p:spPr bwMode="auto">
          <a:xfrm>
            <a:off x="5247976" y="2020498"/>
            <a:ext cx="768376" cy="795686"/>
          </a:xfrm>
          <a:prstGeom prst="ellipse">
            <a:avLst/>
          </a:prstGeom>
          <a:ln w="38100">
            <a:solidFill>
              <a:schemeClr val="accent4">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dirty="0">
                <a:solidFill>
                  <a:schemeClr val="accent4">
                    <a:lumMod val="75000"/>
                  </a:schemeClr>
                </a:solidFill>
                <a:latin typeface="+mj-lt"/>
              </a:rPr>
              <a:t>t</a:t>
            </a:r>
            <a:r>
              <a:rPr lang="en-US" sz="2400" b="1" baseline="-25000" dirty="0">
                <a:solidFill>
                  <a:schemeClr val="accent4">
                    <a:lumMod val="75000"/>
                  </a:schemeClr>
                </a:solidFill>
                <a:latin typeface="+mj-lt"/>
              </a:rPr>
              <a:t>d</a:t>
            </a:r>
            <a:endParaRPr kumimoji="0" lang="en-US" sz="2400" b="1" i="0" u="none" strike="noStrike" cap="none" normalizeH="0" baseline="0" dirty="0">
              <a:ln>
                <a:noFill/>
              </a:ln>
              <a:solidFill>
                <a:schemeClr val="accent4">
                  <a:lumMod val="75000"/>
                </a:schemeClr>
              </a:solidFill>
              <a:effectLst/>
              <a:latin typeface="+mj-lt"/>
            </a:endParaRPr>
          </a:p>
        </p:txBody>
      </p:sp>
      <p:sp>
        <p:nvSpPr>
          <p:cNvPr id="44" name="Oval 43">
            <a:extLst>
              <a:ext uri="{FF2B5EF4-FFF2-40B4-BE49-F238E27FC236}">
                <a16:creationId xmlns:a16="http://schemas.microsoft.com/office/drawing/2014/main" id="{5D156367-B4DA-473A-8EF8-606326348E86}"/>
              </a:ext>
            </a:extLst>
          </p:cNvPr>
          <p:cNvSpPr/>
          <p:nvPr/>
        </p:nvSpPr>
        <p:spPr bwMode="auto">
          <a:xfrm>
            <a:off x="7171638" y="2020498"/>
            <a:ext cx="768376" cy="795686"/>
          </a:xfrm>
          <a:prstGeom prst="ellipse">
            <a:avLst/>
          </a:prstGeom>
          <a:ln w="38100">
            <a:solidFill>
              <a:schemeClr val="accent4">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dirty="0">
                <a:solidFill>
                  <a:schemeClr val="accent4">
                    <a:lumMod val="75000"/>
                  </a:schemeClr>
                </a:solidFill>
                <a:latin typeface="+mj-lt"/>
              </a:rPr>
              <a:t>T</a:t>
            </a:r>
            <a:r>
              <a:rPr lang="en-US" sz="2400" b="1" baseline="-25000" dirty="0">
                <a:solidFill>
                  <a:schemeClr val="accent4">
                    <a:lumMod val="75000"/>
                  </a:schemeClr>
                </a:solidFill>
                <a:latin typeface="+mj-lt"/>
              </a:rPr>
              <a:t>d</a:t>
            </a:r>
            <a:endParaRPr kumimoji="0" lang="en-US" sz="2400" b="1" i="0" u="none" strike="noStrike" cap="none" normalizeH="0" baseline="0" dirty="0">
              <a:ln>
                <a:noFill/>
              </a:ln>
              <a:solidFill>
                <a:schemeClr val="accent4">
                  <a:lumMod val="75000"/>
                </a:schemeClr>
              </a:solidFill>
              <a:effectLst/>
              <a:latin typeface="+mj-lt"/>
            </a:endParaRPr>
          </a:p>
        </p:txBody>
      </p:sp>
      <p:cxnSp>
        <p:nvCxnSpPr>
          <p:cNvPr id="51" name="Straight Connector 50">
            <a:extLst>
              <a:ext uri="{FF2B5EF4-FFF2-40B4-BE49-F238E27FC236}">
                <a16:creationId xmlns:a16="http://schemas.microsoft.com/office/drawing/2014/main" id="{CF10D493-7D31-4068-BDEF-175065471573}"/>
              </a:ext>
            </a:extLst>
          </p:cNvPr>
          <p:cNvCxnSpPr>
            <a:cxnSpLocks/>
            <a:stCxn id="44" idx="3"/>
            <a:endCxn id="25" idx="7"/>
          </p:cNvCxnSpPr>
          <p:nvPr/>
        </p:nvCxnSpPr>
        <p:spPr bwMode="auto">
          <a:xfrm flipH="1">
            <a:off x="6865656" y="2699658"/>
            <a:ext cx="418508" cy="616500"/>
          </a:xfrm>
          <a:prstGeom prst="line">
            <a:avLst/>
          </a:prstGeom>
          <a:solidFill>
            <a:schemeClr val="accent1"/>
          </a:solidFill>
          <a:ln w="38100" cap="flat" cmpd="sng" algn="ctr">
            <a:solidFill>
              <a:schemeClr val="accent4">
                <a:lumMod val="75000"/>
              </a:schemeClr>
            </a:solidFill>
            <a:prstDash val="solid"/>
            <a:round/>
            <a:headEnd type="none" w="med" len="med"/>
            <a:tailEnd type="arrow" w="med" len="med"/>
          </a:ln>
          <a:effectLst/>
        </p:spPr>
      </p:cxnSp>
      <p:cxnSp>
        <p:nvCxnSpPr>
          <p:cNvPr id="54" name="Straight Connector 53">
            <a:extLst>
              <a:ext uri="{FF2B5EF4-FFF2-40B4-BE49-F238E27FC236}">
                <a16:creationId xmlns:a16="http://schemas.microsoft.com/office/drawing/2014/main" id="{D72F657E-D519-45EC-A8B7-17842173143D}"/>
              </a:ext>
            </a:extLst>
          </p:cNvPr>
          <p:cNvCxnSpPr>
            <a:cxnSpLocks/>
            <a:stCxn id="35" idx="5"/>
            <a:endCxn id="25" idx="1"/>
          </p:cNvCxnSpPr>
          <p:nvPr/>
        </p:nvCxnSpPr>
        <p:spPr bwMode="auto">
          <a:xfrm>
            <a:off x="5903826" y="2699658"/>
            <a:ext cx="418506" cy="616500"/>
          </a:xfrm>
          <a:prstGeom prst="line">
            <a:avLst/>
          </a:prstGeom>
          <a:solidFill>
            <a:schemeClr val="accent1"/>
          </a:solidFill>
          <a:ln w="38100" cap="flat" cmpd="sng" algn="ctr">
            <a:solidFill>
              <a:schemeClr val="accent4">
                <a:lumMod val="75000"/>
              </a:schemeClr>
            </a:solidFill>
            <a:prstDash val="solid"/>
            <a:round/>
            <a:headEnd type="none" w="med" len="med"/>
            <a:tailEnd type="arrow" w="med" len="med"/>
          </a:ln>
          <a:effectLst/>
        </p:spPr>
      </p:cxnSp>
      <p:sp>
        <p:nvSpPr>
          <p:cNvPr id="58" name="TextBox 57">
            <a:extLst>
              <a:ext uri="{FF2B5EF4-FFF2-40B4-BE49-F238E27FC236}">
                <a16:creationId xmlns:a16="http://schemas.microsoft.com/office/drawing/2014/main" id="{559BE0B6-A4DF-46DE-A0AF-775D891DB97B}"/>
              </a:ext>
            </a:extLst>
          </p:cNvPr>
          <p:cNvSpPr txBox="1"/>
          <p:nvPr/>
        </p:nvSpPr>
        <p:spPr>
          <a:xfrm flipH="1">
            <a:off x="6725940" y="1089952"/>
            <a:ext cx="1659771" cy="830997"/>
          </a:xfrm>
          <a:prstGeom prst="rect">
            <a:avLst/>
          </a:prstGeom>
          <a:noFill/>
        </p:spPr>
        <p:txBody>
          <a:bodyPr wrap="square" rtlCol="0">
            <a:spAutoFit/>
          </a:bodyPr>
          <a:lstStyle/>
          <a:p>
            <a:pPr algn="ctr"/>
            <a:r>
              <a:rPr lang="en-US" sz="2400" b="1" dirty="0">
                <a:solidFill>
                  <a:schemeClr val="accent4">
                    <a:lumMod val="75000"/>
                  </a:schemeClr>
                </a:solidFill>
                <a:latin typeface="+mj-lt"/>
              </a:rPr>
              <a:t>Dwell Temp.</a:t>
            </a:r>
          </a:p>
        </p:txBody>
      </p:sp>
      <p:sp>
        <p:nvSpPr>
          <p:cNvPr id="59" name="TextBox 58">
            <a:extLst>
              <a:ext uri="{FF2B5EF4-FFF2-40B4-BE49-F238E27FC236}">
                <a16:creationId xmlns:a16="http://schemas.microsoft.com/office/drawing/2014/main" id="{45790DC1-B2A0-4084-8B1B-EE712A79999C}"/>
              </a:ext>
            </a:extLst>
          </p:cNvPr>
          <p:cNvSpPr txBox="1"/>
          <p:nvPr/>
        </p:nvSpPr>
        <p:spPr>
          <a:xfrm flipH="1">
            <a:off x="4873563" y="837287"/>
            <a:ext cx="1517203" cy="1200329"/>
          </a:xfrm>
          <a:prstGeom prst="rect">
            <a:avLst/>
          </a:prstGeom>
          <a:noFill/>
        </p:spPr>
        <p:txBody>
          <a:bodyPr wrap="square" rtlCol="0">
            <a:spAutoFit/>
          </a:bodyPr>
          <a:lstStyle/>
          <a:p>
            <a:pPr algn="ctr"/>
            <a:r>
              <a:rPr lang="en-US" sz="2400" b="1" dirty="0">
                <a:solidFill>
                  <a:schemeClr val="accent4">
                    <a:lumMod val="75000"/>
                  </a:schemeClr>
                </a:solidFill>
                <a:latin typeface="+mj-lt"/>
              </a:rPr>
              <a:t>Actual Dwell Time</a:t>
            </a:r>
          </a:p>
        </p:txBody>
      </p:sp>
      <p:sp>
        <p:nvSpPr>
          <p:cNvPr id="25" name="Oval 24">
            <a:extLst>
              <a:ext uri="{FF2B5EF4-FFF2-40B4-BE49-F238E27FC236}">
                <a16:creationId xmlns:a16="http://schemas.microsoft.com/office/drawing/2014/main" id="{D431DC11-ED7C-47FE-8828-6009B4AA04CA}"/>
              </a:ext>
            </a:extLst>
          </p:cNvPr>
          <p:cNvSpPr/>
          <p:nvPr/>
        </p:nvSpPr>
        <p:spPr bwMode="auto">
          <a:xfrm>
            <a:off x="6209806" y="3199632"/>
            <a:ext cx="768376" cy="795686"/>
          </a:xfrm>
          <a:prstGeom prst="ellipse">
            <a:avLst/>
          </a:prstGeom>
          <a:ln w="38100">
            <a:solidFill>
              <a:schemeClr val="accent4">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dirty="0">
                <a:solidFill>
                  <a:schemeClr val="accent4">
                    <a:lumMod val="75000"/>
                  </a:schemeClr>
                </a:solidFill>
                <a:latin typeface="+mj-lt"/>
              </a:rPr>
              <a:t>t</a:t>
            </a:r>
            <a:r>
              <a:rPr lang="en-US" sz="2400" b="1" baseline="-25000" dirty="0">
                <a:solidFill>
                  <a:schemeClr val="accent4">
                    <a:lumMod val="75000"/>
                  </a:schemeClr>
                </a:solidFill>
                <a:latin typeface="+mj-lt"/>
              </a:rPr>
              <a:t>d,eff</a:t>
            </a:r>
            <a:endParaRPr kumimoji="0" lang="en-US" sz="2400" b="1" i="0" u="none" strike="noStrike" cap="none" normalizeH="0" baseline="0" dirty="0">
              <a:ln>
                <a:noFill/>
              </a:ln>
              <a:solidFill>
                <a:schemeClr val="accent4">
                  <a:lumMod val="75000"/>
                </a:schemeClr>
              </a:solidFill>
              <a:effectLst/>
              <a:latin typeface="+mj-lt"/>
            </a:endParaRPr>
          </a:p>
        </p:txBody>
      </p:sp>
      <p:sp>
        <p:nvSpPr>
          <p:cNvPr id="79" name="TextBox 78">
            <a:extLst>
              <a:ext uri="{FF2B5EF4-FFF2-40B4-BE49-F238E27FC236}">
                <a16:creationId xmlns:a16="http://schemas.microsoft.com/office/drawing/2014/main" id="{DF37868F-7896-4F92-8C96-64BD99AAB723}"/>
              </a:ext>
            </a:extLst>
          </p:cNvPr>
          <p:cNvSpPr txBox="1"/>
          <p:nvPr/>
        </p:nvSpPr>
        <p:spPr>
          <a:xfrm flipH="1">
            <a:off x="5465295" y="4142667"/>
            <a:ext cx="2257398" cy="830997"/>
          </a:xfrm>
          <a:prstGeom prst="rect">
            <a:avLst/>
          </a:prstGeom>
          <a:noFill/>
        </p:spPr>
        <p:txBody>
          <a:bodyPr wrap="square" rtlCol="0">
            <a:spAutoFit/>
          </a:bodyPr>
          <a:lstStyle/>
          <a:p>
            <a:pPr algn="ctr"/>
            <a:r>
              <a:rPr lang="en-US" sz="2400" b="1" dirty="0">
                <a:solidFill>
                  <a:schemeClr val="accent4">
                    <a:lumMod val="75000"/>
                  </a:schemeClr>
                </a:solidFill>
                <a:latin typeface="+mj-lt"/>
              </a:rPr>
              <a:t>Effective Dwell Time</a:t>
            </a:r>
          </a:p>
        </p:txBody>
      </p:sp>
      <p:sp>
        <p:nvSpPr>
          <p:cNvPr id="13" name="Oval 12">
            <a:extLst>
              <a:ext uri="{FF2B5EF4-FFF2-40B4-BE49-F238E27FC236}">
                <a16:creationId xmlns:a16="http://schemas.microsoft.com/office/drawing/2014/main" id="{50BF19C5-8977-48DC-ABDE-1096D8E0891A}"/>
              </a:ext>
            </a:extLst>
          </p:cNvPr>
          <p:cNvSpPr/>
          <p:nvPr/>
        </p:nvSpPr>
        <p:spPr bwMode="auto">
          <a:xfrm>
            <a:off x="1305276" y="2024922"/>
            <a:ext cx="768376" cy="795686"/>
          </a:xfrm>
          <a:prstGeom prst="ellipse">
            <a:avLst/>
          </a:prstGeom>
          <a:ln w="38100">
            <a:solidFill>
              <a:schemeClr val="accent4">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dirty="0">
                <a:solidFill>
                  <a:schemeClr val="accent4">
                    <a:lumMod val="75000"/>
                  </a:schemeClr>
                </a:solidFill>
                <a:latin typeface="+mj-lt"/>
              </a:rPr>
              <a:t>t</a:t>
            </a:r>
            <a:r>
              <a:rPr lang="en-US" sz="2400" b="1" baseline="-25000" dirty="0">
                <a:solidFill>
                  <a:schemeClr val="accent4">
                    <a:lumMod val="75000"/>
                  </a:schemeClr>
                </a:solidFill>
                <a:latin typeface="+mj-lt"/>
              </a:rPr>
              <a:t>r</a:t>
            </a:r>
            <a:endParaRPr kumimoji="0" lang="en-US" sz="2400" b="1" i="0" u="none" strike="noStrike" cap="none" normalizeH="0" baseline="0" dirty="0">
              <a:ln>
                <a:noFill/>
              </a:ln>
              <a:solidFill>
                <a:schemeClr val="accent4">
                  <a:lumMod val="75000"/>
                </a:schemeClr>
              </a:solidFill>
              <a:effectLst/>
              <a:latin typeface="+mj-lt"/>
            </a:endParaRPr>
          </a:p>
        </p:txBody>
      </p:sp>
      <p:sp>
        <p:nvSpPr>
          <p:cNvPr id="34" name="Oval 33">
            <a:extLst>
              <a:ext uri="{FF2B5EF4-FFF2-40B4-BE49-F238E27FC236}">
                <a16:creationId xmlns:a16="http://schemas.microsoft.com/office/drawing/2014/main" id="{59CC2C54-F948-499D-B201-1129DB66B73B}"/>
              </a:ext>
            </a:extLst>
          </p:cNvPr>
          <p:cNvSpPr/>
          <p:nvPr/>
        </p:nvSpPr>
        <p:spPr bwMode="auto">
          <a:xfrm>
            <a:off x="3183033" y="2024922"/>
            <a:ext cx="768376" cy="795686"/>
          </a:xfrm>
          <a:prstGeom prst="ellipse">
            <a:avLst/>
          </a:prstGeom>
          <a:ln w="38100">
            <a:solidFill>
              <a:schemeClr val="accent4">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dirty="0">
                <a:solidFill>
                  <a:schemeClr val="accent4">
                    <a:lumMod val="75000"/>
                  </a:schemeClr>
                </a:solidFill>
                <a:latin typeface="+mj-lt"/>
              </a:rPr>
              <a:t>T</a:t>
            </a:r>
            <a:r>
              <a:rPr lang="en-US" sz="2400" b="1" baseline="-25000" dirty="0">
                <a:solidFill>
                  <a:schemeClr val="accent4">
                    <a:lumMod val="75000"/>
                  </a:schemeClr>
                </a:solidFill>
                <a:latin typeface="+mj-lt"/>
              </a:rPr>
              <a:t>r</a:t>
            </a:r>
            <a:endParaRPr kumimoji="0" lang="en-US" sz="2400" b="1" i="0" u="none" strike="noStrike" cap="none" normalizeH="0" baseline="0" dirty="0">
              <a:ln>
                <a:noFill/>
              </a:ln>
              <a:solidFill>
                <a:schemeClr val="accent4">
                  <a:lumMod val="75000"/>
                </a:schemeClr>
              </a:solidFill>
              <a:effectLst/>
              <a:latin typeface="+mj-lt"/>
            </a:endParaRPr>
          </a:p>
        </p:txBody>
      </p:sp>
      <p:cxnSp>
        <p:nvCxnSpPr>
          <p:cNvPr id="45" name="Straight Connector 44">
            <a:extLst>
              <a:ext uri="{FF2B5EF4-FFF2-40B4-BE49-F238E27FC236}">
                <a16:creationId xmlns:a16="http://schemas.microsoft.com/office/drawing/2014/main" id="{78D97579-5DBC-4B29-B91F-CCB4FF40701F}"/>
              </a:ext>
            </a:extLst>
          </p:cNvPr>
          <p:cNvCxnSpPr>
            <a:cxnSpLocks/>
            <a:stCxn id="34" idx="3"/>
            <a:endCxn id="28" idx="7"/>
          </p:cNvCxnSpPr>
          <p:nvPr/>
        </p:nvCxnSpPr>
        <p:spPr bwMode="auto">
          <a:xfrm flipH="1">
            <a:off x="2900005" y="2704082"/>
            <a:ext cx="395554" cy="616500"/>
          </a:xfrm>
          <a:prstGeom prst="line">
            <a:avLst/>
          </a:prstGeom>
          <a:solidFill>
            <a:schemeClr val="accent1"/>
          </a:solidFill>
          <a:ln w="38100" cap="flat" cmpd="sng" algn="ctr">
            <a:solidFill>
              <a:schemeClr val="accent4">
                <a:lumMod val="75000"/>
              </a:schemeClr>
            </a:solidFill>
            <a:prstDash val="solid"/>
            <a:round/>
            <a:headEnd type="none" w="med" len="med"/>
            <a:tailEnd type="arrow" w="med" len="med"/>
          </a:ln>
          <a:effectLst/>
        </p:spPr>
      </p:cxnSp>
      <p:sp>
        <p:nvSpPr>
          <p:cNvPr id="57" name="TextBox 56">
            <a:extLst>
              <a:ext uri="{FF2B5EF4-FFF2-40B4-BE49-F238E27FC236}">
                <a16:creationId xmlns:a16="http://schemas.microsoft.com/office/drawing/2014/main" id="{486F2AB9-EBF7-4424-B3D3-4BC43CF3A13E}"/>
              </a:ext>
            </a:extLst>
          </p:cNvPr>
          <p:cNvSpPr txBox="1"/>
          <p:nvPr/>
        </p:nvSpPr>
        <p:spPr>
          <a:xfrm flipH="1">
            <a:off x="2659232" y="1094376"/>
            <a:ext cx="1815979" cy="830997"/>
          </a:xfrm>
          <a:prstGeom prst="rect">
            <a:avLst/>
          </a:prstGeom>
          <a:noFill/>
        </p:spPr>
        <p:txBody>
          <a:bodyPr wrap="square" rtlCol="0">
            <a:spAutoFit/>
          </a:bodyPr>
          <a:lstStyle/>
          <a:p>
            <a:pPr algn="ctr"/>
            <a:r>
              <a:rPr lang="en-US" sz="2400" b="1" dirty="0">
                <a:solidFill>
                  <a:schemeClr val="accent4">
                    <a:lumMod val="75000"/>
                  </a:schemeClr>
                </a:solidFill>
                <a:latin typeface="+mj-lt"/>
              </a:rPr>
              <a:t>Storage Temp.</a:t>
            </a:r>
          </a:p>
        </p:txBody>
      </p:sp>
      <p:sp>
        <p:nvSpPr>
          <p:cNvPr id="28" name="Oval 27">
            <a:extLst>
              <a:ext uri="{FF2B5EF4-FFF2-40B4-BE49-F238E27FC236}">
                <a16:creationId xmlns:a16="http://schemas.microsoft.com/office/drawing/2014/main" id="{2039DC86-8162-4327-AFFB-828DE3F03D86}"/>
              </a:ext>
            </a:extLst>
          </p:cNvPr>
          <p:cNvSpPr/>
          <p:nvPr/>
        </p:nvSpPr>
        <p:spPr bwMode="auto">
          <a:xfrm>
            <a:off x="2244155" y="3204056"/>
            <a:ext cx="768376" cy="795686"/>
          </a:xfrm>
          <a:prstGeom prst="ellipse">
            <a:avLst/>
          </a:prstGeom>
          <a:ln w="38100">
            <a:solidFill>
              <a:schemeClr val="accent4">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dirty="0">
                <a:solidFill>
                  <a:schemeClr val="accent4">
                    <a:lumMod val="75000"/>
                  </a:schemeClr>
                </a:solidFill>
                <a:latin typeface="+mj-lt"/>
              </a:rPr>
              <a:t>t</a:t>
            </a:r>
            <a:r>
              <a:rPr lang="en-US" sz="2400" b="1" baseline="-25000" dirty="0">
                <a:solidFill>
                  <a:schemeClr val="accent4">
                    <a:lumMod val="75000"/>
                  </a:schemeClr>
                </a:solidFill>
                <a:latin typeface="+mj-lt"/>
              </a:rPr>
              <a:t>r,eff</a:t>
            </a:r>
            <a:endParaRPr kumimoji="0" lang="en-US" sz="2400" b="1" i="0" u="none" strike="noStrike" cap="none" normalizeH="0" baseline="0" dirty="0">
              <a:ln>
                <a:noFill/>
              </a:ln>
              <a:solidFill>
                <a:schemeClr val="accent4">
                  <a:lumMod val="75000"/>
                </a:schemeClr>
              </a:solidFill>
              <a:effectLst/>
              <a:latin typeface="+mj-lt"/>
            </a:endParaRPr>
          </a:p>
        </p:txBody>
      </p:sp>
      <p:cxnSp>
        <p:nvCxnSpPr>
          <p:cNvPr id="37" name="Straight Connector 36">
            <a:extLst>
              <a:ext uri="{FF2B5EF4-FFF2-40B4-BE49-F238E27FC236}">
                <a16:creationId xmlns:a16="http://schemas.microsoft.com/office/drawing/2014/main" id="{8F314CCF-CF95-4725-A2B0-A29F960856FC}"/>
              </a:ext>
            </a:extLst>
          </p:cNvPr>
          <p:cNvCxnSpPr>
            <a:cxnSpLocks/>
            <a:stCxn id="13" idx="5"/>
            <a:endCxn id="28" idx="1"/>
          </p:cNvCxnSpPr>
          <p:nvPr/>
        </p:nvCxnSpPr>
        <p:spPr bwMode="auto">
          <a:xfrm>
            <a:off x="1961126" y="2704082"/>
            <a:ext cx="395555" cy="616500"/>
          </a:xfrm>
          <a:prstGeom prst="line">
            <a:avLst/>
          </a:prstGeom>
          <a:solidFill>
            <a:schemeClr val="accent1"/>
          </a:solidFill>
          <a:ln w="38100" cap="flat" cmpd="sng" algn="ctr">
            <a:solidFill>
              <a:schemeClr val="accent4">
                <a:lumMod val="75000"/>
              </a:schemeClr>
            </a:solidFill>
            <a:prstDash val="solid"/>
            <a:round/>
            <a:headEnd type="none" w="med" len="med"/>
            <a:tailEnd type="arrow" w="med" len="med"/>
          </a:ln>
          <a:effectLst/>
        </p:spPr>
      </p:cxnSp>
      <p:sp>
        <p:nvSpPr>
          <p:cNvPr id="80" name="TextBox 79">
            <a:extLst>
              <a:ext uri="{FF2B5EF4-FFF2-40B4-BE49-F238E27FC236}">
                <a16:creationId xmlns:a16="http://schemas.microsoft.com/office/drawing/2014/main" id="{65B76641-FF4F-4447-8928-0AE423DCB7E7}"/>
              </a:ext>
            </a:extLst>
          </p:cNvPr>
          <p:cNvSpPr txBox="1"/>
          <p:nvPr/>
        </p:nvSpPr>
        <p:spPr>
          <a:xfrm flipH="1">
            <a:off x="1214126" y="4147091"/>
            <a:ext cx="2813027" cy="830997"/>
          </a:xfrm>
          <a:prstGeom prst="rect">
            <a:avLst/>
          </a:prstGeom>
          <a:noFill/>
        </p:spPr>
        <p:txBody>
          <a:bodyPr wrap="square" rtlCol="0">
            <a:spAutoFit/>
          </a:bodyPr>
          <a:lstStyle/>
          <a:p>
            <a:pPr algn="ctr"/>
            <a:r>
              <a:rPr lang="en-US" sz="2400" b="1" dirty="0">
                <a:solidFill>
                  <a:schemeClr val="accent4">
                    <a:lumMod val="75000"/>
                  </a:schemeClr>
                </a:solidFill>
                <a:latin typeface="+mj-lt"/>
              </a:rPr>
              <a:t>Effective Retention Time</a:t>
            </a:r>
          </a:p>
        </p:txBody>
      </p:sp>
      <p:sp>
        <p:nvSpPr>
          <p:cNvPr id="24" name="TextBox 23">
            <a:extLst>
              <a:ext uri="{FF2B5EF4-FFF2-40B4-BE49-F238E27FC236}">
                <a16:creationId xmlns:a16="http://schemas.microsoft.com/office/drawing/2014/main" id="{A588D898-923D-4C11-ABE4-FCE8DDD41264}"/>
              </a:ext>
            </a:extLst>
          </p:cNvPr>
          <p:cNvSpPr txBox="1"/>
          <p:nvPr/>
        </p:nvSpPr>
        <p:spPr>
          <a:xfrm flipH="1">
            <a:off x="758288" y="837286"/>
            <a:ext cx="1862350" cy="1200329"/>
          </a:xfrm>
          <a:prstGeom prst="rect">
            <a:avLst/>
          </a:prstGeom>
          <a:noFill/>
        </p:spPr>
        <p:txBody>
          <a:bodyPr wrap="square" rtlCol="0">
            <a:spAutoFit/>
          </a:bodyPr>
          <a:lstStyle/>
          <a:p>
            <a:pPr algn="ctr"/>
            <a:r>
              <a:rPr lang="en-US" sz="2400" b="1" dirty="0">
                <a:solidFill>
                  <a:schemeClr val="accent4">
                    <a:lumMod val="75000"/>
                  </a:schemeClr>
                </a:solidFill>
                <a:latin typeface="+mj-lt"/>
              </a:rPr>
              <a:t>Actual Retention Time</a:t>
            </a:r>
          </a:p>
        </p:txBody>
      </p:sp>
      <p:grpSp>
        <p:nvGrpSpPr>
          <p:cNvPr id="21" name="Group 20">
            <a:extLst>
              <a:ext uri="{FF2B5EF4-FFF2-40B4-BE49-F238E27FC236}">
                <a16:creationId xmlns:a16="http://schemas.microsoft.com/office/drawing/2014/main" id="{74B6BD9A-3F03-4D1B-9EFD-EAA7760C193A}"/>
              </a:ext>
            </a:extLst>
          </p:cNvPr>
          <p:cNvGrpSpPr/>
          <p:nvPr/>
        </p:nvGrpSpPr>
        <p:grpSpPr>
          <a:xfrm>
            <a:off x="587748" y="5410401"/>
            <a:ext cx="7754445" cy="1327279"/>
            <a:chOff x="3417214" y="5093978"/>
            <a:chExt cx="7754445" cy="1327279"/>
          </a:xfrm>
        </p:grpSpPr>
        <p:sp>
          <p:nvSpPr>
            <p:cNvPr id="22" name="Rectangle: Rounded Corners 21">
              <a:extLst>
                <a:ext uri="{FF2B5EF4-FFF2-40B4-BE49-F238E27FC236}">
                  <a16:creationId xmlns:a16="http://schemas.microsoft.com/office/drawing/2014/main" id="{D6027B9C-C0B1-482C-9F71-4A02474497C9}"/>
                </a:ext>
              </a:extLst>
            </p:cNvPr>
            <p:cNvSpPr/>
            <p:nvPr/>
          </p:nvSpPr>
          <p:spPr>
            <a:xfrm>
              <a:off x="3672521" y="5445729"/>
              <a:ext cx="7499138" cy="9755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Validation: Adjust an important parameter, E</a:t>
              </a:r>
              <a:r>
                <a:rPr lang="en-US" sz="2800" b="1" baseline="-25000" dirty="0">
                  <a:solidFill>
                    <a:schemeClr val="bg1"/>
                  </a:solidFill>
                </a:rPr>
                <a:t>a</a:t>
              </a:r>
              <a:r>
                <a:rPr lang="en-US" sz="2800" b="1" dirty="0">
                  <a:solidFill>
                    <a:schemeClr val="bg1"/>
                  </a:solidFill>
                </a:rPr>
                <a:t>, from 1.1 eV to 1.04 eV</a:t>
              </a:r>
            </a:p>
          </p:txBody>
        </p:sp>
        <p:pic>
          <p:nvPicPr>
            <p:cNvPr id="23" name="Graphic 22" descr="Checkmark">
              <a:extLst>
                <a:ext uri="{FF2B5EF4-FFF2-40B4-BE49-F238E27FC236}">
                  <a16:creationId xmlns:a16="http://schemas.microsoft.com/office/drawing/2014/main" id="{D8486B75-3F98-47E3-A52A-B7BF444A5AAB}"/>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17214" y="5093978"/>
              <a:ext cx="830997" cy="830997"/>
            </a:xfrm>
            <a:prstGeom prst="rect">
              <a:avLst/>
            </a:prstGeom>
          </p:spPr>
        </p:pic>
      </p:grpSp>
      <p:grpSp>
        <p:nvGrpSpPr>
          <p:cNvPr id="7" name="Group 6">
            <a:extLst>
              <a:ext uri="{FF2B5EF4-FFF2-40B4-BE49-F238E27FC236}">
                <a16:creationId xmlns:a16="http://schemas.microsoft.com/office/drawing/2014/main" id="{F27418C7-3A04-4F4C-BF06-3B7ADDC5F60A}"/>
              </a:ext>
            </a:extLst>
          </p:cNvPr>
          <p:cNvGrpSpPr/>
          <p:nvPr/>
        </p:nvGrpSpPr>
        <p:grpSpPr>
          <a:xfrm>
            <a:off x="805997" y="4954030"/>
            <a:ext cx="7443145" cy="710541"/>
            <a:chOff x="805997" y="5074350"/>
            <a:chExt cx="7443145" cy="710541"/>
          </a:xfrm>
        </p:grpSpPr>
        <p:sp>
          <p:nvSpPr>
            <p:cNvPr id="3" name="TextBox 2">
              <a:extLst>
                <a:ext uri="{FF2B5EF4-FFF2-40B4-BE49-F238E27FC236}">
                  <a16:creationId xmlns:a16="http://schemas.microsoft.com/office/drawing/2014/main" id="{6162E6E6-4F4E-4D73-A53F-C90F1A6F4962}"/>
                </a:ext>
              </a:extLst>
            </p:cNvPr>
            <p:cNvSpPr txBox="1"/>
            <p:nvPr/>
          </p:nvSpPr>
          <p:spPr>
            <a:xfrm>
              <a:off x="805997" y="5155075"/>
              <a:ext cx="3191899" cy="523220"/>
            </a:xfrm>
            <a:prstGeom prst="rect">
              <a:avLst/>
            </a:prstGeom>
            <a:noFill/>
          </p:spPr>
          <p:txBody>
            <a:bodyPr wrap="none" rtlCol="0">
              <a:spAutoFit/>
            </a:bodyPr>
            <a:lstStyle/>
            <a:p>
              <a:pPr algn="ctr"/>
              <a:r>
                <a:rPr lang="en-US" sz="2800" i="1" dirty="0"/>
                <a:t>Arrhenius Equation:</a:t>
              </a:r>
              <a:endParaRPr lang="en-US" sz="2800" dirty="0"/>
            </a:p>
          </p:txBody>
        </p:sp>
        <p:pic>
          <p:nvPicPr>
            <p:cNvPr id="26" name="Picture 25" descr="Screen Clipping">
              <a:extLst>
                <a:ext uri="{FF2B5EF4-FFF2-40B4-BE49-F238E27FC236}">
                  <a16:creationId xmlns:a16="http://schemas.microsoft.com/office/drawing/2014/main" id="{6B5BBDAB-B798-434B-B948-031696C4D2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7016" y="5074350"/>
              <a:ext cx="4272126" cy="710541"/>
            </a:xfrm>
            <a:prstGeom prst="rect">
              <a:avLst/>
            </a:prstGeom>
          </p:spPr>
        </p:pic>
      </p:grpSp>
    </p:spTree>
    <p:extLst>
      <p:ext uri="{BB962C8B-B14F-4D97-AF65-F5344CB8AC3E}">
        <p14:creationId xmlns:p14="http://schemas.microsoft.com/office/powerpoint/2010/main" val="92615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500"/>
                                        <p:tgtEl>
                                          <p:spTgt spid="5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fade">
                                      <p:cBhvr>
                                        <p:cTn id="21" dur="500"/>
                                        <p:tgtEl>
                                          <p:spTgt spid="58"/>
                                        </p:tgtEl>
                                      </p:cBhvr>
                                    </p:animEffect>
                                  </p:childTnLst>
                                </p:cTn>
                              </p:par>
                              <p:par>
                                <p:cTn id="22" presetID="10" presetClass="entr" presetSubtype="0" fill="hold" nodeType="with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fade">
                                      <p:cBhvr>
                                        <p:cTn id="24" dur="500"/>
                                        <p:tgtEl>
                                          <p:spTgt spid="51"/>
                                        </p:tgtEl>
                                      </p:cBhvr>
                                    </p:animEffect>
                                  </p:childTnLst>
                                </p:cTn>
                              </p:par>
                              <p:par>
                                <p:cTn id="25" presetID="10" presetClass="entr" presetSubtype="0"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fade">
                                      <p:cBhvr>
                                        <p:cTn id="27" dur="500"/>
                                        <p:tgtEl>
                                          <p:spTgt spid="5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9"/>
                                        </p:tgtEl>
                                        <p:attrNameLst>
                                          <p:attrName>style.visibility</p:attrName>
                                        </p:attrNameLst>
                                      </p:cBhvr>
                                      <p:to>
                                        <p:strVal val="visible"/>
                                      </p:to>
                                    </p:set>
                                    <p:animEffect transition="in" filter="fade">
                                      <p:cBhvr>
                                        <p:cTn id="33" dur="500"/>
                                        <p:tgtEl>
                                          <p:spTgt spid="7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4" grpId="0" animBg="1"/>
      <p:bldP spid="58" grpId="0"/>
      <p:bldP spid="59" grpId="0"/>
      <p:bldP spid="25" grpId="0" animBg="1"/>
      <p:bldP spid="7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24C83160-BD72-4F7C-BD5A-E8F1E197BE2F}"/>
              </a:ext>
            </a:extLst>
          </p:cNvPr>
          <p:cNvGrpSpPr/>
          <p:nvPr/>
        </p:nvGrpSpPr>
        <p:grpSpPr>
          <a:xfrm>
            <a:off x="318084" y="4924488"/>
            <a:ext cx="2764298" cy="1741487"/>
            <a:chOff x="2261190" y="4338366"/>
            <a:chExt cx="2764298" cy="1741487"/>
          </a:xfrm>
        </p:grpSpPr>
        <p:sp>
          <p:nvSpPr>
            <p:cNvPr id="47" name="Rectangle: Rounded Corners 46">
              <a:extLst>
                <a:ext uri="{FF2B5EF4-FFF2-40B4-BE49-F238E27FC236}">
                  <a16:creationId xmlns:a16="http://schemas.microsoft.com/office/drawing/2014/main" id="{BC8300DD-4DA4-4033-A112-18CB588F5FBA}"/>
                </a:ext>
              </a:extLst>
            </p:cNvPr>
            <p:cNvSpPr/>
            <p:nvPr/>
          </p:nvSpPr>
          <p:spPr>
            <a:xfrm>
              <a:off x="2261190" y="4933639"/>
              <a:ext cx="2764298" cy="11462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Initial Voltage Before Retention</a:t>
              </a:r>
            </a:p>
          </p:txBody>
        </p:sp>
        <p:cxnSp>
          <p:nvCxnSpPr>
            <p:cNvPr id="48" name="Straight Arrow Connector 47">
              <a:extLst>
                <a:ext uri="{FF2B5EF4-FFF2-40B4-BE49-F238E27FC236}">
                  <a16:creationId xmlns:a16="http://schemas.microsoft.com/office/drawing/2014/main" id="{37FAA6B5-FD79-4E76-B07A-BCC8731558FE}"/>
                </a:ext>
              </a:extLst>
            </p:cNvPr>
            <p:cNvCxnSpPr>
              <a:cxnSpLocks/>
              <a:stCxn id="47" idx="0"/>
            </p:cNvCxnSpPr>
            <p:nvPr/>
          </p:nvCxnSpPr>
          <p:spPr>
            <a:xfrm flipV="1">
              <a:off x="3643339" y="4338366"/>
              <a:ext cx="726670" cy="595273"/>
            </a:xfrm>
            <a:prstGeom prst="straightConnector1">
              <a:avLst/>
            </a:prstGeom>
            <a:ln w="57150">
              <a:solidFill>
                <a:schemeClr val="accent1"/>
              </a:solidFill>
              <a:tailEnd type="triangle"/>
            </a:ln>
          </p:spPr>
          <p:style>
            <a:lnRef idx="1">
              <a:schemeClr val="accent5"/>
            </a:lnRef>
            <a:fillRef idx="0">
              <a:schemeClr val="accent5"/>
            </a:fillRef>
            <a:effectRef idx="0">
              <a:schemeClr val="accent5"/>
            </a:effectRef>
            <a:fontRef idx="minor">
              <a:schemeClr val="tx1"/>
            </a:fontRef>
          </p:style>
        </p:cxnSp>
      </p:grpSp>
      <p:grpSp>
        <p:nvGrpSpPr>
          <p:cNvPr id="49" name="Group 48">
            <a:extLst>
              <a:ext uri="{FF2B5EF4-FFF2-40B4-BE49-F238E27FC236}">
                <a16:creationId xmlns:a16="http://schemas.microsoft.com/office/drawing/2014/main" id="{525B05CA-FE3D-4A88-873B-5761D360F916}"/>
              </a:ext>
            </a:extLst>
          </p:cNvPr>
          <p:cNvGrpSpPr/>
          <p:nvPr/>
        </p:nvGrpSpPr>
        <p:grpSpPr>
          <a:xfrm>
            <a:off x="3398178" y="4924358"/>
            <a:ext cx="2407506" cy="1723766"/>
            <a:chOff x="5539873" y="4338366"/>
            <a:chExt cx="2407506" cy="1723766"/>
          </a:xfrm>
        </p:grpSpPr>
        <p:sp>
          <p:nvSpPr>
            <p:cNvPr id="50" name="Rectangle: Rounded Corners 49">
              <a:extLst>
                <a:ext uri="{FF2B5EF4-FFF2-40B4-BE49-F238E27FC236}">
                  <a16:creationId xmlns:a16="http://schemas.microsoft.com/office/drawing/2014/main" id="{1B027179-92A5-4428-BD23-49EEBE3D73AC}"/>
                </a:ext>
              </a:extLst>
            </p:cNvPr>
            <p:cNvSpPr/>
            <p:nvPr/>
          </p:nvSpPr>
          <p:spPr>
            <a:xfrm>
              <a:off x="5539873" y="4906496"/>
              <a:ext cx="2407506" cy="115563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solidFill>
                    <a:schemeClr val="bg1"/>
                  </a:solidFill>
                </a:rPr>
                <a:t>Voltage Shift Due to Retention Loss</a:t>
              </a:r>
            </a:p>
          </p:txBody>
        </p:sp>
        <p:cxnSp>
          <p:nvCxnSpPr>
            <p:cNvPr id="51" name="Straight Arrow Connector 50">
              <a:extLst>
                <a:ext uri="{FF2B5EF4-FFF2-40B4-BE49-F238E27FC236}">
                  <a16:creationId xmlns:a16="http://schemas.microsoft.com/office/drawing/2014/main" id="{9068200C-6BB8-4B5E-AA01-16436D1B97B5}"/>
                </a:ext>
              </a:extLst>
            </p:cNvPr>
            <p:cNvCxnSpPr>
              <a:cxnSpLocks/>
              <a:stCxn id="50" idx="0"/>
            </p:cNvCxnSpPr>
            <p:nvPr/>
          </p:nvCxnSpPr>
          <p:spPr>
            <a:xfrm flipH="1" flipV="1">
              <a:off x="6028267" y="4338366"/>
              <a:ext cx="715359" cy="568130"/>
            </a:xfrm>
            <a:prstGeom prst="straightConnector1">
              <a:avLst/>
            </a:prstGeom>
            <a:ln w="57150">
              <a:solidFill>
                <a:schemeClr val="accent2"/>
              </a:solidFill>
              <a:tailEnd type="triangle"/>
            </a:ln>
          </p:spPr>
          <p:style>
            <a:lnRef idx="1">
              <a:schemeClr val="accent5"/>
            </a:lnRef>
            <a:fillRef idx="0">
              <a:schemeClr val="accent5"/>
            </a:fillRef>
            <a:effectRef idx="0">
              <a:schemeClr val="accent5"/>
            </a:effectRef>
            <a:fontRef idx="minor">
              <a:schemeClr val="tx1"/>
            </a:fontRef>
          </p:style>
        </p:cxnSp>
      </p:grpSp>
      <p:sp>
        <p:nvSpPr>
          <p:cNvPr id="4" name="Title 3">
            <a:extLst>
              <a:ext uri="{FF2B5EF4-FFF2-40B4-BE49-F238E27FC236}">
                <a16:creationId xmlns:a16="http://schemas.microsoft.com/office/drawing/2014/main" id="{294C19F0-CC0E-4C01-B8A5-4A2CF02A804E}"/>
              </a:ext>
            </a:extLst>
          </p:cNvPr>
          <p:cNvSpPr>
            <a:spLocks noGrp="1"/>
          </p:cNvSpPr>
          <p:nvPr>
            <p:ph type="title"/>
          </p:nvPr>
        </p:nvSpPr>
        <p:spPr/>
        <p:txBody>
          <a:bodyPr>
            <a:normAutofit/>
          </a:bodyPr>
          <a:lstStyle/>
          <a:p>
            <a:r>
              <a:rPr lang="en-US" dirty="0"/>
              <a:t>URT Model Summary</a:t>
            </a:r>
          </a:p>
        </p:txBody>
      </p:sp>
      <p:sp>
        <p:nvSpPr>
          <p:cNvPr id="3" name="Slide Number Placeholder 2">
            <a:extLst>
              <a:ext uri="{FF2B5EF4-FFF2-40B4-BE49-F238E27FC236}">
                <a16:creationId xmlns:a16="http://schemas.microsoft.com/office/drawing/2014/main" id="{EB772C84-B170-4DF1-98D8-68F95818A528}"/>
              </a:ext>
            </a:extLst>
          </p:cNvPr>
          <p:cNvSpPr>
            <a:spLocks noGrp="1"/>
          </p:cNvSpPr>
          <p:nvPr>
            <p:ph type="sldNum" sz="quarter" idx="12"/>
          </p:nvPr>
        </p:nvSpPr>
        <p:spPr/>
        <p:txBody>
          <a:bodyPr/>
          <a:lstStyle/>
          <a:p>
            <a:fld id="{D1A49D29-CB85-4411-9FDD-91CD7B7D33F2}" type="slidenum">
              <a:rPr lang="en-US" smtClean="0"/>
              <a:t>27</a:t>
            </a:fld>
            <a:endParaRPr lang="en-US" dirty="0"/>
          </a:p>
        </p:txBody>
      </p:sp>
      <p:sp>
        <p:nvSpPr>
          <p:cNvPr id="6" name="TextBox 5">
            <a:extLst>
              <a:ext uri="{FF2B5EF4-FFF2-40B4-BE49-F238E27FC236}">
                <a16:creationId xmlns:a16="http://schemas.microsoft.com/office/drawing/2014/main" id="{31EB456D-6957-4ADA-B051-87C9DDA0F3CB}"/>
              </a:ext>
            </a:extLst>
          </p:cNvPr>
          <p:cNvSpPr txBox="1"/>
          <p:nvPr/>
        </p:nvSpPr>
        <p:spPr>
          <a:xfrm>
            <a:off x="933541" y="4069278"/>
            <a:ext cx="3270447" cy="830997"/>
          </a:xfrm>
          <a:prstGeom prst="rect">
            <a:avLst/>
          </a:prstGeom>
          <a:noFill/>
        </p:spPr>
        <p:txBody>
          <a:bodyPr wrap="none" rtlCol="0">
            <a:spAutoFit/>
          </a:bodyPr>
          <a:lstStyle/>
          <a:p>
            <a:pPr algn="ctr"/>
            <a:r>
              <a:rPr lang="en-US" sz="4800" b="1" dirty="0">
                <a:solidFill>
                  <a:schemeClr val="tx1">
                    <a:lumMod val="75000"/>
                    <a:lumOff val="25000"/>
                  </a:schemeClr>
                </a:solidFill>
              </a:rPr>
              <a:t>V =</a:t>
            </a:r>
            <a:r>
              <a:rPr lang="en-US" sz="4800" b="1" dirty="0">
                <a:solidFill>
                  <a:schemeClr val="accent5"/>
                </a:solidFill>
              </a:rPr>
              <a:t> </a:t>
            </a:r>
            <a:r>
              <a:rPr lang="en-US" sz="4800" b="1" dirty="0">
                <a:solidFill>
                  <a:schemeClr val="accent1"/>
                </a:solidFill>
              </a:rPr>
              <a:t>V</a:t>
            </a:r>
            <a:r>
              <a:rPr lang="en-US" sz="4800" b="1" baseline="-25000" dirty="0">
                <a:solidFill>
                  <a:schemeClr val="accent1"/>
                </a:solidFill>
              </a:rPr>
              <a:t>0</a:t>
            </a:r>
            <a:r>
              <a:rPr lang="en-US" sz="4800" b="1" dirty="0">
                <a:solidFill>
                  <a:schemeClr val="accent5"/>
                </a:solidFill>
              </a:rPr>
              <a:t> </a:t>
            </a:r>
            <a:r>
              <a:rPr lang="en-US" sz="4800" b="1" dirty="0">
                <a:solidFill>
                  <a:schemeClr val="tx1">
                    <a:lumMod val="75000"/>
                    <a:lumOff val="25000"/>
                  </a:schemeClr>
                </a:solidFill>
              </a:rPr>
              <a:t>+</a:t>
            </a:r>
            <a:r>
              <a:rPr lang="en-US" sz="4800" b="1" dirty="0">
                <a:solidFill>
                  <a:schemeClr val="accent5"/>
                </a:solidFill>
              </a:rPr>
              <a:t> </a:t>
            </a:r>
            <a:r>
              <a:rPr lang="el-GR" sz="4800" b="1" dirty="0">
                <a:solidFill>
                  <a:schemeClr val="accent2"/>
                </a:solidFill>
              </a:rPr>
              <a:t>Δ</a:t>
            </a:r>
            <a:r>
              <a:rPr lang="en-US" sz="4800" b="1" dirty="0">
                <a:solidFill>
                  <a:schemeClr val="accent2"/>
                </a:solidFill>
              </a:rPr>
              <a:t>V</a:t>
            </a:r>
          </a:p>
        </p:txBody>
      </p:sp>
      <p:grpSp>
        <p:nvGrpSpPr>
          <p:cNvPr id="65" name="Group 64">
            <a:extLst>
              <a:ext uri="{FF2B5EF4-FFF2-40B4-BE49-F238E27FC236}">
                <a16:creationId xmlns:a16="http://schemas.microsoft.com/office/drawing/2014/main" id="{C3313E31-58F3-400D-99B9-5E020191737A}"/>
              </a:ext>
            </a:extLst>
          </p:cNvPr>
          <p:cNvGrpSpPr/>
          <p:nvPr/>
        </p:nvGrpSpPr>
        <p:grpSpPr>
          <a:xfrm>
            <a:off x="518043" y="2764856"/>
            <a:ext cx="1850687" cy="1370221"/>
            <a:chOff x="645365" y="2815666"/>
            <a:chExt cx="1850687" cy="1370221"/>
          </a:xfrm>
        </p:grpSpPr>
        <p:cxnSp>
          <p:nvCxnSpPr>
            <p:cNvPr id="33" name="Straight Connector 32">
              <a:extLst>
                <a:ext uri="{FF2B5EF4-FFF2-40B4-BE49-F238E27FC236}">
                  <a16:creationId xmlns:a16="http://schemas.microsoft.com/office/drawing/2014/main" id="{F6EB06B5-0F07-4B3F-B712-859E9D0C054A}"/>
                </a:ext>
              </a:extLst>
            </p:cNvPr>
            <p:cNvCxnSpPr>
              <a:cxnSpLocks/>
              <a:stCxn id="34" idx="5"/>
            </p:cNvCxnSpPr>
            <p:nvPr/>
          </p:nvCxnSpPr>
          <p:spPr bwMode="auto">
            <a:xfrm>
              <a:off x="1301215" y="3494826"/>
              <a:ext cx="1052653" cy="684656"/>
            </a:xfrm>
            <a:prstGeom prst="line">
              <a:avLst/>
            </a:prstGeom>
            <a:solidFill>
              <a:schemeClr val="accent1"/>
            </a:solidFill>
            <a:ln w="38100" cap="flat" cmpd="sng" algn="ctr">
              <a:solidFill>
                <a:schemeClr val="accent1"/>
              </a:solidFill>
              <a:prstDash val="solid"/>
              <a:round/>
              <a:headEnd type="none" w="med" len="med"/>
              <a:tailEnd type="arrow" w="med" len="med"/>
            </a:ln>
            <a:effectLst/>
          </p:spPr>
        </p:cxnSp>
        <p:sp>
          <p:nvSpPr>
            <p:cNvPr id="34" name="Oval 33">
              <a:extLst>
                <a:ext uri="{FF2B5EF4-FFF2-40B4-BE49-F238E27FC236}">
                  <a16:creationId xmlns:a16="http://schemas.microsoft.com/office/drawing/2014/main" id="{BFB7E043-4480-4EF6-B199-76C01B94DD23}"/>
                </a:ext>
              </a:extLst>
            </p:cNvPr>
            <p:cNvSpPr/>
            <p:nvPr/>
          </p:nvSpPr>
          <p:spPr bwMode="auto">
            <a:xfrm>
              <a:off x="645365" y="2815666"/>
              <a:ext cx="768376" cy="795686"/>
            </a:xfrm>
            <a:prstGeom prst="ellipse">
              <a:avLst/>
            </a:prstGeom>
            <a:ln w="38100">
              <a:solidFill>
                <a:schemeClr val="accent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accent1"/>
                  </a:solidFill>
                  <a:effectLst/>
                  <a:latin typeface="+mj-lt"/>
                </a:rPr>
                <a:t>PEC</a:t>
              </a:r>
            </a:p>
          </p:txBody>
        </p:sp>
        <p:sp>
          <p:nvSpPr>
            <p:cNvPr id="35" name="Oval 34">
              <a:extLst>
                <a:ext uri="{FF2B5EF4-FFF2-40B4-BE49-F238E27FC236}">
                  <a16:creationId xmlns:a16="http://schemas.microsoft.com/office/drawing/2014/main" id="{EEF9F093-007F-4CC4-82AA-21D72D52ED4A}"/>
                </a:ext>
              </a:extLst>
            </p:cNvPr>
            <p:cNvSpPr/>
            <p:nvPr/>
          </p:nvSpPr>
          <p:spPr bwMode="auto">
            <a:xfrm>
              <a:off x="1727676" y="2815666"/>
              <a:ext cx="768376" cy="795686"/>
            </a:xfrm>
            <a:prstGeom prst="ellipse">
              <a:avLst/>
            </a:prstGeom>
            <a:ln w="38100">
              <a:solidFill>
                <a:schemeClr val="accent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dirty="0">
                  <a:solidFill>
                    <a:schemeClr val="accent1"/>
                  </a:solidFill>
                  <a:latin typeface="+mj-lt"/>
                </a:rPr>
                <a:t>T</a:t>
              </a:r>
              <a:r>
                <a:rPr lang="en-US" sz="2400" b="1" baseline="-25000" dirty="0">
                  <a:solidFill>
                    <a:schemeClr val="accent1"/>
                  </a:solidFill>
                  <a:latin typeface="+mj-lt"/>
                </a:rPr>
                <a:t>p</a:t>
              </a:r>
              <a:endParaRPr kumimoji="0" lang="en-US" sz="2400" b="1" i="0" u="none" strike="noStrike" cap="none" normalizeH="0" baseline="0" dirty="0">
                <a:ln>
                  <a:noFill/>
                </a:ln>
                <a:solidFill>
                  <a:schemeClr val="accent1"/>
                </a:solidFill>
                <a:effectLst/>
                <a:latin typeface="+mj-lt"/>
              </a:endParaRPr>
            </a:p>
          </p:txBody>
        </p:sp>
        <p:cxnSp>
          <p:nvCxnSpPr>
            <p:cNvPr id="36" name="Straight Connector 35">
              <a:extLst>
                <a:ext uri="{FF2B5EF4-FFF2-40B4-BE49-F238E27FC236}">
                  <a16:creationId xmlns:a16="http://schemas.microsoft.com/office/drawing/2014/main" id="{C4D8C752-1B04-4CFB-82ED-3E0A66178060}"/>
                </a:ext>
              </a:extLst>
            </p:cNvPr>
            <p:cNvCxnSpPr>
              <a:cxnSpLocks/>
              <a:stCxn id="35" idx="4"/>
            </p:cNvCxnSpPr>
            <p:nvPr/>
          </p:nvCxnSpPr>
          <p:spPr bwMode="auto">
            <a:xfrm>
              <a:off x="2111864" y="3611352"/>
              <a:ext cx="262538" cy="574535"/>
            </a:xfrm>
            <a:prstGeom prst="line">
              <a:avLst/>
            </a:prstGeom>
            <a:solidFill>
              <a:schemeClr val="accent1"/>
            </a:solidFill>
            <a:ln w="38100" cap="flat" cmpd="sng" algn="ctr">
              <a:solidFill>
                <a:schemeClr val="accent1"/>
              </a:solidFill>
              <a:prstDash val="solid"/>
              <a:round/>
              <a:headEnd type="none" w="med" len="med"/>
              <a:tailEnd type="arrow" w="med" len="med"/>
            </a:ln>
            <a:effectLst/>
          </p:spPr>
        </p:cxnSp>
      </p:grpSp>
      <p:cxnSp>
        <p:nvCxnSpPr>
          <p:cNvPr id="40" name="Straight Connector 39">
            <a:extLst>
              <a:ext uri="{FF2B5EF4-FFF2-40B4-BE49-F238E27FC236}">
                <a16:creationId xmlns:a16="http://schemas.microsoft.com/office/drawing/2014/main" id="{E3D025B4-F29B-4664-92DF-E5893EB951DF}"/>
              </a:ext>
            </a:extLst>
          </p:cNvPr>
          <p:cNvCxnSpPr>
            <a:cxnSpLocks/>
          </p:cNvCxnSpPr>
          <p:nvPr/>
        </p:nvCxnSpPr>
        <p:spPr>
          <a:xfrm>
            <a:off x="2669443" y="1035040"/>
            <a:ext cx="0" cy="3184711"/>
          </a:xfrm>
          <a:prstGeom prst="line">
            <a:avLst/>
          </a:prstGeom>
          <a:ln w="762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3" name="Rectangle: Rounded Corners 42">
            <a:extLst>
              <a:ext uri="{FF2B5EF4-FFF2-40B4-BE49-F238E27FC236}">
                <a16:creationId xmlns:a16="http://schemas.microsoft.com/office/drawing/2014/main" id="{7B78E5BD-A04B-4C3A-B539-EEB03F28FA8D}"/>
              </a:ext>
            </a:extLst>
          </p:cNvPr>
          <p:cNvSpPr/>
          <p:nvPr/>
        </p:nvSpPr>
        <p:spPr>
          <a:xfrm>
            <a:off x="318084" y="1188477"/>
            <a:ext cx="2061934" cy="11743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1. Program Variation Component</a:t>
            </a:r>
          </a:p>
        </p:txBody>
      </p:sp>
      <p:grpSp>
        <p:nvGrpSpPr>
          <p:cNvPr id="116" name="Group 115">
            <a:extLst>
              <a:ext uri="{FF2B5EF4-FFF2-40B4-BE49-F238E27FC236}">
                <a16:creationId xmlns:a16="http://schemas.microsoft.com/office/drawing/2014/main" id="{2622469A-479A-4BE9-A311-F1073477141A}"/>
              </a:ext>
            </a:extLst>
          </p:cNvPr>
          <p:cNvGrpSpPr/>
          <p:nvPr/>
        </p:nvGrpSpPr>
        <p:grpSpPr>
          <a:xfrm>
            <a:off x="2860126" y="1183636"/>
            <a:ext cx="3858166" cy="1996323"/>
            <a:chOff x="2860126" y="1183636"/>
            <a:chExt cx="3858166" cy="1996323"/>
          </a:xfrm>
        </p:grpSpPr>
        <p:sp>
          <p:nvSpPr>
            <p:cNvPr id="52" name="Oval 51">
              <a:extLst>
                <a:ext uri="{FF2B5EF4-FFF2-40B4-BE49-F238E27FC236}">
                  <a16:creationId xmlns:a16="http://schemas.microsoft.com/office/drawing/2014/main" id="{DC132938-44A6-40A1-81D1-C1F0AF733B0B}"/>
                </a:ext>
              </a:extLst>
            </p:cNvPr>
            <p:cNvSpPr/>
            <p:nvPr/>
          </p:nvSpPr>
          <p:spPr bwMode="auto">
            <a:xfrm>
              <a:off x="2860126" y="1187671"/>
              <a:ext cx="768376" cy="795686"/>
            </a:xfrm>
            <a:prstGeom prst="ellipse">
              <a:avLst/>
            </a:prstGeom>
            <a:ln w="38100">
              <a:solidFill>
                <a:schemeClr val="accent4">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dirty="0">
                  <a:solidFill>
                    <a:schemeClr val="accent4">
                      <a:lumMod val="75000"/>
                    </a:schemeClr>
                  </a:solidFill>
                  <a:latin typeface="+mj-lt"/>
                </a:rPr>
                <a:t>t</a:t>
              </a:r>
              <a:r>
                <a:rPr lang="en-US" sz="2400" b="1" baseline="-25000" dirty="0">
                  <a:solidFill>
                    <a:schemeClr val="accent4">
                      <a:lumMod val="75000"/>
                    </a:schemeClr>
                  </a:solidFill>
                  <a:latin typeface="+mj-lt"/>
                </a:rPr>
                <a:t>r</a:t>
              </a:r>
              <a:endParaRPr kumimoji="0" lang="en-US" sz="2400" b="1" i="0" u="none" strike="noStrike" cap="none" normalizeH="0" baseline="0" dirty="0">
                <a:ln>
                  <a:noFill/>
                </a:ln>
                <a:solidFill>
                  <a:schemeClr val="accent4">
                    <a:lumMod val="75000"/>
                  </a:schemeClr>
                </a:solidFill>
                <a:effectLst/>
                <a:latin typeface="+mj-lt"/>
              </a:endParaRPr>
            </a:p>
          </p:txBody>
        </p:sp>
        <p:sp>
          <p:nvSpPr>
            <p:cNvPr id="53" name="Oval 52">
              <a:extLst>
                <a:ext uri="{FF2B5EF4-FFF2-40B4-BE49-F238E27FC236}">
                  <a16:creationId xmlns:a16="http://schemas.microsoft.com/office/drawing/2014/main" id="{D319554A-839F-4F35-8C44-17E77B0B87B4}"/>
                </a:ext>
              </a:extLst>
            </p:cNvPr>
            <p:cNvSpPr/>
            <p:nvPr/>
          </p:nvSpPr>
          <p:spPr bwMode="auto">
            <a:xfrm>
              <a:off x="3925492" y="1187671"/>
              <a:ext cx="768376" cy="795686"/>
            </a:xfrm>
            <a:prstGeom prst="ellipse">
              <a:avLst/>
            </a:prstGeom>
            <a:ln w="38100">
              <a:solidFill>
                <a:schemeClr val="accent4">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dirty="0">
                  <a:solidFill>
                    <a:schemeClr val="accent4">
                      <a:lumMod val="75000"/>
                    </a:schemeClr>
                  </a:solidFill>
                  <a:latin typeface="+mj-lt"/>
                </a:rPr>
                <a:t>T</a:t>
              </a:r>
              <a:r>
                <a:rPr lang="en-US" sz="2400" b="1" baseline="-25000" dirty="0">
                  <a:solidFill>
                    <a:schemeClr val="accent4">
                      <a:lumMod val="75000"/>
                    </a:schemeClr>
                  </a:solidFill>
                  <a:latin typeface="+mj-lt"/>
                </a:rPr>
                <a:t>r</a:t>
              </a:r>
              <a:endParaRPr kumimoji="0" lang="en-US" sz="2400" b="1" i="0" u="none" strike="noStrike" cap="none" normalizeH="0" baseline="0" dirty="0">
                <a:ln>
                  <a:noFill/>
                </a:ln>
                <a:solidFill>
                  <a:schemeClr val="accent4">
                    <a:lumMod val="75000"/>
                  </a:schemeClr>
                </a:solidFill>
                <a:effectLst/>
                <a:latin typeface="+mj-lt"/>
              </a:endParaRPr>
            </a:p>
          </p:txBody>
        </p:sp>
        <p:cxnSp>
          <p:nvCxnSpPr>
            <p:cNvPr id="54" name="Straight Connector 53">
              <a:extLst>
                <a:ext uri="{FF2B5EF4-FFF2-40B4-BE49-F238E27FC236}">
                  <a16:creationId xmlns:a16="http://schemas.microsoft.com/office/drawing/2014/main" id="{4D41E203-341E-4067-B667-375EA018B186}"/>
                </a:ext>
              </a:extLst>
            </p:cNvPr>
            <p:cNvCxnSpPr>
              <a:cxnSpLocks/>
              <a:stCxn id="53" idx="4"/>
              <a:endCxn id="55" idx="7"/>
            </p:cNvCxnSpPr>
            <p:nvPr/>
          </p:nvCxnSpPr>
          <p:spPr bwMode="auto">
            <a:xfrm flipH="1">
              <a:off x="4048659" y="1983357"/>
              <a:ext cx="261021" cy="517442"/>
            </a:xfrm>
            <a:prstGeom prst="line">
              <a:avLst/>
            </a:prstGeom>
            <a:solidFill>
              <a:schemeClr val="accent1"/>
            </a:solidFill>
            <a:ln w="38100" cap="flat" cmpd="sng" algn="ctr">
              <a:solidFill>
                <a:schemeClr val="accent4">
                  <a:lumMod val="75000"/>
                </a:schemeClr>
              </a:solidFill>
              <a:prstDash val="solid"/>
              <a:round/>
              <a:headEnd type="none" w="med" len="med"/>
              <a:tailEnd type="arrow" w="med" len="med"/>
            </a:ln>
            <a:effectLst/>
          </p:spPr>
        </p:cxnSp>
        <p:sp>
          <p:nvSpPr>
            <p:cNvPr id="55" name="Oval 54">
              <a:extLst>
                <a:ext uri="{FF2B5EF4-FFF2-40B4-BE49-F238E27FC236}">
                  <a16:creationId xmlns:a16="http://schemas.microsoft.com/office/drawing/2014/main" id="{C47068A5-B08E-4BDD-8D6F-DC0F2DBB9855}"/>
                </a:ext>
              </a:extLst>
            </p:cNvPr>
            <p:cNvSpPr/>
            <p:nvPr/>
          </p:nvSpPr>
          <p:spPr bwMode="auto">
            <a:xfrm>
              <a:off x="3392809" y="2384273"/>
              <a:ext cx="768376" cy="795686"/>
            </a:xfrm>
            <a:prstGeom prst="ellipse">
              <a:avLst/>
            </a:prstGeom>
            <a:ln w="38100">
              <a:solidFill>
                <a:schemeClr val="accent5"/>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dirty="0">
                  <a:solidFill>
                    <a:schemeClr val="accent4">
                      <a:lumMod val="75000"/>
                    </a:schemeClr>
                  </a:solidFill>
                  <a:latin typeface="+mj-lt"/>
                </a:rPr>
                <a:t>t</a:t>
              </a:r>
              <a:r>
                <a:rPr lang="en-US" sz="2400" b="1" baseline="-25000" dirty="0">
                  <a:solidFill>
                    <a:schemeClr val="accent4">
                      <a:lumMod val="75000"/>
                    </a:schemeClr>
                  </a:solidFill>
                  <a:latin typeface="+mj-lt"/>
                </a:rPr>
                <a:t>r,eff</a:t>
              </a:r>
              <a:endParaRPr kumimoji="0" lang="en-US" sz="2400" b="1" i="0" u="none" strike="noStrike" cap="none" normalizeH="0" baseline="0" dirty="0">
                <a:ln>
                  <a:noFill/>
                </a:ln>
                <a:solidFill>
                  <a:schemeClr val="accent4">
                    <a:lumMod val="75000"/>
                  </a:schemeClr>
                </a:solidFill>
                <a:effectLst/>
                <a:latin typeface="+mj-lt"/>
              </a:endParaRPr>
            </a:p>
          </p:txBody>
        </p:sp>
        <p:cxnSp>
          <p:nvCxnSpPr>
            <p:cNvPr id="56" name="Straight Connector 55">
              <a:extLst>
                <a:ext uri="{FF2B5EF4-FFF2-40B4-BE49-F238E27FC236}">
                  <a16:creationId xmlns:a16="http://schemas.microsoft.com/office/drawing/2014/main" id="{250B9A85-7EF4-409B-AC69-EC38F7DF2C6A}"/>
                </a:ext>
              </a:extLst>
            </p:cNvPr>
            <p:cNvCxnSpPr>
              <a:cxnSpLocks/>
              <a:stCxn id="52" idx="4"/>
              <a:endCxn id="55" idx="1"/>
            </p:cNvCxnSpPr>
            <p:nvPr/>
          </p:nvCxnSpPr>
          <p:spPr bwMode="auto">
            <a:xfrm>
              <a:off x="3244314" y="1983357"/>
              <a:ext cx="261021" cy="517442"/>
            </a:xfrm>
            <a:prstGeom prst="line">
              <a:avLst/>
            </a:prstGeom>
            <a:solidFill>
              <a:schemeClr val="accent1"/>
            </a:solidFill>
            <a:ln w="38100" cap="flat" cmpd="sng" algn="ctr">
              <a:solidFill>
                <a:schemeClr val="accent4">
                  <a:lumMod val="75000"/>
                </a:schemeClr>
              </a:solidFill>
              <a:prstDash val="solid"/>
              <a:round/>
              <a:headEnd type="none" w="med" len="med"/>
              <a:tailEnd type="arrow" w="med" len="med"/>
            </a:ln>
            <a:effectLst/>
          </p:spPr>
        </p:cxnSp>
        <p:sp>
          <p:nvSpPr>
            <p:cNvPr id="90" name="Oval 89">
              <a:extLst>
                <a:ext uri="{FF2B5EF4-FFF2-40B4-BE49-F238E27FC236}">
                  <a16:creationId xmlns:a16="http://schemas.microsoft.com/office/drawing/2014/main" id="{7DA3B7FD-19A0-48F5-BC04-F8DDAA6B3BCC}"/>
                </a:ext>
              </a:extLst>
            </p:cNvPr>
            <p:cNvSpPr/>
            <p:nvPr/>
          </p:nvSpPr>
          <p:spPr bwMode="auto">
            <a:xfrm>
              <a:off x="4884550" y="1183636"/>
              <a:ext cx="768376" cy="795686"/>
            </a:xfrm>
            <a:prstGeom prst="ellipse">
              <a:avLst/>
            </a:prstGeom>
            <a:ln w="38100">
              <a:solidFill>
                <a:schemeClr val="accent4">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dirty="0">
                  <a:solidFill>
                    <a:schemeClr val="accent4">
                      <a:lumMod val="75000"/>
                    </a:schemeClr>
                  </a:solidFill>
                  <a:latin typeface="+mj-lt"/>
                </a:rPr>
                <a:t>t</a:t>
              </a:r>
              <a:r>
                <a:rPr lang="en-US" sz="2400" b="1" baseline="-25000" dirty="0">
                  <a:solidFill>
                    <a:schemeClr val="accent4">
                      <a:lumMod val="75000"/>
                    </a:schemeClr>
                  </a:solidFill>
                  <a:latin typeface="+mj-lt"/>
                </a:rPr>
                <a:t>d</a:t>
              </a:r>
              <a:endParaRPr kumimoji="0" lang="en-US" sz="2400" b="1" i="0" u="none" strike="noStrike" cap="none" normalizeH="0" baseline="0" dirty="0">
                <a:ln>
                  <a:noFill/>
                </a:ln>
                <a:solidFill>
                  <a:schemeClr val="accent4">
                    <a:lumMod val="75000"/>
                  </a:schemeClr>
                </a:solidFill>
                <a:effectLst/>
                <a:latin typeface="+mj-lt"/>
              </a:endParaRPr>
            </a:p>
          </p:txBody>
        </p:sp>
        <p:sp>
          <p:nvSpPr>
            <p:cNvPr id="91" name="Oval 90">
              <a:extLst>
                <a:ext uri="{FF2B5EF4-FFF2-40B4-BE49-F238E27FC236}">
                  <a16:creationId xmlns:a16="http://schemas.microsoft.com/office/drawing/2014/main" id="{9C3B3041-5F55-402B-8A73-E4A350C724B2}"/>
                </a:ext>
              </a:extLst>
            </p:cNvPr>
            <p:cNvSpPr/>
            <p:nvPr/>
          </p:nvSpPr>
          <p:spPr bwMode="auto">
            <a:xfrm>
              <a:off x="5949916" y="1183636"/>
              <a:ext cx="768376" cy="795686"/>
            </a:xfrm>
            <a:prstGeom prst="ellipse">
              <a:avLst/>
            </a:prstGeom>
            <a:ln w="38100">
              <a:solidFill>
                <a:schemeClr val="accent4">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dirty="0">
                  <a:solidFill>
                    <a:schemeClr val="accent4">
                      <a:lumMod val="75000"/>
                    </a:schemeClr>
                  </a:solidFill>
                  <a:latin typeface="+mj-lt"/>
                </a:rPr>
                <a:t>T</a:t>
              </a:r>
              <a:r>
                <a:rPr lang="en-US" sz="2400" b="1" baseline="-25000" dirty="0">
                  <a:solidFill>
                    <a:schemeClr val="accent4">
                      <a:lumMod val="75000"/>
                    </a:schemeClr>
                  </a:solidFill>
                  <a:latin typeface="+mj-lt"/>
                </a:rPr>
                <a:t>d</a:t>
              </a:r>
              <a:endParaRPr kumimoji="0" lang="en-US" sz="2400" b="1" i="0" u="none" strike="noStrike" cap="none" normalizeH="0" baseline="0" dirty="0">
                <a:ln>
                  <a:noFill/>
                </a:ln>
                <a:solidFill>
                  <a:schemeClr val="accent4">
                    <a:lumMod val="75000"/>
                  </a:schemeClr>
                </a:solidFill>
                <a:effectLst/>
                <a:latin typeface="+mj-lt"/>
              </a:endParaRPr>
            </a:p>
          </p:txBody>
        </p:sp>
        <p:cxnSp>
          <p:nvCxnSpPr>
            <p:cNvPr id="92" name="Straight Connector 91">
              <a:extLst>
                <a:ext uri="{FF2B5EF4-FFF2-40B4-BE49-F238E27FC236}">
                  <a16:creationId xmlns:a16="http://schemas.microsoft.com/office/drawing/2014/main" id="{A77A06C3-EA33-49CF-ADC3-41348EA0999B}"/>
                </a:ext>
              </a:extLst>
            </p:cNvPr>
            <p:cNvCxnSpPr>
              <a:cxnSpLocks/>
              <a:stCxn id="91" idx="4"/>
              <a:endCxn id="93" idx="7"/>
            </p:cNvCxnSpPr>
            <p:nvPr/>
          </p:nvCxnSpPr>
          <p:spPr bwMode="auto">
            <a:xfrm flipH="1">
              <a:off x="6073083" y="1979322"/>
              <a:ext cx="261021" cy="517442"/>
            </a:xfrm>
            <a:prstGeom prst="line">
              <a:avLst/>
            </a:prstGeom>
            <a:solidFill>
              <a:schemeClr val="accent1"/>
            </a:solidFill>
            <a:ln w="38100" cap="flat" cmpd="sng" algn="ctr">
              <a:solidFill>
                <a:schemeClr val="accent4">
                  <a:lumMod val="75000"/>
                </a:schemeClr>
              </a:solidFill>
              <a:prstDash val="solid"/>
              <a:round/>
              <a:headEnd type="none" w="med" len="med"/>
              <a:tailEnd type="arrow" w="med" len="med"/>
            </a:ln>
            <a:effectLst/>
          </p:spPr>
        </p:cxnSp>
        <p:sp>
          <p:nvSpPr>
            <p:cNvPr id="93" name="Oval 92">
              <a:extLst>
                <a:ext uri="{FF2B5EF4-FFF2-40B4-BE49-F238E27FC236}">
                  <a16:creationId xmlns:a16="http://schemas.microsoft.com/office/drawing/2014/main" id="{08A3D451-D091-4756-A2A2-E82045ABFE09}"/>
                </a:ext>
              </a:extLst>
            </p:cNvPr>
            <p:cNvSpPr/>
            <p:nvPr/>
          </p:nvSpPr>
          <p:spPr bwMode="auto">
            <a:xfrm>
              <a:off x="5417233" y="2380238"/>
              <a:ext cx="768376" cy="795686"/>
            </a:xfrm>
            <a:prstGeom prst="ellipse">
              <a:avLst/>
            </a:prstGeom>
            <a:ln w="38100">
              <a:solidFill>
                <a:schemeClr val="accent5"/>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dirty="0">
                  <a:solidFill>
                    <a:schemeClr val="accent4">
                      <a:lumMod val="75000"/>
                    </a:schemeClr>
                  </a:solidFill>
                  <a:latin typeface="+mj-lt"/>
                </a:rPr>
                <a:t>t</a:t>
              </a:r>
              <a:r>
                <a:rPr lang="en-US" sz="2400" b="1" baseline="-25000" dirty="0">
                  <a:solidFill>
                    <a:schemeClr val="accent4">
                      <a:lumMod val="75000"/>
                    </a:schemeClr>
                  </a:solidFill>
                  <a:latin typeface="+mj-lt"/>
                </a:rPr>
                <a:t>d,eff</a:t>
              </a:r>
              <a:endParaRPr kumimoji="0" lang="en-US" sz="2400" b="1" i="0" u="none" strike="noStrike" cap="none" normalizeH="0" baseline="0" dirty="0">
                <a:ln>
                  <a:noFill/>
                </a:ln>
                <a:solidFill>
                  <a:schemeClr val="accent4">
                    <a:lumMod val="75000"/>
                  </a:schemeClr>
                </a:solidFill>
                <a:effectLst/>
                <a:latin typeface="+mj-lt"/>
              </a:endParaRPr>
            </a:p>
          </p:txBody>
        </p:sp>
        <p:cxnSp>
          <p:nvCxnSpPr>
            <p:cNvPr id="94" name="Straight Connector 93">
              <a:extLst>
                <a:ext uri="{FF2B5EF4-FFF2-40B4-BE49-F238E27FC236}">
                  <a16:creationId xmlns:a16="http://schemas.microsoft.com/office/drawing/2014/main" id="{6F39F2A2-A175-4CCB-BBAA-3FAD227B9A20}"/>
                </a:ext>
              </a:extLst>
            </p:cNvPr>
            <p:cNvCxnSpPr>
              <a:cxnSpLocks/>
              <a:stCxn id="90" idx="4"/>
              <a:endCxn id="93" idx="1"/>
            </p:cNvCxnSpPr>
            <p:nvPr/>
          </p:nvCxnSpPr>
          <p:spPr bwMode="auto">
            <a:xfrm>
              <a:off x="5268738" y="1979322"/>
              <a:ext cx="261021" cy="517442"/>
            </a:xfrm>
            <a:prstGeom prst="line">
              <a:avLst/>
            </a:prstGeom>
            <a:solidFill>
              <a:schemeClr val="accent1"/>
            </a:solidFill>
            <a:ln w="38100" cap="flat" cmpd="sng" algn="ctr">
              <a:solidFill>
                <a:schemeClr val="accent4">
                  <a:lumMod val="75000"/>
                </a:schemeClr>
              </a:solidFill>
              <a:prstDash val="solid"/>
              <a:round/>
              <a:headEnd type="none" w="med" len="med"/>
              <a:tailEnd type="arrow" w="med" len="med"/>
            </a:ln>
            <a:effectLst/>
          </p:spPr>
        </p:cxnSp>
      </p:grpSp>
      <p:sp>
        <p:nvSpPr>
          <p:cNvPr id="99" name="Oval 98">
            <a:extLst>
              <a:ext uri="{FF2B5EF4-FFF2-40B4-BE49-F238E27FC236}">
                <a16:creationId xmlns:a16="http://schemas.microsoft.com/office/drawing/2014/main" id="{3FCEFF59-8117-4F96-907E-844B1BE344A9}"/>
              </a:ext>
            </a:extLst>
          </p:cNvPr>
          <p:cNvSpPr/>
          <p:nvPr/>
        </p:nvSpPr>
        <p:spPr bwMode="auto">
          <a:xfrm>
            <a:off x="4414705" y="2368242"/>
            <a:ext cx="768376" cy="795686"/>
          </a:xfrm>
          <a:prstGeom prst="ellipse">
            <a:avLst/>
          </a:prstGeom>
          <a:ln w="38100">
            <a:solidFill>
              <a:schemeClr val="accent5"/>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accent5"/>
                </a:solidFill>
                <a:effectLst/>
                <a:latin typeface="+mj-lt"/>
              </a:rPr>
              <a:t>PEC</a:t>
            </a:r>
          </a:p>
        </p:txBody>
      </p:sp>
      <p:cxnSp>
        <p:nvCxnSpPr>
          <p:cNvPr id="100" name="Straight Connector 99">
            <a:extLst>
              <a:ext uri="{FF2B5EF4-FFF2-40B4-BE49-F238E27FC236}">
                <a16:creationId xmlns:a16="http://schemas.microsoft.com/office/drawing/2014/main" id="{92637AF8-CB4A-4DAD-B3CA-37B8414FB688}"/>
              </a:ext>
            </a:extLst>
          </p:cNvPr>
          <p:cNvCxnSpPr>
            <a:cxnSpLocks/>
            <a:stCxn id="55" idx="4"/>
          </p:cNvCxnSpPr>
          <p:nvPr/>
        </p:nvCxnSpPr>
        <p:spPr bwMode="auto">
          <a:xfrm>
            <a:off x="3776997" y="3179959"/>
            <a:ext cx="46982" cy="948713"/>
          </a:xfrm>
          <a:prstGeom prst="line">
            <a:avLst/>
          </a:prstGeom>
          <a:solidFill>
            <a:schemeClr val="accent1"/>
          </a:solidFill>
          <a:ln w="38100" cap="flat" cmpd="sng" algn="ctr">
            <a:solidFill>
              <a:schemeClr val="accent5"/>
            </a:solidFill>
            <a:prstDash val="solid"/>
            <a:round/>
            <a:headEnd type="none" w="med" len="med"/>
            <a:tailEnd type="arrow" w="med" len="med"/>
          </a:ln>
          <a:effectLst/>
        </p:spPr>
      </p:cxnSp>
      <p:cxnSp>
        <p:nvCxnSpPr>
          <p:cNvPr id="103" name="Straight Connector 102">
            <a:extLst>
              <a:ext uri="{FF2B5EF4-FFF2-40B4-BE49-F238E27FC236}">
                <a16:creationId xmlns:a16="http://schemas.microsoft.com/office/drawing/2014/main" id="{D3AEE48A-B4F2-4438-927C-CFE0E3EA2617}"/>
              </a:ext>
            </a:extLst>
          </p:cNvPr>
          <p:cNvCxnSpPr>
            <a:cxnSpLocks/>
            <a:stCxn id="99" idx="3"/>
          </p:cNvCxnSpPr>
          <p:nvPr/>
        </p:nvCxnSpPr>
        <p:spPr bwMode="auto">
          <a:xfrm flipH="1">
            <a:off x="3823979" y="3047402"/>
            <a:ext cx="703252" cy="1081270"/>
          </a:xfrm>
          <a:prstGeom prst="line">
            <a:avLst/>
          </a:prstGeom>
          <a:solidFill>
            <a:schemeClr val="accent1"/>
          </a:solidFill>
          <a:ln w="38100" cap="flat" cmpd="sng" algn="ctr">
            <a:solidFill>
              <a:schemeClr val="accent5"/>
            </a:solidFill>
            <a:prstDash val="solid"/>
            <a:round/>
            <a:headEnd type="none" w="med" len="med"/>
            <a:tailEnd type="arrow" w="med" len="med"/>
          </a:ln>
          <a:effectLst/>
        </p:spPr>
      </p:cxnSp>
      <p:cxnSp>
        <p:nvCxnSpPr>
          <p:cNvPr id="106" name="Straight Connector 105">
            <a:extLst>
              <a:ext uri="{FF2B5EF4-FFF2-40B4-BE49-F238E27FC236}">
                <a16:creationId xmlns:a16="http://schemas.microsoft.com/office/drawing/2014/main" id="{F4939D9D-7DDC-4A70-A443-881EA8FEDBB2}"/>
              </a:ext>
            </a:extLst>
          </p:cNvPr>
          <p:cNvCxnSpPr>
            <a:cxnSpLocks/>
            <a:stCxn id="93" idx="4"/>
          </p:cNvCxnSpPr>
          <p:nvPr/>
        </p:nvCxnSpPr>
        <p:spPr bwMode="auto">
          <a:xfrm flipH="1">
            <a:off x="3844513" y="3175924"/>
            <a:ext cx="1956908" cy="952748"/>
          </a:xfrm>
          <a:prstGeom prst="line">
            <a:avLst/>
          </a:prstGeom>
          <a:solidFill>
            <a:schemeClr val="accent1"/>
          </a:solidFill>
          <a:ln w="38100" cap="flat" cmpd="sng" algn="ctr">
            <a:solidFill>
              <a:schemeClr val="accent5"/>
            </a:solidFill>
            <a:prstDash val="solid"/>
            <a:round/>
            <a:headEnd type="none" w="med" len="med"/>
            <a:tailEnd type="arrow" w="med" len="med"/>
          </a:ln>
          <a:effectLst/>
        </p:spPr>
      </p:cxnSp>
      <p:grpSp>
        <p:nvGrpSpPr>
          <p:cNvPr id="2" name="Group 1">
            <a:extLst>
              <a:ext uri="{FF2B5EF4-FFF2-40B4-BE49-F238E27FC236}">
                <a16:creationId xmlns:a16="http://schemas.microsoft.com/office/drawing/2014/main" id="{0E36EE43-6291-42CA-927E-081F4A5C4B90}"/>
              </a:ext>
            </a:extLst>
          </p:cNvPr>
          <p:cNvGrpSpPr/>
          <p:nvPr/>
        </p:nvGrpSpPr>
        <p:grpSpPr>
          <a:xfrm>
            <a:off x="102544" y="5158166"/>
            <a:ext cx="8680511" cy="1495299"/>
            <a:chOff x="102544" y="5110038"/>
            <a:chExt cx="8680511" cy="1495299"/>
          </a:xfrm>
        </p:grpSpPr>
        <p:sp>
          <p:nvSpPr>
            <p:cNvPr id="38" name="Rectangle: Rounded Corners 37">
              <a:extLst>
                <a:ext uri="{FF2B5EF4-FFF2-40B4-BE49-F238E27FC236}">
                  <a16:creationId xmlns:a16="http://schemas.microsoft.com/office/drawing/2014/main" id="{C04D2003-439C-4F94-A664-D93EEE98593E}"/>
                </a:ext>
              </a:extLst>
            </p:cNvPr>
            <p:cNvSpPr/>
            <p:nvPr/>
          </p:nvSpPr>
          <p:spPr>
            <a:xfrm>
              <a:off x="360945" y="5450895"/>
              <a:ext cx="8422110" cy="11544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Validation:</a:t>
              </a:r>
            </a:p>
            <a:p>
              <a:pPr algn="ctr"/>
              <a:r>
                <a:rPr lang="en-US" sz="3200" b="1" dirty="0">
                  <a:solidFill>
                    <a:schemeClr val="bg1"/>
                  </a:solidFill>
                </a:rPr>
                <a:t>Prediction Error Rate = 4.9%</a:t>
              </a:r>
            </a:p>
          </p:txBody>
        </p:sp>
        <p:pic>
          <p:nvPicPr>
            <p:cNvPr id="44" name="Graphic 43" descr="Checkmark">
              <a:extLst>
                <a:ext uri="{FF2B5EF4-FFF2-40B4-BE49-F238E27FC236}">
                  <a16:creationId xmlns:a16="http://schemas.microsoft.com/office/drawing/2014/main" id="{83B5ED8B-DF3D-412C-B82E-A4DB3BE79A3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544" y="5110038"/>
              <a:ext cx="830997" cy="830997"/>
            </a:xfrm>
            <a:prstGeom prst="rect">
              <a:avLst/>
            </a:prstGeom>
          </p:spPr>
        </p:pic>
      </p:grpSp>
      <p:sp>
        <p:nvSpPr>
          <p:cNvPr id="57" name="Rectangle: Rounded Corners 56">
            <a:extLst>
              <a:ext uri="{FF2B5EF4-FFF2-40B4-BE49-F238E27FC236}">
                <a16:creationId xmlns:a16="http://schemas.microsoft.com/office/drawing/2014/main" id="{04421A27-1483-4E64-A3D4-63326EB15513}"/>
              </a:ext>
            </a:extLst>
          </p:cNvPr>
          <p:cNvSpPr/>
          <p:nvPr/>
        </p:nvSpPr>
        <p:spPr>
          <a:xfrm>
            <a:off x="6799163" y="1183636"/>
            <a:ext cx="2171218" cy="1179185"/>
          </a:xfrm>
          <a:prstGeom prst="roundRect">
            <a:avLst>
              <a:gd name="adj" fmla="val 10694"/>
            </a:avLst>
          </a:prstGeom>
          <a:solidFill>
            <a:schemeClr val="accent4">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lIns="0" rIns="0" rtlCol="0" anchor="ctr"/>
          <a:lstStyle/>
          <a:p>
            <a:pPr algn="ctr"/>
            <a:r>
              <a:rPr lang="en-US" sz="2400" b="1" spc="-50" dirty="0">
                <a:solidFill>
                  <a:schemeClr val="bg1"/>
                </a:solidFill>
              </a:rPr>
              <a:t>3. Temperature </a:t>
            </a:r>
            <a:r>
              <a:rPr lang="en-US" sz="2400" b="1" dirty="0">
                <a:solidFill>
                  <a:schemeClr val="bg1"/>
                </a:solidFill>
              </a:rPr>
              <a:t>Scaling Component</a:t>
            </a:r>
          </a:p>
        </p:txBody>
      </p:sp>
      <p:sp>
        <p:nvSpPr>
          <p:cNvPr id="58" name="Rectangle: Rounded Corners 57">
            <a:extLst>
              <a:ext uri="{FF2B5EF4-FFF2-40B4-BE49-F238E27FC236}">
                <a16:creationId xmlns:a16="http://schemas.microsoft.com/office/drawing/2014/main" id="{2309731B-0203-41B1-AB99-50B75AB109F8}"/>
              </a:ext>
            </a:extLst>
          </p:cNvPr>
          <p:cNvSpPr/>
          <p:nvPr/>
        </p:nvSpPr>
        <p:spPr>
          <a:xfrm>
            <a:off x="6425563" y="2609260"/>
            <a:ext cx="2544818" cy="1179185"/>
          </a:xfrm>
          <a:prstGeom prst="roundRect">
            <a:avLst>
              <a:gd name="adj" fmla="val 9786"/>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solidFill>
                  <a:schemeClr val="bg1"/>
                </a:solidFill>
              </a:rPr>
              <a:t>2. Self-Recovery and Retention Component</a:t>
            </a:r>
          </a:p>
        </p:txBody>
      </p:sp>
    </p:spTree>
    <p:extLst>
      <p:ext uri="{BB962C8B-B14F-4D97-AF65-F5344CB8AC3E}">
        <p14:creationId xmlns:p14="http://schemas.microsoft.com/office/powerpoint/2010/main" val="288363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xit" presetSubtype="0" fill="hold" nodeType="withEffect">
                                  <p:stCondLst>
                                    <p:cond delay="0"/>
                                  </p:stCondLst>
                                  <p:childTnLst>
                                    <p:animEffect transition="out" filter="fade">
                                      <p:cBhvr>
                                        <p:cTn id="9" dur="500"/>
                                        <p:tgtEl>
                                          <p:spTgt spid="46"/>
                                        </p:tgtEl>
                                      </p:cBhvr>
                                    </p:animEffect>
                                    <p:set>
                                      <p:cBhvr>
                                        <p:cTn id="10" dur="1" fill="hold">
                                          <p:stCondLst>
                                            <p:cond delay="499"/>
                                          </p:stCondLst>
                                        </p:cTn>
                                        <p:tgtEl>
                                          <p:spTgt spid="46"/>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49"/>
                                        </p:tgtEl>
                                      </p:cBhvr>
                                    </p:animEffect>
                                    <p:set>
                                      <p:cBhvr>
                                        <p:cTn id="13" dur="1" fill="hold">
                                          <p:stCondLst>
                                            <p:cond delay="499"/>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4" name="Content Placeholder 3"/>
          <p:cNvSpPr>
            <a:spLocks noGrp="1"/>
          </p:cNvSpPr>
          <p:nvPr>
            <p:ph sz="quarter" idx="11"/>
          </p:nvPr>
        </p:nvSpPr>
        <p:spPr/>
        <p:txBody>
          <a:bodyPr>
            <a:normAutofit/>
          </a:bodyPr>
          <a:lstStyle/>
          <a:p>
            <a:pPr>
              <a:lnSpc>
                <a:spcPct val="100000"/>
              </a:lnSpc>
              <a:spcBef>
                <a:spcPts val="1800"/>
              </a:spcBef>
            </a:pPr>
            <a:r>
              <a:rPr lang="en-US" sz="2800" dirty="0"/>
              <a:t>Executive Summary</a:t>
            </a:r>
          </a:p>
          <a:p>
            <a:pPr>
              <a:lnSpc>
                <a:spcPct val="100000"/>
              </a:lnSpc>
              <a:spcBef>
                <a:spcPts val="1800"/>
              </a:spcBef>
            </a:pPr>
            <a:r>
              <a:rPr lang="en-US" sz="2800" dirty="0"/>
              <a:t>Background on NAND Flash Reliability</a:t>
            </a:r>
          </a:p>
          <a:p>
            <a:pPr>
              <a:lnSpc>
                <a:spcPct val="100000"/>
              </a:lnSpc>
              <a:spcBef>
                <a:spcPts val="1800"/>
              </a:spcBef>
            </a:pPr>
            <a:r>
              <a:rPr lang="en-US" sz="2800" dirty="0"/>
              <a:t>Characterization of Self-Recovery and Temperature Effect on Real 3D NAND Flash Memory Chips</a:t>
            </a:r>
          </a:p>
          <a:p>
            <a:pPr>
              <a:lnSpc>
                <a:spcPct val="100000"/>
              </a:lnSpc>
              <a:spcBef>
                <a:spcPts val="1800"/>
              </a:spcBef>
            </a:pPr>
            <a:r>
              <a:rPr lang="en-US" sz="2800" dirty="0"/>
              <a:t>URT: Unified Self-Recovery and Temperature Model</a:t>
            </a:r>
          </a:p>
          <a:p>
            <a:pPr>
              <a:lnSpc>
                <a:spcPct val="100000"/>
              </a:lnSpc>
              <a:spcBef>
                <a:spcPts val="1800"/>
              </a:spcBef>
            </a:pPr>
            <a:r>
              <a:rPr lang="en-US" sz="2800" b="1" dirty="0">
                <a:solidFill>
                  <a:srgbClr val="C00000"/>
                </a:solidFill>
              </a:rPr>
              <a:t>HeatWatch Mechanism</a:t>
            </a:r>
          </a:p>
          <a:p>
            <a:pPr>
              <a:lnSpc>
                <a:spcPct val="100000"/>
              </a:lnSpc>
              <a:spcBef>
                <a:spcPts val="1800"/>
              </a:spcBef>
            </a:pPr>
            <a:r>
              <a:rPr lang="en-US" sz="2800" dirty="0"/>
              <a:t>Conclusion</a:t>
            </a:r>
          </a:p>
        </p:txBody>
      </p:sp>
      <p:sp>
        <p:nvSpPr>
          <p:cNvPr id="3" name="Slide Number Placeholder 2"/>
          <p:cNvSpPr>
            <a:spLocks noGrp="1"/>
          </p:cNvSpPr>
          <p:nvPr>
            <p:ph type="sldNum" sz="quarter" idx="4294967295"/>
          </p:nvPr>
        </p:nvSpPr>
        <p:spPr>
          <a:xfrm>
            <a:off x="8189913" y="6516688"/>
            <a:ext cx="954087" cy="341312"/>
          </a:xfrm>
        </p:spPr>
        <p:txBody>
          <a:bodyPr/>
          <a:lstStyle/>
          <a:p>
            <a:fld id="{656CEE93-C87C-43EF-85C8-C664598978DF}" type="slidenum">
              <a:rPr lang="en-US" smtClean="0"/>
              <a:t>28</a:t>
            </a:fld>
            <a:endParaRPr lang="en-US" dirty="0"/>
          </a:p>
        </p:txBody>
      </p:sp>
    </p:spTree>
    <p:extLst>
      <p:ext uri="{BB962C8B-B14F-4D97-AF65-F5344CB8AC3E}">
        <p14:creationId xmlns:p14="http://schemas.microsoft.com/office/powerpoint/2010/main" val="38225850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0CDE92-FC31-4999-A575-D78BC09A2207}"/>
              </a:ext>
            </a:extLst>
          </p:cNvPr>
          <p:cNvSpPr>
            <a:spLocks noGrp="1"/>
          </p:cNvSpPr>
          <p:nvPr>
            <p:ph type="title"/>
          </p:nvPr>
        </p:nvSpPr>
        <p:spPr/>
        <p:txBody>
          <a:bodyPr/>
          <a:lstStyle/>
          <a:p>
            <a:r>
              <a:rPr lang="en-US" dirty="0"/>
              <a:t>HeatWatch Mechanism</a:t>
            </a:r>
          </a:p>
        </p:txBody>
      </p:sp>
      <p:sp>
        <p:nvSpPr>
          <p:cNvPr id="8" name="Content Placeholder 7">
            <a:extLst>
              <a:ext uri="{FF2B5EF4-FFF2-40B4-BE49-F238E27FC236}">
                <a16:creationId xmlns:a16="http://schemas.microsoft.com/office/drawing/2014/main" id="{1B46D71C-7C50-4704-A6E2-8FF20F0E5558}"/>
              </a:ext>
            </a:extLst>
          </p:cNvPr>
          <p:cNvSpPr>
            <a:spLocks noGrp="1"/>
          </p:cNvSpPr>
          <p:nvPr>
            <p:ph sz="quarter" idx="11"/>
          </p:nvPr>
        </p:nvSpPr>
        <p:spPr/>
        <p:txBody>
          <a:bodyPr>
            <a:normAutofit/>
          </a:bodyPr>
          <a:lstStyle/>
          <a:p>
            <a:r>
              <a:rPr lang="en-US" sz="2600" b="1" dirty="0">
                <a:solidFill>
                  <a:schemeClr val="tx1"/>
                </a:solidFill>
              </a:rPr>
              <a:t>Key Idea</a:t>
            </a:r>
          </a:p>
          <a:p>
            <a:pPr lvl="1"/>
            <a:endParaRPr lang="en-US" sz="2600" b="1" dirty="0">
              <a:solidFill>
                <a:schemeClr val="tx1"/>
              </a:solidFill>
            </a:endParaRPr>
          </a:p>
          <a:p>
            <a:pPr lvl="1">
              <a:spcBef>
                <a:spcPts val="600"/>
              </a:spcBef>
            </a:pPr>
            <a:r>
              <a:rPr lang="en-US" sz="2600" b="1" dirty="0">
                <a:solidFill>
                  <a:schemeClr val="accent6">
                    <a:lumMod val="75000"/>
                  </a:schemeClr>
                </a:solidFill>
              </a:rPr>
              <a:t>Predict change in threshold voltage distribution</a:t>
            </a:r>
            <a:br>
              <a:rPr lang="en-US" sz="2600" dirty="0">
                <a:solidFill>
                  <a:schemeClr val="tx1"/>
                </a:solidFill>
              </a:rPr>
            </a:br>
            <a:r>
              <a:rPr lang="en-US" sz="2600" dirty="0">
                <a:solidFill>
                  <a:schemeClr val="tx1"/>
                </a:solidFill>
              </a:rPr>
              <a:t>by using the URT model</a:t>
            </a:r>
          </a:p>
          <a:p>
            <a:pPr lvl="1">
              <a:spcBef>
                <a:spcPts val="600"/>
              </a:spcBef>
            </a:pPr>
            <a:endParaRPr lang="en-US" sz="2600" dirty="0">
              <a:solidFill>
                <a:schemeClr val="tx1"/>
              </a:solidFill>
            </a:endParaRPr>
          </a:p>
          <a:p>
            <a:pPr lvl="1">
              <a:spcBef>
                <a:spcPts val="600"/>
              </a:spcBef>
            </a:pPr>
            <a:r>
              <a:rPr lang="en-US" sz="2600" b="1" dirty="0">
                <a:solidFill>
                  <a:schemeClr val="accent6">
                    <a:lumMod val="75000"/>
                  </a:schemeClr>
                </a:solidFill>
              </a:rPr>
              <a:t>Adapt read reference voltage to near-optimal </a:t>
            </a:r>
            <a:r>
              <a:rPr lang="en-US" sz="2600" dirty="0">
                <a:solidFill>
                  <a:schemeClr val="tx1"/>
                </a:solidFill>
              </a:rPr>
              <a:t>(V</a:t>
            </a:r>
            <a:r>
              <a:rPr lang="en-US" sz="2600" baseline="-25000" dirty="0">
                <a:solidFill>
                  <a:schemeClr val="tx1"/>
                </a:solidFill>
              </a:rPr>
              <a:t>opt</a:t>
            </a:r>
            <a:r>
              <a:rPr lang="en-US" sz="2600" dirty="0">
                <a:solidFill>
                  <a:schemeClr val="tx1"/>
                </a:solidFill>
              </a:rPr>
              <a:t>)</a:t>
            </a:r>
            <a:br>
              <a:rPr lang="en-US" sz="2600" dirty="0">
                <a:solidFill>
                  <a:schemeClr val="tx1"/>
                </a:solidFill>
              </a:rPr>
            </a:br>
            <a:r>
              <a:rPr lang="en-US" sz="2600" dirty="0">
                <a:solidFill>
                  <a:schemeClr val="tx1"/>
                </a:solidFill>
              </a:rPr>
              <a:t>based on predicted change in voltage distribution</a:t>
            </a:r>
          </a:p>
        </p:txBody>
      </p:sp>
      <p:sp>
        <p:nvSpPr>
          <p:cNvPr id="3" name="Slide Number Placeholder 2">
            <a:extLst>
              <a:ext uri="{FF2B5EF4-FFF2-40B4-BE49-F238E27FC236}">
                <a16:creationId xmlns:a16="http://schemas.microsoft.com/office/drawing/2014/main" id="{5986F94D-2837-4770-99B1-1F6C6D504ECB}"/>
              </a:ext>
            </a:extLst>
          </p:cNvPr>
          <p:cNvSpPr>
            <a:spLocks noGrp="1"/>
          </p:cNvSpPr>
          <p:nvPr>
            <p:ph type="sldNum" sz="quarter" idx="4"/>
          </p:nvPr>
        </p:nvSpPr>
        <p:spPr/>
        <p:txBody>
          <a:bodyPr/>
          <a:lstStyle/>
          <a:p>
            <a:fld id="{D1A49D29-CB85-4411-9FDD-91CD7B7D33F2}" type="slidenum">
              <a:rPr lang="en-US" smtClean="0"/>
              <a:pPr/>
              <a:t>29</a:t>
            </a:fld>
            <a:endParaRPr lang="en-US" dirty="0"/>
          </a:p>
        </p:txBody>
      </p:sp>
    </p:spTree>
    <p:extLst>
      <p:ext uri="{BB962C8B-B14F-4D97-AF65-F5344CB8AC3E}">
        <p14:creationId xmlns:p14="http://schemas.microsoft.com/office/powerpoint/2010/main" val="419720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F53583-DFA1-405F-A2F8-38AFDF18FD2D}"/>
              </a:ext>
            </a:extLst>
          </p:cNvPr>
          <p:cNvSpPr>
            <a:spLocks noGrp="1"/>
          </p:cNvSpPr>
          <p:nvPr>
            <p:ph type="title"/>
          </p:nvPr>
        </p:nvSpPr>
        <p:spPr>
          <a:xfrm>
            <a:off x="0" y="0"/>
            <a:ext cx="9144000" cy="1085850"/>
          </a:xfrm>
        </p:spPr>
        <p:txBody>
          <a:bodyPr/>
          <a:lstStyle/>
          <a:p>
            <a:r>
              <a:rPr lang="en-US" dirty="0"/>
              <a:t>Executive Summary</a:t>
            </a:r>
          </a:p>
        </p:txBody>
      </p:sp>
      <p:sp>
        <p:nvSpPr>
          <p:cNvPr id="4" name="Content Placeholder 3">
            <a:extLst>
              <a:ext uri="{FF2B5EF4-FFF2-40B4-BE49-F238E27FC236}">
                <a16:creationId xmlns:a16="http://schemas.microsoft.com/office/drawing/2014/main" id="{22F77B6D-3F4B-4A36-85EB-28E38B7BD374}"/>
              </a:ext>
            </a:extLst>
          </p:cNvPr>
          <p:cNvSpPr>
            <a:spLocks noGrp="1"/>
          </p:cNvSpPr>
          <p:nvPr>
            <p:ph sz="quarter" idx="11"/>
          </p:nvPr>
        </p:nvSpPr>
        <p:spPr>
          <a:xfrm>
            <a:off x="123825" y="977030"/>
            <a:ext cx="8897938" cy="5489084"/>
          </a:xfrm>
        </p:spPr>
        <p:txBody>
          <a:bodyPr>
            <a:normAutofit/>
          </a:bodyPr>
          <a:lstStyle/>
          <a:p>
            <a:pPr>
              <a:spcBef>
                <a:spcPts val="600"/>
              </a:spcBef>
            </a:pPr>
            <a:r>
              <a:rPr lang="en-US" sz="2600" dirty="0"/>
              <a:t>3D NAND susceptible to </a:t>
            </a:r>
            <a:r>
              <a:rPr lang="en-US" sz="2600" b="1" dirty="0">
                <a:solidFill>
                  <a:schemeClr val="accent5"/>
                </a:solidFill>
              </a:rPr>
              <a:t>early retention errors</a:t>
            </a:r>
          </a:p>
          <a:p>
            <a:pPr lvl="1">
              <a:spcBef>
                <a:spcPts val="300"/>
              </a:spcBef>
            </a:pPr>
            <a:r>
              <a:rPr lang="en-US" dirty="0"/>
              <a:t>Charge leaks out of flash cell quickly after programming</a:t>
            </a:r>
          </a:p>
          <a:p>
            <a:pPr lvl="1">
              <a:spcBef>
                <a:spcPts val="300"/>
              </a:spcBef>
            </a:pPr>
            <a:r>
              <a:rPr lang="en-US" dirty="0"/>
              <a:t>Two unreported factors: </a:t>
            </a:r>
            <a:r>
              <a:rPr lang="en-US" b="1" dirty="0">
                <a:solidFill>
                  <a:schemeClr val="accent1"/>
                </a:solidFill>
              </a:rPr>
              <a:t>s</a:t>
            </a:r>
            <a:r>
              <a:rPr lang="en-US" b="1" i="1" dirty="0">
                <a:solidFill>
                  <a:schemeClr val="accent1"/>
                </a:solidFill>
              </a:rPr>
              <a:t>elf-recovery </a:t>
            </a:r>
            <a:r>
              <a:rPr lang="en-US" b="1" dirty="0">
                <a:solidFill>
                  <a:schemeClr val="accent1"/>
                </a:solidFill>
              </a:rPr>
              <a:t>and </a:t>
            </a:r>
            <a:r>
              <a:rPr lang="en-US" b="1" i="1" dirty="0">
                <a:solidFill>
                  <a:schemeClr val="accent1"/>
                </a:solidFill>
              </a:rPr>
              <a:t>temperature</a:t>
            </a:r>
          </a:p>
          <a:p>
            <a:pPr>
              <a:spcBef>
                <a:spcPts val="1200"/>
              </a:spcBef>
            </a:pPr>
            <a:r>
              <a:rPr lang="en-US" sz="2600" dirty="0"/>
              <a:t>We study </a:t>
            </a:r>
            <a:r>
              <a:rPr lang="en-US" sz="2600" i="1" dirty="0"/>
              <a:t>self-recovery</a:t>
            </a:r>
            <a:r>
              <a:rPr lang="en-US" sz="2600" dirty="0"/>
              <a:t> and </a:t>
            </a:r>
            <a:r>
              <a:rPr lang="en-US" sz="2600" i="1" dirty="0"/>
              <a:t>temperature</a:t>
            </a:r>
            <a:r>
              <a:rPr lang="en-US" sz="2600" dirty="0"/>
              <a:t> effects</a:t>
            </a:r>
          </a:p>
          <a:p>
            <a:endParaRPr lang="en-US" sz="2600" dirty="0"/>
          </a:p>
          <a:p>
            <a:endParaRPr lang="en-US" sz="2600" dirty="0"/>
          </a:p>
          <a:p>
            <a:endParaRPr lang="en-US" sz="2600" dirty="0"/>
          </a:p>
          <a:p>
            <a:endParaRPr lang="en-US" sz="2600" dirty="0"/>
          </a:p>
          <a:p>
            <a:endParaRPr lang="en-US" sz="2600" dirty="0"/>
          </a:p>
          <a:p>
            <a:pPr>
              <a:spcBef>
                <a:spcPts val="1800"/>
              </a:spcBef>
            </a:pPr>
            <a:r>
              <a:rPr lang="en-US" sz="2600" dirty="0"/>
              <a:t>We develop a new technique to improve flash reliability</a:t>
            </a:r>
          </a:p>
        </p:txBody>
      </p:sp>
      <p:sp>
        <p:nvSpPr>
          <p:cNvPr id="9" name="Slide Number Placeholder 8">
            <a:extLst>
              <a:ext uri="{FF2B5EF4-FFF2-40B4-BE49-F238E27FC236}">
                <a16:creationId xmlns:a16="http://schemas.microsoft.com/office/drawing/2014/main" id="{734D9CFA-E911-4033-A01E-B4A348A421BD}"/>
              </a:ext>
            </a:extLst>
          </p:cNvPr>
          <p:cNvSpPr>
            <a:spLocks noGrp="1"/>
          </p:cNvSpPr>
          <p:nvPr>
            <p:ph type="sldNum" sz="quarter" idx="4"/>
          </p:nvPr>
        </p:nvSpPr>
        <p:spPr/>
        <p:txBody>
          <a:bodyPr/>
          <a:lstStyle/>
          <a:p>
            <a:fld id="{656CEE93-C87C-43EF-85C8-C664598978DF}" type="slidenum">
              <a:rPr lang="en-US" smtClean="0"/>
              <a:t>3</a:t>
            </a:fld>
            <a:endParaRPr lang="en-US" dirty="0"/>
          </a:p>
        </p:txBody>
      </p:sp>
      <p:sp>
        <p:nvSpPr>
          <p:cNvPr id="24" name="Rectangle: Rounded Corners 23">
            <a:extLst>
              <a:ext uri="{FF2B5EF4-FFF2-40B4-BE49-F238E27FC236}">
                <a16:creationId xmlns:a16="http://schemas.microsoft.com/office/drawing/2014/main" id="{A6893842-66A1-42B8-AA89-010822AA556D}"/>
              </a:ext>
            </a:extLst>
          </p:cNvPr>
          <p:cNvSpPr/>
          <p:nvPr/>
        </p:nvSpPr>
        <p:spPr>
          <a:xfrm>
            <a:off x="217710" y="2580392"/>
            <a:ext cx="8708580" cy="518485"/>
          </a:xfrm>
          <a:prstGeom prst="roundRect">
            <a:avLst>
              <a:gd name="adj" fmla="val 8451"/>
            </a:avLst>
          </a:prstGeom>
          <a:solidFill>
            <a:schemeClr val="accent4">
              <a:lumMod val="20000"/>
              <a:lumOff val="80000"/>
            </a:schemeClr>
          </a:solidFill>
          <a:ln>
            <a:solidFill>
              <a:schemeClr val="accent4">
                <a:lumMod val="60000"/>
                <a:lumOff val="40000"/>
              </a:schemeClr>
            </a:solidFill>
          </a:ln>
        </p:spPr>
        <p:style>
          <a:lnRef idx="1">
            <a:schemeClr val="accent4"/>
          </a:lnRef>
          <a:fillRef idx="2">
            <a:schemeClr val="accent4"/>
          </a:fillRef>
          <a:effectRef idx="1">
            <a:schemeClr val="accent4"/>
          </a:effectRef>
          <a:fontRef idx="minor">
            <a:schemeClr val="dk1"/>
          </a:fontRef>
        </p:style>
        <p:txBody>
          <a:bodyPr tIns="18288" bIns="18288" rtlCol="0" anchor="t"/>
          <a:lstStyle/>
          <a:p>
            <a:pPr marL="285750" lvl="1" indent="-168275">
              <a:buFont typeface="Arial" panose="020B0604020202020204" pitchFamily="34" charset="0"/>
              <a:buChar char="•"/>
            </a:pPr>
            <a:r>
              <a:rPr lang="en-US" sz="2600" b="1" dirty="0">
                <a:solidFill>
                  <a:schemeClr val="accent1"/>
                </a:solidFill>
              </a:rPr>
              <a:t>Experimental characterization </a:t>
            </a:r>
            <a:r>
              <a:rPr lang="en-US" sz="2600" dirty="0"/>
              <a:t>of </a:t>
            </a:r>
            <a:r>
              <a:rPr lang="en-US" sz="2600" i="1" dirty="0"/>
              <a:t>real</a:t>
            </a:r>
            <a:r>
              <a:rPr lang="en-US" sz="2600" dirty="0"/>
              <a:t> 3D NAND chips</a:t>
            </a:r>
          </a:p>
        </p:txBody>
      </p:sp>
      <p:sp>
        <p:nvSpPr>
          <p:cNvPr id="35" name="Rectangle: Rounded Corners 34">
            <a:extLst>
              <a:ext uri="{FF2B5EF4-FFF2-40B4-BE49-F238E27FC236}">
                <a16:creationId xmlns:a16="http://schemas.microsoft.com/office/drawing/2014/main" id="{5A199B65-5FA7-47C2-9F23-1BDDE8EDE311}"/>
              </a:ext>
            </a:extLst>
          </p:cNvPr>
          <p:cNvSpPr/>
          <p:nvPr/>
        </p:nvSpPr>
        <p:spPr>
          <a:xfrm>
            <a:off x="217710" y="3220321"/>
            <a:ext cx="8708580" cy="1514475"/>
          </a:xfrm>
          <a:prstGeom prst="roundRect">
            <a:avLst>
              <a:gd name="adj" fmla="val 8451"/>
            </a:avLst>
          </a:prstGeom>
          <a:solidFill>
            <a:schemeClr val="accent4">
              <a:lumMod val="20000"/>
              <a:lumOff val="80000"/>
            </a:schemeClr>
          </a:solidFill>
          <a:ln>
            <a:solidFill>
              <a:schemeClr val="accent4">
                <a:lumMod val="60000"/>
                <a:lumOff val="40000"/>
              </a:schemeClr>
            </a:solidFill>
          </a:ln>
        </p:spPr>
        <p:style>
          <a:lnRef idx="1">
            <a:schemeClr val="accent4"/>
          </a:lnRef>
          <a:fillRef idx="2">
            <a:schemeClr val="accent4"/>
          </a:fillRef>
          <a:effectRef idx="1">
            <a:schemeClr val="accent4"/>
          </a:effectRef>
          <a:fontRef idx="minor">
            <a:schemeClr val="dk1"/>
          </a:fontRef>
        </p:style>
        <p:txBody>
          <a:bodyPr tIns="18288" rIns="0" bIns="18288" rtlCol="0" anchor="t"/>
          <a:lstStyle/>
          <a:p>
            <a:pPr marL="285750" lvl="1" indent="-168275">
              <a:buFont typeface="Arial" panose="020B0604020202020204" pitchFamily="34" charset="0"/>
              <a:buChar char="•"/>
            </a:pPr>
            <a:r>
              <a:rPr lang="en-US" sz="2600" b="1" dirty="0">
                <a:solidFill>
                  <a:schemeClr val="accent1"/>
                </a:solidFill>
              </a:rPr>
              <a:t>Unified Self-Recovery and Temperature (URT) Model</a:t>
            </a:r>
            <a:endParaRPr lang="en-US" sz="2600" dirty="0">
              <a:solidFill>
                <a:schemeClr val="accent1"/>
              </a:solidFill>
            </a:endParaRPr>
          </a:p>
          <a:p>
            <a:pPr marL="514350" lvl="2" indent="-171450">
              <a:lnSpc>
                <a:spcPct val="85000"/>
              </a:lnSpc>
              <a:spcBef>
                <a:spcPts val="300"/>
              </a:spcBef>
              <a:buFont typeface="Arial" panose="020B0604020202020204" pitchFamily="34" charset="0"/>
              <a:buChar char="•"/>
            </a:pPr>
            <a:r>
              <a:rPr lang="en-US" sz="2400" dirty="0"/>
              <a:t>Predicts impact of retention loss, wearout, self-recovery, temperature on </a:t>
            </a:r>
            <a:r>
              <a:rPr lang="en-US" sz="2400" b="1" dirty="0">
                <a:solidFill>
                  <a:schemeClr val="tx2">
                    <a:lumMod val="75000"/>
                  </a:schemeClr>
                </a:solidFill>
              </a:rPr>
              <a:t>flash cell voltage</a:t>
            </a:r>
          </a:p>
          <a:p>
            <a:pPr marL="514350" lvl="2" indent="-171450">
              <a:lnSpc>
                <a:spcPct val="85000"/>
              </a:lnSpc>
              <a:spcBef>
                <a:spcPts val="300"/>
              </a:spcBef>
              <a:buFont typeface="Arial" panose="020B0604020202020204" pitchFamily="34" charset="0"/>
              <a:buChar char="•"/>
            </a:pPr>
            <a:r>
              <a:rPr lang="en-US" sz="2400" b="1" dirty="0">
                <a:solidFill>
                  <a:schemeClr val="accent6">
                    <a:lumMod val="75000"/>
                  </a:schemeClr>
                </a:solidFill>
              </a:rPr>
              <a:t>Low prediction error rate: 4.9%</a:t>
            </a:r>
          </a:p>
        </p:txBody>
      </p:sp>
      <p:sp>
        <p:nvSpPr>
          <p:cNvPr id="36" name="Rectangle: Rounded Corners 35">
            <a:extLst>
              <a:ext uri="{FF2B5EF4-FFF2-40B4-BE49-F238E27FC236}">
                <a16:creationId xmlns:a16="http://schemas.microsoft.com/office/drawing/2014/main" id="{B9BA8EFC-8207-4D7C-937A-49F10E46664A}"/>
              </a:ext>
            </a:extLst>
          </p:cNvPr>
          <p:cNvSpPr/>
          <p:nvPr/>
        </p:nvSpPr>
        <p:spPr>
          <a:xfrm>
            <a:off x="217710" y="5300654"/>
            <a:ext cx="8708580" cy="1188451"/>
          </a:xfrm>
          <a:prstGeom prst="roundRect">
            <a:avLst>
              <a:gd name="adj" fmla="val 8451"/>
            </a:avLst>
          </a:prstGeom>
          <a:solidFill>
            <a:schemeClr val="accent4">
              <a:lumMod val="20000"/>
              <a:lumOff val="80000"/>
            </a:schemeClr>
          </a:solidFill>
          <a:ln>
            <a:solidFill>
              <a:schemeClr val="accent4">
                <a:lumMod val="60000"/>
                <a:lumOff val="40000"/>
              </a:schemeClr>
            </a:solidFill>
          </a:ln>
        </p:spPr>
        <p:style>
          <a:lnRef idx="1">
            <a:schemeClr val="accent4"/>
          </a:lnRef>
          <a:fillRef idx="2">
            <a:schemeClr val="accent4"/>
          </a:fillRef>
          <a:effectRef idx="1">
            <a:schemeClr val="accent4"/>
          </a:effectRef>
          <a:fontRef idx="minor">
            <a:schemeClr val="dk1"/>
          </a:fontRef>
        </p:style>
        <p:txBody>
          <a:bodyPr tIns="18288" rIns="0" bIns="18288" rtlCol="0" anchor="t"/>
          <a:lstStyle/>
          <a:p>
            <a:pPr marL="285750" lvl="1" indent="-168275">
              <a:buFont typeface="Arial" panose="020B0604020202020204" pitchFamily="34" charset="0"/>
              <a:buChar char="•"/>
            </a:pPr>
            <a:r>
              <a:rPr lang="en-US" sz="2600" b="1" dirty="0">
                <a:solidFill>
                  <a:schemeClr val="accent1"/>
                </a:solidFill>
              </a:rPr>
              <a:t>HeatWatch</a:t>
            </a:r>
          </a:p>
          <a:p>
            <a:pPr marL="514350" lvl="2" indent="-171450">
              <a:lnSpc>
                <a:spcPct val="85000"/>
              </a:lnSpc>
              <a:spcBef>
                <a:spcPts val="300"/>
              </a:spcBef>
              <a:buFont typeface="Arial" panose="020B0604020202020204" pitchFamily="34" charset="0"/>
              <a:buChar char="•"/>
            </a:pPr>
            <a:r>
              <a:rPr lang="en-US" sz="2400" spc="-70" dirty="0"/>
              <a:t>Uses URT model to find optimal read voltages for 3D NAND flash</a:t>
            </a:r>
          </a:p>
          <a:p>
            <a:pPr marL="514350" lvl="2" indent="-171450">
              <a:lnSpc>
                <a:spcPct val="85000"/>
              </a:lnSpc>
              <a:spcBef>
                <a:spcPts val="300"/>
              </a:spcBef>
              <a:buFont typeface="Arial" panose="020B0604020202020204" pitchFamily="34" charset="0"/>
              <a:buChar char="•"/>
            </a:pPr>
            <a:r>
              <a:rPr lang="en-US" sz="2400" b="1" dirty="0">
                <a:solidFill>
                  <a:schemeClr val="accent6">
                    <a:lumMod val="75000"/>
                  </a:schemeClr>
                </a:solidFill>
              </a:rPr>
              <a:t>Improves flash lifetime by 3.85x</a:t>
            </a:r>
          </a:p>
        </p:txBody>
      </p:sp>
    </p:spTree>
    <p:extLst>
      <p:ext uri="{BB962C8B-B14F-4D97-AF65-F5344CB8AC3E}">
        <p14:creationId xmlns:p14="http://schemas.microsoft.com/office/powerpoint/2010/main" val="158252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9" end="9"/>
                                            </p:txEl>
                                          </p:spTgt>
                                        </p:tgtEl>
                                        <p:attrNameLst>
                                          <p:attrName>style.visibility</p:attrName>
                                        </p:attrNameLst>
                                      </p:cBhvr>
                                      <p:to>
                                        <p:strVal val="visible"/>
                                      </p:to>
                                    </p:set>
                                    <p:animEffect transition="in" filter="fade">
                                      <p:cBhvr>
                                        <p:cTn id="22" dur="500"/>
                                        <p:tgtEl>
                                          <p:spTgt spid="4">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24" grpId="0" animBg="1"/>
      <p:bldP spid="35" grpId="0" animBg="1"/>
      <p:bldP spid="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0CE2ED4-001F-4E0B-8BA9-6E01B96DB147}"/>
              </a:ext>
            </a:extLst>
          </p:cNvPr>
          <p:cNvSpPr>
            <a:spLocks noGrp="1"/>
          </p:cNvSpPr>
          <p:nvPr>
            <p:ph type="title"/>
          </p:nvPr>
        </p:nvSpPr>
        <p:spPr/>
        <p:txBody>
          <a:bodyPr/>
          <a:lstStyle/>
          <a:p>
            <a:r>
              <a:rPr lang="en-US" dirty="0"/>
              <a:t>HeatWatch Mechanism Overview</a:t>
            </a:r>
          </a:p>
        </p:txBody>
      </p:sp>
      <p:sp>
        <p:nvSpPr>
          <p:cNvPr id="4" name="Slide Number Placeholder 3">
            <a:extLst>
              <a:ext uri="{FF2B5EF4-FFF2-40B4-BE49-F238E27FC236}">
                <a16:creationId xmlns:a16="http://schemas.microsoft.com/office/drawing/2014/main" id="{6D993105-75B4-4B99-8A6D-285DDA64A469}"/>
              </a:ext>
            </a:extLst>
          </p:cNvPr>
          <p:cNvSpPr>
            <a:spLocks noGrp="1"/>
          </p:cNvSpPr>
          <p:nvPr>
            <p:ph type="sldNum" sz="quarter" idx="12"/>
          </p:nvPr>
        </p:nvSpPr>
        <p:spPr/>
        <p:txBody>
          <a:bodyPr/>
          <a:lstStyle/>
          <a:p>
            <a:fld id="{656CEE93-C87C-43EF-85C8-C664598978DF}" type="slidenum">
              <a:rPr lang="en-US" smtClean="0"/>
              <a:pPr/>
              <a:t>30</a:t>
            </a:fld>
            <a:endParaRPr lang="en-US" dirty="0"/>
          </a:p>
        </p:txBody>
      </p:sp>
      <p:grpSp>
        <p:nvGrpSpPr>
          <p:cNvPr id="2" name="Group 1">
            <a:extLst>
              <a:ext uri="{FF2B5EF4-FFF2-40B4-BE49-F238E27FC236}">
                <a16:creationId xmlns:a16="http://schemas.microsoft.com/office/drawing/2014/main" id="{FADA2C7C-1885-45D5-964E-F1B0BB3F1541}"/>
              </a:ext>
            </a:extLst>
          </p:cNvPr>
          <p:cNvGrpSpPr/>
          <p:nvPr/>
        </p:nvGrpSpPr>
        <p:grpSpPr>
          <a:xfrm>
            <a:off x="347060" y="1166320"/>
            <a:ext cx="8449880" cy="5108891"/>
            <a:chOff x="347060" y="1166320"/>
            <a:chExt cx="8449880" cy="5108891"/>
          </a:xfrm>
        </p:grpSpPr>
        <p:sp>
          <p:nvSpPr>
            <p:cNvPr id="9" name="Rectangle: Rounded Corners 8">
              <a:extLst>
                <a:ext uri="{FF2B5EF4-FFF2-40B4-BE49-F238E27FC236}">
                  <a16:creationId xmlns:a16="http://schemas.microsoft.com/office/drawing/2014/main" id="{16191C26-F913-4E19-BF13-9857F5E59DAC}"/>
                </a:ext>
              </a:extLst>
            </p:cNvPr>
            <p:cNvSpPr/>
            <p:nvPr/>
          </p:nvSpPr>
          <p:spPr>
            <a:xfrm>
              <a:off x="347060" y="1166320"/>
              <a:ext cx="8449880" cy="1637037"/>
            </a:xfrm>
            <a:prstGeom prst="roundRect">
              <a:avLst>
                <a:gd name="adj" fmla="val 14703"/>
              </a:avLst>
            </a:prstGeom>
            <a:noFill/>
            <a:ln w="571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a:solidFill>
                    <a:schemeClr val="accent1"/>
                  </a:solidFill>
                </a:rPr>
                <a:t>Tracking Components</a:t>
              </a:r>
            </a:p>
          </p:txBody>
        </p:sp>
        <p:sp>
          <p:nvSpPr>
            <p:cNvPr id="10" name="Rectangle: Rounded Corners 9">
              <a:extLst>
                <a:ext uri="{FF2B5EF4-FFF2-40B4-BE49-F238E27FC236}">
                  <a16:creationId xmlns:a16="http://schemas.microsoft.com/office/drawing/2014/main" id="{C9CD6538-D519-4D73-9192-6D7D300CC3C7}"/>
                </a:ext>
              </a:extLst>
            </p:cNvPr>
            <p:cNvSpPr/>
            <p:nvPr/>
          </p:nvSpPr>
          <p:spPr>
            <a:xfrm>
              <a:off x="565484" y="1840831"/>
              <a:ext cx="2550695" cy="7579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SSD Temperature</a:t>
              </a:r>
            </a:p>
          </p:txBody>
        </p:sp>
        <p:sp>
          <p:nvSpPr>
            <p:cNvPr id="11" name="Rectangle: Rounded Corners 10">
              <a:extLst>
                <a:ext uri="{FF2B5EF4-FFF2-40B4-BE49-F238E27FC236}">
                  <a16:creationId xmlns:a16="http://schemas.microsoft.com/office/drawing/2014/main" id="{CF954BCC-3312-4837-8CCE-BD5199072E48}"/>
                </a:ext>
              </a:extLst>
            </p:cNvPr>
            <p:cNvSpPr/>
            <p:nvPr/>
          </p:nvSpPr>
          <p:spPr>
            <a:xfrm>
              <a:off x="3296652" y="1840831"/>
              <a:ext cx="2550695" cy="7579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Dwell Time</a:t>
              </a:r>
            </a:p>
          </p:txBody>
        </p:sp>
        <p:sp>
          <p:nvSpPr>
            <p:cNvPr id="12" name="Rectangle: Rounded Corners 11">
              <a:extLst>
                <a:ext uri="{FF2B5EF4-FFF2-40B4-BE49-F238E27FC236}">
                  <a16:creationId xmlns:a16="http://schemas.microsoft.com/office/drawing/2014/main" id="{FC99A57F-FF91-4B67-862A-FDAAB3AC013F}"/>
                </a:ext>
              </a:extLst>
            </p:cNvPr>
            <p:cNvSpPr/>
            <p:nvPr/>
          </p:nvSpPr>
          <p:spPr>
            <a:xfrm>
              <a:off x="6046796" y="1828799"/>
              <a:ext cx="2550695" cy="7579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P/E Cycles &amp; </a:t>
              </a:r>
              <a:br>
                <a:rPr lang="en-US" sz="2400" b="1" dirty="0"/>
              </a:br>
              <a:r>
                <a:rPr lang="en-US" sz="2400" b="1" dirty="0"/>
                <a:t>Retention Time</a:t>
              </a:r>
            </a:p>
          </p:txBody>
        </p:sp>
        <p:sp>
          <p:nvSpPr>
            <p:cNvPr id="13" name="Rectangle: Rounded Corners 12">
              <a:extLst>
                <a:ext uri="{FF2B5EF4-FFF2-40B4-BE49-F238E27FC236}">
                  <a16:creationId xmlns:a16="http://schemas.microsoft.com/office/drawing/2014/main" id="{C4758706-D8B9-4D48-9452-0894DC096A50}"/>
                </a:ext>
              </a:extLst>
            </p:cNvPr>
            <p:cNvSpPr/>
            <p:nvPr/>
          </p:nvSpPr>
          <p:spPr>
            <a:xfrm>
              <a:off x="866272" y="4723137"/>
              <a:ext cx="7411454" cy="1552074"/>
            </a:xfrm>
            <a:prstGeom prst="roundRect">
              <a:avLst>
                <a:gd name="adj" fmla="val 9828"/>
              </a:avLst>
            </a:prstGeom>
            <a:noFill/>
            <a:ln w="571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a:solidFill>
                    <a:schemeClr val="accent6"/>
                  </a:solidFill>
                </a:rPr>
                <a:t>Prediction Components</a:t>
              </a:r>
            </a:p>
          </p:txBody>
        </p:sp>
        <p:sp>
          <p:nvSpPr>
            <p:cNvPr id="14" name="Rectangle: Rounded Corners 13">
              <a:extLst>
                <a:ext uri="{FF2B5EF4-FFF2-40B4-BE49-F238E27FC236}">
                  <a16:creationId xmlns:a16="http://schemas.microsoft.com/office/drawing/2014/main" id="{2E4038AE-D236-4AA3-85BD-9791ADF10A30}"/>
                </a:ext>
              </a:extLst>
            </p:cNvPr>
            <p:cNvSpPr/>
            <p:nvPr/>
          </p:nvSpPr>
          <p:spPr>
            <a:xfrm>
              <a:off x="1022685" y="5367569"/>
              <a:ext cx="2550695" cy="75798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t>V</a:t>
              </a:r>
              <a:r>
                <a:rPr lang="en-US" sz="2400" b="1" baseline="-25000" dirty="0"/>
                <a:t>opt</a:t>
              </a:r>
              <a:r>
                <a:rPr lang="en-US" sz="2400" b="1" dirty="0"/>
                <a:t> Prediction</a:t>
              </a:r>
            </a:p>
          </p:txBody>
        </p:sp>
        <p:sp>
          <p:nvSpPr>
            <p:cNvPr id="15" name="Rectangle: Rounded Corners 14">
              <a:extLst>
                <a:ext uri="{FF2B5EF4-FFF2-40B4-BE49-F238E27FC236}">
                  <a16:creationId xmlns:a16="http://schemas.microsoft.com/office/drawing/2014/main" id="{DD005849-220B-45FB-BD34-2749D404CE64}"/>
                </a:ext>
              </a:extLst>
            </p:cNvPr>
            <p:cNvSpPr/>
            <p:nvPr/>
          </p:nvSpPr>
          <p:spPr>
            <a:xfrm>
              <a:off x="5570622" y="5367569"/>
              <a:ext cx="2550695" cy="75798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t>Fine-Tuning URT Parameters</a:t>
              </a:r>
            </a:p>
          </p:txBody>
        </p:sp>
        <p:sp>
          <p:nvSpPr>
            <p:cNvPr id="16" name="Oval 15">
              <a:extLst>
                <a:ext uri="{FF2B5EF4-FFF2-40B4-BE49-F238E27FC236}">
                  <a16:creationId xmlns:a16="http://schemas.microsoft.com/office/drawing/2014/main" id="{9208FA7B-59D5-4B5A-85EA-4862814FD209}"/>
                </a:ext>
              </a:extLst>
            </p:cNvPr>
            <p:cNvSpPr/>
            <p:nvPr/>
          </p:nvSpPr>
          <p:spPr>
            <a:xfrm>
              <a:off x="1749394" y="3421320"/>
              <a:ext cx="1097280" cy="10972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t>URT</a:t>
              </a:r>
            </a:p>
          </p:txBody>
        </p:sp>
        <p:grpSp>
          <p:nvGrpSpPr>
            <p:cNvPr id="61" name="Group 60">
              <a:extLst>
                <a:ext uri="{FF2B5EF4-FFF2-40B4-BE49-F238E27FC236}">
                  <a16:creationId xmlns:a16="http://schemas.microsoft.com/office/drawing/2014/main" id="{9A1F2C7E-ECE2-444F-AB78-D88DBD215FD5}"/>
                </a:ext>
              </a:extLst>
            </p:cNvPr>
            <p:cNvGrpSpPr/>
            <p:nvPr/>
          </p:nvGrpSpPr>
          <p:grpSpPr>
            <a:xfrm>
              <a:off x="1840832" y="2586788"/>
              <a:ext cx="5481312" cy="834532"/>
              <a:chOff x="1840832" y="2586788"/>
              <a:chExt cx="5481312" cy="834532"/>
            </a:xfrm>
          </p:grpSpPr>
          <p:cxnSp>
            <p:nvCxnSpPr>
              <p:cNvPr id="31" name="Connector: Elbow 30">
                <a:extLst>
                  <a:ext uri="{FF2B5EF4-FFF2-40B4-BE49-F238E27FC236}">
                    <a16:creationId xmlns:a16="http://schemas.microsoft.com/office/drawing/2014/main" id="{7CC6B3BB-B698-4C3B-A305-FADB32D4B763}"/>
                  </a:ext>
                </a:extLst>
              </p:cNvPr>
              <p:cNvCxnSpPr>
                <a:stCxn id="10" idx="2"/>
                <a:endCxn id="16" idx="0"/>
              </p:cNvCxnSpPr>
              <p:nvPr/>
            </p:nvCxnSpPr>
            <p:spPr>
              <a:xfrm rot="16200000" flipH="1">
                <a:off x="1658183" y="2781469"/>
                <a:ext cx="822500" cy="457202"/>
              </a:xfrm>
              <a:prstGeom prst="bentConnector3">
                <a:avLst>
                  <a:gd name="adj1" fmla="val 50000"/>
                </a:avLst>
              </a:prstGeom>
              <a:ln w="57150">
                <a:tailEnd type="triangle"/>
              </a:ln>
            </p:spPr>
            <p:style>
              <a:lnRef idx="1">
                <a:schemeClr val="dk1"/>
              </a:lnRef>
              <a:fillRef idx="0">
                <a:schemeClr val="dk1"/>
              </a:fillRef>
              <a:effectRef idx="0">
                <a:schemeClr val="dk1"/>
              </a:effectRef>
              <a:fontRef idx="minor">
                <a:schemeClr val="tx1"/>
              </a:fontRef>
            </p:style>
          </p:cxnSp>
          <p:cxnSp>
            <p:nvCxnSpPr>
              <p:cNvPr id="33" name="Connector: Elbow 32">
                <a:extLst>
                  <a:ext uri="{FF2B5EF4-FFF2-40B4-BE49-F238E27FC236}">
                    <a16:creationId xmlns:a16="http://schemas.microsoft.com/office/drawing/2014/main" id="{18A616BD-7BDE-4278-AF3B-38C44032DF0E}"/>
                  </a:ext>
                </a:extLst>
              </p:cNvPr>
              <p:cNvCxnSpPr>
                <a:cxnSpLocks/>
                <a:stCxn id="11" idx="2"/>
                <a:endCxn id="16" idx="0"/>
              </p:cNvCxnSpPr>
              <p:nvPr/>
            </p:nvCxnSpPr>
            <p:spPr>
              <a:xfrm rot="5400000">
                <a:off x="3023767" y="1873087"/>
                <a:ext cx="822500" cy="2273966"/>
              </a:xfrm>
              <a:prstGeom prst="bentConnector3">
                <a:avLst>
                  <a:gd name="adj1" fmla="val 50000"/>
                </a:avLst>
              </a:prstGeom>
              <a:ln w="57150">
                <a:tailEnd type="triangle"/>
              </a:ln>
            </p:spPr>
            <p:style>
              <a:lnRef idx="1">
                <a:schemeClr val="dk1"/>
              </a:lnRef>
              <a:fillRef idx="0">
                <a:schemeClr val="dk1"/>
              </a:fillRef>
              <a:effectRef idx="0">
                <a:schemeClr val="dk1"/>
              </a:effectRef>
              <a:fontRef idx="minor">
                <a:schemeClr val="tx1"/>
              </a:fontRef>
            </p:style>
          </p:cxnSp>
          <p:cxnSp>
            <p:nvCxnSpPr>
              <p:cNvPr id="36" name="Connector: Elbow 35">
                <a:extLst>
                  <a:ext uri="{FF2B5EF4-FFF2-40B4-BE49-F238E27FC236}">
                    <a16:creationId xmlns:a16="http://schemas.microsoft.com/office/drawing/2014/main" id="{F07C6545-EEE8-46B4-9D0A-DFADD6C63A68}"/>
                  </a:ext>
                </a:extLst>
              </p:cNvPr>
              <p:cNvCxnSpPr>
                <a:cxnSpLocks/>
                <a:stCxn id="12" idx="2"/>
                <a:endCxn id="16" idx="0"/>
              </p:cNvCxnSpPr>
              <p:nvPr/>
            </p:nvCxnSpPr>
            <p:spPr>
              <a:xfrm rot="5400000">
                <a:off x="4392823" y="491999"/>
                <a:ext cx="834532" cy="5024110"/>
              </a:xfrm>
              <a:prstGeom prst="bentConnector3">
                <a:avLst>
                  <a:gd name="adj1" fmla="val 51442"/>
                </a:avLst>
              </a:prstGeom>
              <a:ln w="57150">
                <a:tailEnd type="triangle"/>
              </a:ln>
            </p:spPr>
            <p:style>
              <a:lnRef idx="1">
                <a:schemeClr val="dk1"/>
              </a:lnRef>
              <a:fillRef idx="0">
                <a:schemeClr val="dk1"/>
              </a:fillRef>
              <a:effectRef idx="0">
                <a:schemeClr val="dk1"/>
              </a:effectRef>
              <a:fontRef idx="minor">
                <a:schemeClr val="tx1"/>
              </a:fontRef>
            </p:style>
          </p:cxnSp>
        </p:grpSp>
        <p:cxnSp>
          <p:nvCxnSpPr>
            <p:cNvPr id="40" name="Connector: Elbow 39">
              <a:extLst>
                <a:ext uri="{FF2B5EF4-FFF2-40B4-BE49-F238E27FC236}">
                  <a16:creationId xmlns:a16="http://schemas.microsoft.com/office/drawing/2014/main" id="{A381AD20-D286-4697-87A8-D66EA6EF99C1}"/>
                </a:ext>
              </a:extLst>
            </p:cNvPr>
            <p:cNvCxnSpPr>
              <a:cxnSpLocks/>
              <a:stCxn id="15" idx="0"/>
              <a:endCxn id="16" idx="6"/>
            </p:cNvCxnSpPr>
            <p:nvPr/>
          </p:nvCxnSpPr>
          <p:spPr>
            <a:xfrm rot="16200000" flipV="1">
              <a:off x="4147518" y="2669117"/>
              <a:ext cx="1397609" cy="3999296"/>
            </a:xfrm>
            <a:prstGeom prst="bentConnector2">
              <a:avLst/>
            </a:prstGeom>
            <a:ln w="57150">
              <a:tailEnd type="triangle"/>
            </a:ln>
          </p:spPr>
          <p:style>
            <a:lnRef idx="1">
              <a:schemeClr val="dk1"/>
            </a:lnRef>
            <a:fillRef idx="0">
              <a:schemeClr val="dk1"/>
            </a:fillRef>
            <a:effectRef idx="0">
              <a:schemeClr val="dk1"/>
            </a:effectRef>
            <a:fontRef idx="minor">
              <a:schemeClr val="tx1"/>
            </a:fontRef>
          </p:style>
        </p:cxnSp>
        <p:cxnSp>
          <p:nvCxnSpPr>
            <p:cNvPr id="43" name="Connector: Elbow 42">
              <a:extLst>
                <a:ext uri="{FF2B5EF4-FFF2-40B4-BE49-F238E27FC236}">
                  <a16:creationId xmlns:a16="http://schemas.microsoft.com/office/drawing/2014/main" id="{1C598B24-CF5E-40DE-A2FC-C39231858AE5}"/>
                </a:ext>
              </a:extLst>
            </p:cNvPr>
            <p:cNvCxnSpPr>
              <a:cxnSpLocks/>
              <a:stCxn id="16" idx="4"/>
              <a:endCxn id="14" idx="0"/>
            </p:cNvCxnSpPr>
            <p:nvPr/>
          </p:nvCxnSpPr>
          <p:spPr>
            <a:xfrm rot="5400000">
              <a:off x="1873550" y="4943084"/>
              <a:ext cx="848969" cy="1"/>
            </a:xfrm>
            <a:prstGeom prst="bentConnector3">
              <a:avLst>
                <a:gd name="adj1" fmla="val 50000"/>
              </a:avLst>
            </a:prstGeom>
            <a:ln w="57150">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049656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0CE2ED4-001F-4E0B-8BA9-6E01B96DB147}"/>
              </a:ext>
            </a:extLst>
          </p:cNvPr>
          <p:cNvSpPr>
            <a:spLocks noGrp="1"/>
          </p:cNvSpPr>
          <p:nvPr>
            <p:ph type="title"/>
          </p:nvPr>
        </p:nvSpPr>
        <p:spPr/>
        <p:txBody>
          <a:bodyPr/>
          <a:lstStyle/>
          <a:p>
            <a:r>
              <a:rPr lang="en-US" dirty="0"/>
              <a:t>Tracking SSD Temperature</a:t>
            </a:r>
          </a:p>
        </p:txBody>
      </p:sp>
      <p:sp>
        <p:nvSpPr>
          <p:cNvPr id="4" name="Slide Number Placeholder 3">
            <a:extLst>
              <a:ext uri="{FF2B5EF4-FFF2-40B4-BE49-F238E27FC236}">
                <a16:creationId xmlns:a16="http://schemas.microsoft.com/office/drawing/2014/main" id="{6D993105-75B4-4B99-8A6D-285DDA64A469}"/>
              </a:ext>
            </a:extLst>
          </p:cNvPr>
          <p:cNvSpPr>
            <a:spLocks noGrp="1"/>
          </p:cNvSpPr>
          <p:nvPr>
            <p:ph type="sldNum" sz="quarter" idx="12"/>
          </p:nvPr>
        </p:nvSpPr>
        <p:spPr/>
        <p:txBody>
          <a:bodyPr/>
          <a:lstStyle/>
          <a:p>
            <a:fld id="{656CEE93-C87C-43EF-85C8-C664598978DF}" type="slidenum">
              <a:rPr lang="en-US" smtClean="0"/>
              <a:pPr/>
              <a:t>31</a:t>
            </a:fld>
            <a:endParaRPr lang="en-US" dirty="0"/>
          </a:p>
        </p:txBody>
      </p:sp>
      <p:sp>
        <p:nvSpPr>
          <p:cNvPr id="9" name="Rectangle: Rounded Corners 8">
            <a:extLst>
              <a:ext uri="{FF2B5EF4-FFF2-40B4-BE49-F238E27FC236}">
                <a16:creationId xmlns:a16="http://schemas.microsoft.com/office/drawing/2014/main" id="{16191C26-F913-4E19-BF13-9857F5E59DAC}"/>
              </a:ext>
            </a:extLst>
          </p:cNvPr>
          <p:cNvSpPr/>
          <p:nvPr/>
        </p:nvSpPr>
        <p:spPr>
          <a:xfrm>
            <a:off x="347060" y="1166320"/>
            <a:ext cx="8449880" cy="1637037"/>
          </a:xfrm>
          <a:prstGeom prst="roundRect">
            <a:avLst>
              <a:gd name="adj" fmla="val 14703"/>
            </a:avLst>
          </a:prstGeom>
          <a:noFill/>
          <a:ln w="571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a:solidFill>
                  <a:schemeClr val="accent1"/>
                </a:solidFill>
              </a:rPr>
              <a:t>Tracking Components</a:t>
            </a:r>
          </a:p>
        </p:txBody>
      </p:sp>
      <p:sp>
        <p:nvSpPr>
          <p:cNvPr id="10" name="Rectangle: Rounded Corners 9">
            <a:extLst>
              <a:ext uri="{FF2B5EF4-FFF2-40B4-BE49-F238E27FC236}">
                <a16:creationId xmlns:a16="http://schemas.microsoft.com/office/drawing/2014/main" id="{C9CD6538-D519-4D73-9192-6D7D300CC3C7}"/>
              </a:ext>
            </a:extLst>
          </p:cNvPr>
          <p:cNvSpPr/>
          <p:nvPr/>
        </p:nvSpPr>
        <p:spPr>
          <a:xfrm>
            <a:off x="565484" y="1840831"/>
            <a:ext cx="2550695" cy="7579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SSD Temperature</a:t>
            </a:r>
          </a:p>
        </p:txBody>
      </p:sp>
      <p:sp>
        <p:nvSpPr>
          <p:cNvPr id="11" name="Rectangle: Rounded Corners 10">
            <a:extLst>
              <a:ext uri="{FF2B5EF4-FFF2-40B4-BE49-F238E27FC236}">
                <a16:creationId xmlns:a16="http://schemas.microsoft.com/office/drawing/2014/main" id="{CF954BCC-3312-4837-8CCE-BD5199072E48}"/>
              </a:ext>
            </a:extLst>
          </p:cNvPr>
          <p:cNvSpPr/>
          <p:nvPr/>
        </p:nvSpPr>
        <p:spPr>
          <a:xfrm>
            <a:off x="3296652" y="1840831"/>
            <a:ext cx="2550695" cy="757989"/>
          </a:xfrm>
          <a:prstGeom prst="round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Dwell Time</a:t>
            </a:r>
          </a:p>
        </p:txBody>
      </p:sp>
      <p:sp>
        <p:nvSpPr>
          <p:cNvPr id="12" name="Rectangle: Rounded Corners 11">
            <a:extLst>
              <a:ext uri="{FF2B5EF4-FFF2-40B4-BE49-F238E27FC236}">
                <a16:creationId xmlns:a16="http://schemas.microsoft.com/office/drawing/2014/main" id="{FC99A57F-FF91-4B67-862A-FDAAB3AC013F}"/>
              </a:ext>
            </a:extLst>
          </p:cNvPr>
          <p:cNvSpPr/>
          <p:nvPr/>
        </p:nvSpPr>
        <p:spPr>
          <a:xfrm>
            <a:off x="6046796" y="1828799"/>
            <a:ext cx="2550695" cy="757989"/>
          </a:xfrm>
          <a:prstGeom prst="round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P/E Cycles &amp; </a:t>
            </a:r>
            <a:br>
              <a:rPr lang="en-US" sz="2400" b="1" dirty="0"/>
            </a:br>
            <a:r>
              <a:rPr lang="en-US" sz="2400" b="1" dirty="0"/>
              <a:t>Retention Time</a:t>
            </a:r>
          </a:p>
        </p:txBody>
      </p:sp>
      <p:sp>
        <p:nvSpPr>
          <p:cNvPr id="13" name="Rectangle: Rounded Corners 12">
            <a:extLst>
              <a:ext uri="{FF2B5EF4-FFF2-40B4-BE49-F238E27FC236}">
                <a16:creationId xmlns:a16="http://schemas.microsoft.com/office/drawing/2014/main" id="{C4758706-D8B9-4D48-9452-0894DC096A50}"/>
              </a:ext>
            </a:extLst>
          </p:cNvPr>
          <p:cNvSpPr/>
          <p:nvPr/>
        </p:nvSpPr>
        <p:spPr>
          <a:xfrm>
            <a:off x="866272" y="4723137"/>
            <a:ext cx="7411454" cy="1552074"/>
          </a:xfrm>
          <a:prstGeom prst="roundRect">
            <a:avLst>
              <a:gd name="adj" fmla="val 9828"/>
            </a:avLst>
          </a:prstGeom>
          <a:noFill/>
          <a:ln w="57150">
            <a:solidFill>
              <a:schemeClr val="accent6">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a:solidFill>
                  <a:schemeClr val="accent6">
                    <a:lumMod val="20000"/>
                    <a:lumOff val="80000"/>
                  </a:schemeClr>
                </a:solidFill>
              </a:rPr>
              <a:t>Prediction Components</a:t>
            </a:r>
          </a:p>
        </p:txBody>
      </p:sp>
      <p:sp>
        <p:nvSpPr>
          <p:cNvPr id="14" name="Rectangle: Rounded Corners 13">
            <a:extLst>
              <a:ext uri="{FF2B5EF4-FFF2-40B4-BE49-F238E27FC236}">
                <a16:creationId xmlns:a16="http://schemas.microsoft.com/office/drawing/2014/main" id="{2E4038AE-D236-4AA3-85BD-9791ADF10A30}"/>
              </a:ext>
            </a:extLst>
          </p:cNvPr>
          <p:cNvSpPr/>
          <p:nvPr/>
        </p:nvSpPr>
        <p:spPr>
          <a:xfrm>
            <a:off x="1022685" y="5367569"/>
            <a:ext cx="2550695" cy="757989"/>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V</a:t>
            </a:r>
            <a:r>
              <a:rPr lang="en-US" sz="2400" b="1" baseline="-25000" dirty="0"/>
              <a:t>opt</a:t>
            </a:r>
            <a:r>
              <a:rPr lang="en-US" sz="2400" b="1" dirty="0"/>
              <a:t> Prediction</a:t>
            </a:r>
          </a:p>
        </p:txBody>
      </p:sp>
      <p:sp>
        <p:nvSpPr>
          <p:cNvPr id="15" name="Rectangle: Rounded Corners 14">
            <a:extLst>
              <a:ext uri="{FF2B5EF4-FFF2-40B4-BE49-F238E27FC236}">
                <a16:creationId xmlns:a16="http://schemas.microsoft.com/office/drawing/2014/main" id="{DD005849-220B-45FB-BD34-2749D404CE64}"/>
              </a:ext>
            </a:extLst>
          </p:cNvPr>
          <p:cNvSpPr/>
          <p:nvPr/>
        </p:nvSpPr>
        <p:spPr>
          <a:xfrm>
            <a:off x="5570622" y="5367569"/>
            <a:ext cx="2550695" cy="757989"/>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Fine-Tuning URT Parameters</a:t>
            </a:r>
          </a:p>
        </p:txBody>
      </p:sp>
      <p:sp>
        <p:nvSpPr>
          <p:cNvPr id="16" name="Oval 15">
            <a:extLst>
              <a:ext uri="{FF2B5EF4-FFF2-40B4-BE49-F238E27FC236}">
                <a16:creationId xmlns:a16="http://schemas.microsoft.com/office/drawing/2014/main" id="{9208FA7B-59D5-4B5A-85EA-4862814FD209}"/>
              </a:ext>
            </a:extLst>
          </p:cNvPr>
          <p:cNvSpPr/>
          <p:nvPr/>
        </p:nvSpPr>
        <p:spPr>
          <a:xfrm>
            <a:off x="1749394" y="3421320"/>
            <a:ext cx="1097280" cy="1097280"/>
          </a:xfrm>
          <a:prstGeom prst="ellipse">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URT</a:t>
            </a:r>
          </a:p>
        </p:txBody>
      </p:sp>
      <p:cxnSp>
        <p:nvCxnSpPr>
          <p:cNvPr id="31" name="Connector: Elbow 30">
            <a:extLst>
              <a:ext uri="{FF2B5EF4-FFF2-40B4-BE49-F238E27FC236}">
                <a16:creationId xmlns:a16="http://schemas.microsoft.com/office/drawing/2014/main" id="{7CC6B3BB-B698-4C3B-A305-FADB32D4B763}"/>
              </a:ext>
            </a:extLst>
          </p:cNvPr>
          <p:cNvCxnSpPr>
            <a:stCxn id="10" idx="2"/>
            <a:endCxn id="16" idx="0"/>
          </p:cNvCxnSpPr>
          <p:nvPr/>
        </p:nvCxnSpPr>
        <p:spPr>
          <a:xfrm rot="16200000" flipH="1">
            <a:off x="1658183" y="2781469"/>
            <a:ext cx="822500" cy="457202"/>
          </a:xfrm>
          <a:prstGeom prst="bentConnector3">
            <a:avLst>
              <a:gd name="adj1" fmla="val 50000"/>
            </a:avLst>
          </a:prstGeom>
          <a:ln w="76200">
            <a:solidFill>
              <a:schemeClr val="bg2">
                <a:lumMod val="90000"/>
              </a:schemeClr>
            </a:solidFill>
            <a:tailEnd type="triangle"/>
          </a:ln>
        </p:spPr>
        <p:style>
          <a:lnRef idx="1">
            <a:schemeClr val="dk1"/>
          </a:lnRef>
          <a:fillRef idx="0">
            <a:schemeClr val="dk1"/>
          </a:fillRef>
          <a:effectRef idx="0">
            <a:schemeClr val="dk1"/>
          </a:effectRef>
          <a:fontRef idx="minor">
            <a:schemeClr val="tx1"/>
          </a:fontRef>
        </p:style>
      </p:cxnSp>
      <p:cxnSp>
        <p:nvCxnSpPr>
          <p:cNvPr id="33" name="Connector: Elbow 32">
            <a:extLst>
              <a:ext uri="{FF2B5EF4-FFF2-40B4-BE49-F238E27FC236}">
                <a16:creationId xmlns:a16="http://schemas.microsoft.com/office/drawing/2014/main" id="{18A616BD-7BDE-4278-AF3B-38C44032DF0E}"/>
              </a:ext>
            </a:extLst>
          </p:cNvPr>
          <p:cNvCxnSpPr>
            <a:cxnSpLocks/>
            <a:stCxn id="11" idx="2"/>
            <a:endCxn id="16" idx="0"/>
          </p:cNvCxnSpPr>
          <p:nvPr/>
        </p:nvCxnSpPr>
        <p:spPr>
          <a:xfrm rot="5400000">
            <a:off x="3023767" y="1873087"/>
            <a:ext cx="822500" cy="2273966"/>
          </a:xfrm>
          <a:prstGeom prst="bentConnector3">
            <a:avLst>
              <a:gd name="adj1" fmla="val 50000"/>
            </a:avLst>
          </a:prstGeom>
          <a:ln w="76200">
            <a:solidFill>
              <a:schemeClr val="bg2">
                <a:lumMod val="90000"/>
              </a:schemeClr>
            </a:solidFill>
            <a:tailEnd type="triangle"/>
          </a:ln>
        </p:spPr>
        <p:style>
          <a:lnRef idx="1">
            <a:schemeClr val="dk1"/>
          </a:lnRef>
          <a:fillRef idx="0">
            <a:schemeClr val="dk1"/>
          </a:fillRef>
          <a:effectRef idx="0">
            <a:schemeClr val="dk1"/>
          </a:effectRef>
          <a:fontRef idx="minor">
            <a:schemeClr val="tx1"/>
          </a:fontRef>
        </p:style>
      </p:cxnSp>
      <p:cxnSp>
        <p:nvCxnSpPr>
          <p:cNvPr id="36" name="Connector: Elbow 35">
            <a:extLst>
              <a:ext uri="{FF2B5EF4-FFF2-40B4-BE49-F238E27FC236}">
                <a16:creationId xmlns:a16="http://schemas.microsoft.com/office/drawing/2014/main" id="{F07C6545-EEE8-46B4-9D0A-DFADD6C63A68}"/>
              </a:ext>
            </a:extLst>
          </p:cNvPr>
          <p:cNvCxnSpPr>
            <a:cxnSpLocks/>
            <a:stCxn id="12" idx="2"/>
            <a:endCxn id="16" idx="0"/>
          </p:cNvCxnSpPr>
          <p:nvPr/>
        </p:nvCxnSpPr>
        <p:spPr>
          <a:xfrm rot="5400000">
            <a:off x="4392823" y="491999"/>
            <a:ext cx="834532" cy="5024110"/>
          </a:xfrm>
          <a:prstGeom prst="bentConnector3">
            <a:avLst>
              <a:gd name="adj1" fmla="val 51442"/>
            </a:avLst>
          </a:prstGeom>
          <a:ln w="76200">
            <a:solidFill>
              <a:schemeClr val="bg2">
                <a:lumMod val="90000"/>
              </a:schemeClr>
            </a:solidFill>
            <a:tailEnd type="triangle"/>
          </a:ln>
        </p:spPr>
        <p:style>
          <a:lnRef idx="1">
            <a:schemeClr val="dk1"/>
          </a:lnRef>
          <a:fillRef idx="0">
            <a:schemeClr val="dk1"/>
          </a:fillRef>
          <a:effectRef idx="0">
            <a:schemeClr val="dk1"/>
          </a:effectRef>
          <a:fontRef idx="minor">
            <a:schemeClr val="tx1"/>
          </a:fontRef>
        </p:style>
      </p:cxnSp>
      <p:cxnSp>
        <p:nvCxnSpPr>
          <p:cNvPr id="40" name="Connector: Elbow 39">
            <a:extLst>
              <a:ext uri="{FF2B5EF4-FFF2-40B4-BE49-F238E27FC236}">
                <a16:creationId xmlns:a16="http://schemas.microsoft.com/office/drawing/2014/main" id="{A381AD20-D286-4697-87A8-D66EA6EF99C1}"/>
              </a:ext>
            </a:extLst>
          </p:cNvPr>
          <p:cNvCxnSpPr>
            <a:cxnSpLocks/>
            <a:stCxn id="15" idx="0"/>
            <a:endCxn id="16" idx="6"/>
          </p:cNvCxnSpPr>
          <p:nvPr/>
        </p:nvCxnSpPr>
        <p:spPr>
          <a:xfrm rot="16200000" flipV="1">
            <a:off x="4147518" y="2669117"/>
            <a:ext cx="1397609" cy="3999296"/>
          </a:xfrm>
          <a:prstGeom prst="bentConnector2">
            <a:avLst/>
          </a:prstGeom>
          <a:ln w="76200">
            <a:solidFill>
              <a:schemeClr val="bg2">
                <a:lumMod val="90000"/>
              </a:schemeClr>
            </a:solidFill>
            <a:tailEnd type="triangle"/>
          </a:ln>
        </p:spPr>
        <p:style>
          <a:lnRef idx="1">
            <a:schemeClr val="dk1"/>
          </a:lnRef>
          <a:fillRef idx="0">
            <a:schemeClr val="dk1"/>
          </a:fillRef>
          <a:effectRef idx="0">
            <a:schemeClr val="dk1"/>
          </a:effectRef>
          <a:fontRef idx="minor">
            <a:schemeClr val="tx1"/>
          </a:fontRef>
        </p:style>
      </p:cxnSp>
      <p:cxnSp>
        <p:nvCxnSpPr>
          <p:cNvPr id="43" name="Connector: Elbow 42">
            <a:extLst>
              <a:ext uri="{FF2B5EF4-FFF2-40B4-BE49-F238E27FC236}">
                <a16:creationId xmlns:a16="http://schemas.microsoft.com/office/drawing/2014/main" id="{1C598B24-CF5E-40DE-A2FC-C39231858AE5}"/>
              </a:ext>
            </a:extLst>
          </p:cNvPr>
          <p:cNvCxnSpPr>
            <a:cxnSpLocks/>
            <a:stCxn id="16" idx="4"/>
            <a:endCxn id="14" idx="0"/>
          </p:cNvCxnSpPr>
          <p:nvPr/>
        </p:nvCxnSpPr>
        <p:spPr>
          <a:xfrm rot="5400000">
            <a:off x="1873550" y="4943084"/>
            <a:ext cx="848969" cy="1"/>
          </a:xfrm>
          <a:prstGeom prst="bentConnector3">
            <a:avLst>
              <a:gd name="adj1" fmla="val 50000"/>
            </a:avLst>
          </a:prstGeom>
          <a:ln w="76200">
            <a:solidFill>
              <a:schemeClr val="bg2">
                <a:lumMod val="90000"/>
              </a:schemeClr>
            </a:solidFill>
            <a:tailEnd type="triangle"/>
          </a:ln>
        </p:spPr>
        <p:style>
          <a:lnRef idx="1">
            <a:schemeClr val="dk1"/>
          </a:lnRef>
          <a:fillRef idx="0">
            <a:schemeClr val="dk1"/>
          </a:fillRef>
          <a:effectRef idx="0">
            <a:schemeClr val="dk1"/>
          </a:effectRef>
          <a:fontRef idx="minor">
            <a:schemeClr val="tx1"/>
          </a:fontRef>
        </p:style>
      </p:cxnSp>
      <p:sp>
        <p:nvSpPr>
          <p:cNvPr id="18" name="Speech Bubble: Rectangle with Corners Rounded 17">
            <a:extLst>
              <a:ext uri="{FF2B5EF4-FFF2-40B4-BE49-F238E27FC236}">
                <a16:creationId xmlns:a16="http://schemas.microsoft.com/office/drawing/2014/main" id="{4529925A-E2EC-443F-A260-6F64A8E88435}"/>
              </a:ext>
            </a:extLst>
          </p:cNvPr>
          <p:cNvSpPr/>
          <p:nvPr/>
        </p:nvSpPr>
        <p:spPr>
          <a:xfrm>
            <a:off x="347060" y="3067943"/>
            <a:ext cx="8449881" cy="1552073"/>
          </a:xfrm>
          <a:prstGeom prst="wedgeRoundRectCallout">
            <a:avLst>
              <a:gd name="adj1" fmla="val -32637"/>
              <a:gd name="adj2" fmla="val -80452"/>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1" indent="-168275">
              <a:spcBef>
                <a:spcPts val="600"/>
              </a:spcBef>
              <a:buFont typeface="Arial" panose="020B0604020202020204" pitchFamily="34" charset="0"/>
              <a:buChar char="•"/>
            </a:pPr>
            <a:r>
              <a:rPr lang="en-US" sz="2400" dirty="0">
                <a:solidFill>
                  <a:schemeClr val="tx1"/>
                </a:solidFill>
              </a:rPr>
              <a:t>Use existing sensors in the SSD</a:t>
            </a:r>
          </a:p>
          <a:p>
            <a:pPr marL="228600" lvl="1" indent="-168275">
              <a:spcBef>
                <a:spcPts val="600"/>
              </a:spcBef>
              <a:buFont typeface="Arial" panose="020B0604020202020204" pitchFamily="34" charset="0"/>
              <a:buChar char="•"/>
            </a:pPr>
            <a:r>
              <a:rPr lang="en-US" sz="2400" b="1" dirty="0">
                <a:solidFill>
                  <a:schemeClr val="tx1"/>
                </a:solidFill>
              </a:rPr>
              <a:t>Precompute</a:t>
            </a:r>
            <a:r>
              <a:rPr lang="en-US" sz="2400" dirty="0">
                <a:solidFill>
                  <a:schemeClr val="tx1"/>
                </a:solidFill>
              </a:rPr>
              <a:t> temperature scaling factor</a:t>
            </a:r>
            <a:br>
              <a:rPr lang="en-US" sz="2400" dirty="0">
                <a:solidFill>
                  <a:schemeClr val="tx1"/>
                </a:solidFill>
              </a:rPr>
            </a:br>
            <a:r>
              <a:rPr lang="en-US" sz="2400" dirty="0">
                <a:solidFill>
                  <a:schemeClr val="tx1"/>
                </a:solidFill>
              </a:rPr>
              <a:t>at </a:t>
            </a:r>
            <a:r>
              <a:rPr lang="en-US" sz="2400" b="1" dirty="0">
                <a:solidFill>
                  <a:schemeClr val="tx1"/>
                </a:solidFill>
              </a:rPr>
              <a:t>logarithmic time intervals</a:t>
            </a:r>
            <a:endParaRPr lang="en-US" sz="2400" dirty="0">
              <a:solidFill>
                <a:schemeClr val="tx1"/>
              </a:solidFill>
            </a:endParaRPr>
          </a:p>
        </p:txBody>
      </p:sp>
    </p:spTree>
    <p:extLst>
      <p:ext uri="{BB962C8B-B14F-4D97-AF65-F5344CB8AC3E}">
        <p14:creationId xmlns:p14="http://schemas.microsoft.com/office/powerpoint/2010/main" val="999506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0CE2ED4-001F-4E0B-8BA9-6E01B96DB147}"/>
              </a:ext>
            </a:extLst>
          </p:cNvPr>
          <p:cNvSpPr>
            <a:spLocks noGrp="1"/>
          </p:cNvSpPr>
          <p:nvPr>
            <p:ph type="title"/>
          </p:nvPr>
        </p:nvSpPr>
        <p:spPr/>
        <p:txBody>
          <a:bodyPr/>
          <a:lstStyle/>
          <a:p>
            <a:r>
              <a:rPr lang="en-US" dirty="0"/>
              <a:t>Tracking Dwell Time</a:t>
            </a:r>
          </a:p>
        </p:txBody>
      </p:sp>
      <p:sp>
        <p:nvSpPr>
          <p:cNvPr id="4" name="Slide Number Placeholder 3">
            <a:extLst>
              <a:ext uri="{FF2B5EF4-FFF2-40B4-BE49-F238E27FC236}">
                <a16:creationId xmlns:a16="http://schemas.microsoft.com/office/drawing/2014/main" id="{6D993105-75B4-4B99-8A6D-285DDA64A469}"/>
              </a:ext>
            </a:extLst>
          </p:cNvPr>
          <p:cNvSpPr>
            <a:spLocks noGrp="1"/>
          </p:cNvSpPr>
          <p:nvPr>
            <p:ph type="sldNum" sz="quarter" idx="12"/>
          </p:nvPr>
        </p:nvSpPr>
        <p:spPr/>
        <p:txBody>
          <a:bodyPr/>
          <a:lstStyle/>
          <a:p>
            <a:fld id="{656CEE93-C87C-43EF-85C8-C664598978DF}" type="slidenum">
              <a:rPr lang="en-US" smtClean="0"/>
              <a:pPr/>
              <a:t>32</a:t>
            </a:fld>
            <a:endParaRPr lang="en-US" dirty="0"/>
          </a:p>
        </p:txBody>
      </p:sp>
      <p:sp>
        <p:nvSpPr>
          <p:cNvPr id="9" name="Rectangle: Rounded Corners 8">
            <a:extLst>
              <a:ext uri="{FF2B5EF4-FFF2-40B4-BE49-F238E27FC236}">
                <a16:creationId xmlns:a16="http://schemas.microsoft.com/office/drawing/2014/main" id="{16191C26-F913-4E19-BF13-9857F5E59DAC}"/>
              </a:ext>
            </a:extLst>
          </p:cNvPr>
          <p:cNvSpPr/>
          <p:nvPr/>
        </p:nvSpPr>
        <p:spPr>
          <a:xfrm>
            <a:off x="347060" y="1166320"/>
            <a:ext cx="8449880" cy="1637037"/>
          </a:xfrm>
          <a:prstGeom prst="roundRect">
            <a:avLst>
              <a:gd name="adj" fmla="val 14703"/>
            </a:avLst>
          </a:prstGeom>
          <a:noFill/>
          <a:ln w="571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a:solidFill>
                  <a:schemeClr val="accent1"/>
                </a:solidFill>
              </a:rPr>
              <a:t>Tracking Components</a:t>
            </a:r>
          </a:p>
        </p:txBody>
      </p:sp>
      <p:sp>
        <p:nvSpPr>
          <p:cNvPr id="10" name="Rectangle: Rounded Corners 9">
            <a:extLst>
              <a:ext uri="{FF2B5EF4-FFF2-40B4-BE49-F238E27FC236}">
                <a16:creationId xmlns:a16="http://schemas.microsoft.com/office/drawing/2014/main" id="{C9CD6538-D519-4D73-9192-6D7D300CC3C7}"/>
              </a:ext>
            </a:extLst>
          </p:cNvPr>
          <p:cNvSpPr/>
          <p:nvPr/>
        </p:nvSpPr>
        <p:spPr>
          <a:xfrm>
            <a:off x="565484" y="1840831"/>
            <a:ext cx="2550695" cy="757989"/>
          </a:xfrm>
          <a:prstGeom prst="round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SSD Temperature</a:t>
            </a:r>
          </a:p>
        </p:txBody>
      </p:sp>
      <p:sp>
        <p:nvSpPr>
          <p:cNvPr id="11" name="Rectangle: Rounded Corners 10">
            <a:extLst>
              <a:ext uri="{FF2B5EF4-FFF2-40B4-BE49-F238E27FC236}">
                <a16:creationId xmlns:a16="http://schemas.microsoft.com/office/drawing/2014/main" id="{CF954BCC-3312-4837-8CCE-BD5199072E48}"/>
              </a:ext>
            </a:extLst>
          </p:cNvPr>
          <p:cNvSpPr/>
          <p:nvPr/>
        </p:nvSpPr>
        <p:spPr>
          <a:xfrm>
            <a:off x="3296652" y="1840831"/>
            <a:ext cx="2550695" cy="757989"/>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Dwell Time</a:t>
            </a:r>
          </a:p>
        </p:txBody>
      </p:sp>
      <p:sp>
        <p:nvSpPr>
          <p:cNvPr id="12" name="Rectangle: Rounded Corners 11">
            <a:extLst>
              <a:ext uri="{FF2B5EF4-FFF2-40B4-BE49-F238E27FC236}">
                <a16:creationId xmlns:a16="http://schemas.microsoft.com/office/drawing/2014/main" id="{FC99A57F-FF91-4B67-862A-FDAAB3AC013F}"/>
              </a:ext>
            </a:extLst>
          </p:cNvPr>
          <p:cNvSpPr/>
          <p:nvPr/>
        </p:nvSpPr>
        <p:spPr>
          <a:xfrm>
            <a:off x="6046796" y="1828799"/>
            <a:ext cx="2550695" cy="757989"/>
          </a:xfrm>
          <a:prstGeom prst="round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P/E Cycles &amp; </a:t>
            </a:r>
            <a:br>
              <a:rPr lang="en-US" sz="2400" b="1" dirty="0"/>
            </a:br>
            <a:r>
              <a:rPr lang="en-US" sz="2400" b="1" dirty="0"/>
              <a:t>Retention Time</a:t>
            </a:r>
          </a:p>
        </p:txBody>
      </p:sp>
      <p:sp>
        <p:nvSpPr>
          <p:cNvPr id="13" name="Rectangle: Rounded Corners 12">
            <a:extLst>
              <a:ext uri="{FF2B5EF4-FFF2-40B4-BE49-F238E27FC236}">
                <a16:creationId xmlns:a16="http://schemas.microsoft.com/office/drawing/2014/main" id="{C4758706-D8B9-4D48-9452-0894DC096A50}"/>
              </a:ext>
            </a:extLst>
          </p:cNvPr>
          <p:cNvSpPr/>
          <p:nvPr/>
        </p:nvSpPr>
        <p:spPr>
          <a:xfrm>
            <a:off x="866272" y="4723137"/>
            <a:ext cx="7411454" cy="1552074"/>
          </a:xfrm>
          <a:prstGeom prst="roundRect">
            <a:avLst>
              <a:gd name="adj" fmla="val 9828"/>
            </a:avLst>
          </a:prstGeom>
          <a:noFill/>
          <a:ln w="57150">
            <a:solidFill>
              <a:schemeClr val="accent6">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a:solidFill>
                  <a:schemeClr val="accent6">
                    <a:lumMod val="20000"/>
                    <a:lumOff val="80000"/>
                  </a:schemeClr>
                </a:solidFill>
              </a:rPr>
              <a:t>Prediction Components</a:t>
            </a:r>
          </a:p>
        </p:txBody>
      </p:sp>
      <p:sp>
        <p:nvSpPr>
          <p:cNvPr id="14" name="Rectangle: Rounded Corners 13">
            <a:extLst>
              <a:ext uri="{FF2B5EF4-FFF2-40B4-BE49-F238E27FC236}">
                <a16:creationId xmlns:a16="http://schemas.microsoft.com/office/drawing/2014/main" id="{2E4038AE-D236-4AA3-85BD-9791ADF10A30}"/>
              </a:ext>
            </a:extLst>
          </p:cNvPr>
          <p:cNvSpPr/>
          <p:nvPr/>
        </p:nvSpPr>
        <p:spPr>
          <a:xfrm>
            <a:off x="1022685" y="5367569"/>
            <a:ext cx="2550695" cy="757989"/>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V</a:t>
            </a:r>
            <a:r>
              <a:rPr lang="en-US" sz="2400" b="1" baseline="-25000" dirty="0"/>
              <a:t>opt</a:t>
            </a:r>
            <a:r>
              <a:rPr lang="en-US" sz="2400" b="1" dirty="0"/>
              <a:t> Prediction</a:t>
            </a:r>
          </a:p>
        </p:txBody>
      </p:sp>
      <p:sp>
        <p:nvSpPr>
          <p:cNvPr id="15" name="Rectangle: Rounded Corners 14">
            <a:extLst>
              <a:ext uri="{FF2B5EF4-FFF2-40B4-BE49-F238E27FC236}">
                <a16:creationId xmlns:a16="http://schemas.microsoft.com/office/drawing/2014/main" id="{DD005849-220B-45FB-BD34-2749D404CE64}"/>
              </a:ext>
            </a:extLst>
          </p:cNvPr>
          <p:cNvSpPr/>
          <p:nvPr/>
        </p:nvSpPr>
        <p:spPr>
          <a:xfrm>
            <a:off x="5570622" y="5367569"/>
            <a:ext cx="2550695" cy="757989"/>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Fine-Tuning URT Parameters</a:t>
            </a:r>
          </a:p>
        </p:txBody>
      </p:sp>
      <p:sp>
        <p:nvSpPr>
          <p:cNvPr id="16" name="Oval 15">
            <a:extLst>
              <a:ext uri="{FF2B5EF4-FFF2-40B4-BE49-F238E27FC236}">
                <a16:creationId xmlns:a16="http://schemas.microsoft.com/office/drawing/2014/main" id="{9208FA7B-59D5-4B5A-85EA-4862814FD209}"/>
              </a:ext>
            </a:extLst>
          </p:cNvPr>
          <p:cNvSpPr/>
          <p:nvPr/>
        </p:nvSpPr>
        <p:spPr>
          <a:xfrm>
            <a:off x="1749394" y="3421320"/>
            <a:ext cx="1097280" cy="1097280"/>
          </a:xfrm>
          <a:prstGeom prst="ellipse">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URT</a:t>
            </a:r>
          </a:p>
        </p:txBody>
      </p:sp>
      <p:cxnSp>
        <p:nvCxnSpPr>
          <p:cNvPr id="31" name="Connector: Elbow 30">
            <a:extLst>
              <a:ext uri="{FF2B5EF4-FFF2-40B4-BE49-F238E27FC236}">
                <a16:creationId xmlns:a16="http://schemas.microsoft.com/office/drawing/2014/main" id="{7CC6B3BB-B698-4C3B-A305-FADB32D4B763}"/>
              </a:ext>
            </a:extLst>
          </p:cNvPr>
          <p:cNvCxnSpPr>
            <a:stCxn id="10" idx="2"/>
            <a:endCxn id="16" idx="0"/>
          </p:cNvCxnSpPr>
          <p:nvPr/>
        </p:nvCxnSpPr>
        <p:spPr>
          <a:xfrm rot="16200000" flipH="1">
            <a:off x="1658183" y="2781469"/>
            <a:ext cx="822500" cy="457202"/>
          </a:xfrm>
          <a:prstGeom prst="bentConnector3">
            <a:avLst>
              <a:gd name="adj1" fmla="val 50000"/>
            </a:avLst>
          </a:prstGeom>
          <a:ln w="76200">
            <a:solidFill>
              <a:schemeClr val="bg2">
                <a:lumMod val="90000"/>
              </a:schemeClr>
            </a:solidFill>
            <a:tailEnd type="triangle"/>
          </a:ln>
        </p:spPr>
        <p:style>
          <a:lnRef idx="1">
            <a:schemeClr val="dk1"/>
          </a:lnRef>
          <a:fillRef idx="0">
            <a:schemeClr val="dk1"/>
          </a:fillRef>
          <a:effectRef idx="0">
            <a:schemeClr val="dk1"/>
          </a:effectRef>
          <a:fontRef idx="minor">
            <a:schemeClr val="tx1"/>
          </a:fontRef>
        </p:style>
      </p:cxnSp>
      <p:cxnSp>
        <p:nvCxnSpPr>
          <p:cNvPr id="33" name="Connector: Elbow 32">
            <a:extLst>
              <a:ext uri="{FF2B5EF4-FFF2-40B4-BE49-F238E27FC236}">
                <a16:creationId xmlns:a16="http://schemas.microsoft.com/office/drawing/2014/main" id="{18A616BD-7BDE-4278-AF3B-38C44032DF0E}"/>
              </a:ext>
            </a:extLst>
          </p:cNvPr>
          <p:cNvCxnSpPr>
            <a:cxnSpLocks/>
            <a:stCxn id="11" idx="2"/>
            <a:endCxn id="16" idx="0"/>
          </p:cNvCxnSpPr>
          <p:nvPr/>
        </p:nvCxnSpPr>
        <p:spPr>
          <a:xfrm rot="5400000">
            <a:off x="3023767" y="1873087"/>
            <a:ext cx="822500" cy="2273966"/>
          </a:xfrm>
          <a:prstGeom prst="bentConnector3">
            <a:avLst>
              <a:gd name="adj1" fmla="val 50000"/>
            </a:avLst>
          </a:prstGeom>
          <a:ln w="76200">
            <a:solidFill>
              <a:schemeClr val="bg2">
                <a:lumMod val="90000"/>
              </a:schemeClr>
            </a:solidFill>
            <a:tailEnd type="triangle"/>
          </a:ln>
        </p:spPr>
        <p:style>
          <a:lnRef idx="1">
            <a:schemeClr val="dk1"/>
          </a:lnRef>
          <a:fillRef idx="0">
            <a:schemeClr val="dk1"/>
          </a:fillRef>
          <a:effectRef idx="0">
            <a:schemeClr val="dk1"/>
          </a:effectRef>
          <a:fontRef idx="minor">
            <a:schemeClr val="tx1"/>
          </a:fontRef>
        </p:style>
      </p:cxnSp>
      <p:cxnSp>
        <p:nvCxnSpPr>
          <p:cNvPr id="36" name="Connector: Elbow 35">
            <a:extLst>
              <a:ext uri="{FF2B5EF4-FFF2-40B4-BE49-F238E27FC236}">
                <a16:creationId xmlns:a16="http://schemas.microsoft.com/office/drawing/2014/main" id="{F07C6545-EEE8-46B4-9D0A-DFADD6C63A68}"/>
              </a:ext>
            </a:extLst>
          </p:cNvPr>
          <p:cNvCxnSpPr>
            <a:cxnSpLocks/>
            <a:stCxn id="12" idx="2"/>
            <a:endCxn id="16" idx="0"/>
          </p:cNvCxnSpPr>
          <p:nvPr/>
        </p:nvCxnSpPr>
        <p:spPr>
          <a:xfrm rot="5400000">
            <a:off x="4392823" y="491999"/>
            <a:ext cx="834532" cy="5024110"/>
          </a:xfrm>
          <a:prstGeom prst="bentConnector3">
            <a:avLst>
              <a:gd name="adj1" fmla="val 51442"/>
            </a:avLst>
          </a:prstGeom>
          <a:ln w="76200">
            <a:solidFill>
              <a:schemeClr val="bg2">
                <a:lumMod val="90000"/>
              </a:schemeClr>
            </a:solidFill>
            <a:tailEnd type="triangle"/>
          </a:ln>
        </p:spPr>
        <p:style>
          <a:lnRef idx="1">
            <a:schemeClr val="dk1"/>
          </a:lnRef>
          <a:fillRef idx="0">
            <a:schemeClr val="dk1"/>
          </a:fillRef>
          <a:effectRef idx="0">
            <a:schemeClr val="dk1"/>
          </a:effectRef>
          <a:fontRef idx="minor">
            <a:schemeClr val="tx1"/>
          </a:fontRef>
        </p:style>
      </p:cxnSp>
      <p:cxnSp>
        <p:nvCxnSpPr>
          <p:cNvPr id="40" name="Connector: Elbow 39">
            <a:extLst>
              <a:ext uri="{FF2B5EF4-FFF2-40B4-BE49-F238E27FC236}">
                <a16:creationId xmlns:a16="http://schemas.microsoft.com/office/drawing/2014/main" id="{A381AD20-D286-4697-87A8-D66EA6EF99C1}"/>
              </a:ext>
            </a:extLst>
          </p:cNvPr>
          <p:cNvCxnSpPr>
            <a:cxnSpLocks/>
            <a:stCxn id="15" idx="0"/>
            <a:endCxn id="16" idx="6"/>
          </p:cNvCxnSpPr>
          <p:nvPr/>
        </p:nvCxnSpPr>
        <p:spPr>
          <a:xfrm rot="16200000" flipV="1">
            <a:off x="4147518" y="2669117"/>
            <a:ext cx="1397609" cy="3999296"/>
          </a:xfrm>
          <a:prstGeom prst="bentConnector2">
            <a:avLst/>
          </a:prstGeom>
          <a:ln w="76200">
            <a:solidFill>
              <a:schemeClr val="bg2">
                <a:lumMod val="90000"/>
              </a:schemeClr>
            </a:solidFill>
            <a:tailEnd type="triangle"/>
          </a:ln>
        </p:spPr>
        <p:style>
          <a:lnRef idx="1">
            <a:schemeClr val="dk1"/>
          </a:lnRef>
          <a:fillRef idx="0">
            <a:schemeClr val="dk1"/>
          </a:fillRef>
          <a:effectRef idx="0">
            <a:schemeClr val="dk1"/>
          </a:effectRef>
          <a:fontRef idx="minor">
            <a:schemeClr val="tx1"/>
          </a:fontRef>
        </p:style>
      </p:cxnSp>
      <p:cxnSp>
        <p:nvCxnSpPr>
          <p:cNvPr id="43" name="Connector: Elbow 42">
            <a:extLst>
              <a:ext uri="{FF2B5EF4-FFF2-40B4-BE49-F238E27FC236}">
                <a16:creationId xmlns:a16="http://schemas.microsoft.com/office/drawing/2014/main" id="{1C598B24-CF5E-40DE-A2FC-C39231858AE5}"/>
              </a:ext>
            </a:extLst>
          </p:cNvPr>
          <p:cNvCxnSpPr>
            <a:cxnSpLocks/>
            <a:stCxn id="16" idx="4"/>
            <a:endCxn id="14" idx="0"/>
          </p:cNvCxnSpPr>
          <p:nvPr/>
        </p:nvCxnSpPr>
        <p:spPr>
          <a:xfrm rot="5400000">
            <a:off x="1873550" y="4943084"/>
            <a:ext cx="848969" cy="1"/>
          </a:xfrm>
          <a:prstGeom prst="bentConnector3">
            <a:avLst>
              <a:gd name="adj1" fmla="val 50000"/>
            </a:avLst>
          </a:prstGeom>
          <a:ln w="76200">
            <a:solidFill>
              <a:schemeClr val="bg2">
                <a:lumMod val="90000"/>
              </a:schemeClr>
            </a:solidFill>
            <a:tailEnd type="triangle"/>
          </a:ln>
        </p:spPr>
        <p:style>
          <a:lnRef idx="1">
            <a:schemeClr val="dk1"/>
          </a:lnRef>
          <a:fillRef idx="0">
            <a:schemeClr val="dk1"/>
          </a:fillRef>
          <a:effectRef idx="0">
            <a:schemeClr val="dk1"/>
          </a:effectRef>
          <a:fontRef idx="minor">
            <a:schemeClr val="tx1"/>
          </a:fontRef>
        </p:style>
      </p:cxnSp>
      <p:sp>
        <p:nvSpPr>
          <p:cNvPr id="18" name="Speech Bubble: Rectangle with Corners Rounded 17">
            <a:extLst>
              <a:ext uri="{FF2B5EF4-FFF2-40B4-BE49-F238E27FC236}">
                <a16:creationId xmlns:a16="http://schemas.microsoft.com/office/drawing/2014/main" id="{4529925A-E2EC-443F-A260-6F64A8E88435}"/>
              </a:ext>
            </a:extLst>
          </p:cNvPr>
          <p:cNvSpPr/>
          <p:nvPr/>
        </p:nvSpPr>
        <p:spPr>
          <a:xfrm>
            <a:off x="347060" y="3067943"/>
            <a:ext cx="8449881" cy="1552073"/>
          </a:xfrm>
          <a:prstGeom prst="wedgeRoundRectCallout">
            <a:avLst>
              <a:gd name="adj1" fmla="val -173"/>
              <a:gd name="adj2" fmla="val -79677"/>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1" indent="-168275">
              <a:spcBef>
                <a:spcPts val="600"/>
              </a:spcBef>
              <a:buFont typeface="Arial" panose="020B0604020202020204" pitchFamily="34" charset="0"/>
              <a:buChar char="•"/>
            </a:pPr>
            <a:r>
              <a:rPr lang="en-US" sz="2400" dirty="0">
                <a:solidFill>
                  <a:schemeClr val="tx1"/>
                </a:solidFill>
              </a:rPr>
              <a:t>Only need to log the timestamps of </a:t>
            </a:r>
            <a:r>
              <a:rPr lang="en-US" sz="2400" b="1" dirty="0">
                <a:solidFill>
                  <a:schemeClr val="tx1"/>
                </a:solidFill>
              </a:rPr>
              <a:t>last 20 full drive writes</a:t>
            </a:r>
          </a:p>
          <a:p>
            <a:pPr marL="457200" lvl="2" indent="-228600">
              <a:spcBef>
                <a:spcPts val="600"/>
              </a:spcBef>
              <a:buFont typeface="Arial" panose="020B0604020202020204" pitchFamily="34" charset="0"/>
              <a:buChar char="•"/>
            </a:pPr>
            <a:r>
              <a:rPr lang="en-US" sz="2400" dirty="0">
                <a:solidFill>
                  <a:schemeClr val="tx1"/>
                </a:solidFill>
              </a:rPr>
              <a:t>Self-recovery effect diminishes after 20 P/E cycles</a:t>
            </a:r>
          </a:p>
        </p:txBody>
      </p:sp>
    </p:spTree>
    <p:extLst>
      <p:ext uri="{BB962C8B-B14F-4D97-AF65-F5344CB8AC3E}">
        <p14:creationId xmlns:p14="http://schemas.microsoft.com/office/powerpoint/2010/main" val="11782435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0CE2ED4-001F-4E0B-8BA9-6E01B96DB147}"/>
              </a:ext>
            </a:extLst>
          </p:cNvPr>
          <p:cNvSpPr>
            <a:spLocks noGrp="1"/>
          </p:cNvSpPr>
          <p:nvPr>
            <p:ph type="title"/>
          </p:nvPr>
        </p:nvSpPr>
        <p:spPr/>
        <p:txBody>
          <a:bodyPr/>
          <a:lstStyle/>
          <a:p>
            <a:r>
              <a:rPr lang="en-US" dirty="0"/>
              <a:t>Tracking P/E Cycles and Retention Time</a:t>
            </a:r>
          </a:p>
        </p:txBody>
      </p:sp>
      <p:sp>
        <p:nvSpPr>
          <p:cNvPr id="4" name="Slide Number Placeholder 3">
            <a:extLst>
              <a:ext uri="{FF2B5EF4-FFF2-40B4-BE49-F238E27FC236}">
                <a16:creationId xmlns:a16="http://schemas.microsoft.com/office/drawing/2014/main" id="{6D993105-75B4-4B99-8A6D-285DDA64A469}"/>
              </a:ext>
            </a:extLst>
          </p:cNvPr>
          <p:cNvSpPr>
            <a:spLocks noGrp="1"/>
          </p:cNvSpPr>
          <p:nvPr>
            <p:ph type="sldNum" sz="quarter" idx="12"/>
          </p:nvPr>
        </p:nvSpPr>
        <p:spPr/>
        <p:txBody>
          <a:bodyPr/>
          <a:lstStyle/>
          <a:p>
            <a:fld id="{656CEE93-C87C-43EF-85C8-C664598978DF}" type="slidenum">
              <a:rPr lang="en-US" smtClean="0"/>
              <a:pPr/>
              <a:t>33</a:t>
            </a:fld>
            <a:endParaRPr lang="en-US" dirty="0"/>
          </a:p>
        </p:txBody>
      </p:sp>
      <p:sp>
        <p:nvSpPr>
          <p:cNvPr id="9" name="Rectangle: Rounded Corners 8">
            <a:extLst>
              <a:ext uri="{FF2B5EF4-FFF2-40B4-BE49-F238E27FC236}">
                <a16:creationId xmlns:a16="http://schemas.microsoft.com/office/drawing/2014/main" id="{16191C26-F913-4E19-BF13-9857F5E59DAC}"/>
              </a:ext>
            </a:extLst>
          </p:cNvPr>
          <p:cNvSpPr/>
          <p:nvPr/>
        </p:nvSpPr>
        <p:spPr>
          <a:xfrm>
            <a:off x="347060" y="1166320"/>
            <a:ext cx="8449880" cy="1637037"/>
          </a:xfrm>
          <a:prstGeom prst="roundRect">
            <a:avLst>
              <a:gd name="adj" fmla="val 14703"/>
            </a:avLst>
          </a:prstGeom>
          <a:noFill/>
          <a:ln w="571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a:solidFill>
                  <a:schemeClr val="accent1"/>
                </a:solidFill>
              </a:rPr>
              <a:t>Tracking Components</a:t>
            </a:r>
          </a:p>
        </p:txBody>
      </p:sp>
      <p:sp>
        <p:nvSpPr>
          <p:cNvPr id="10" name="Rectangle: Rounded Corners 9">
            <a:extLst>
              <a:ext uri="{FF2B5EF4-FFF2-40B4-BE49-F238E27FC236}">
                <a16:creationId xmlns:a16="http://schemas.microsoft.com/office/drawing/2014/main" id="{C9CD6538-D519-4D73-9192-6D7D300CC3C7}"/>
              </a:ext>
            </a:extLst>
          </p:cNvPr>
          <p:cNvSpPr/>
          <p:nvPr/>
        </p:nvSpPr>
        <p:spPr>
          <a:xfrm>
            <a:off x="565484" y="1840831"/>
            <a:ext cx="2550695" cy="757989"/>
          </a:xfrm>
          <a:prstGeom prst="round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SSD Temperature</a:t>
            </a:r>
          </a:p>
        </p:txBody>
      </p:sp>
      <p:sp>
        <p:nvSpPr>
          <p:cNvPr id="11" name="Rectangle: Rounded Corners 10">
            <a:extLst>
              <a:ext uri="{FF2B5EF4-FFF2-40B4-BE49-F238E27FC236}">
                <a16:creationId xmlns:a16="http://schemas.microsoft.com/office/drawing/2014/main" id="{CF954BCC-3312-4837-8CCE-BD5199072E48}"/>
              </a:ext>
            </a:extLst>
          </p:cNvPr>
          <p:cNvSpPr/>
          <p:nvPr/>
        </p:nvSpPr>
        <p:spPr>
          <a:xfrm>
            <a:off x="3296652" y="1840831"/>
            <a:ext cx="2550695" cy="757989"/>
          </a:xfrm>
          <a:prstGeom prst="round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Dwell Time</a:t>
            </a:r>
          </a:p>
        </p:txBody>
      </p:sp>
      <p:sp>
        <p:nvSpPr>
          <p:cNvPr id="12" name="Rectangle: Rounded Corners 11">
            <a:extLst>
              <a:ext uri="{FF2B5EF4-FFF2-40B4-BE49-F238E27FC236}">
                <a16:creationId xmlns:a16="http://schemas.microsoft.com/office/drawing/2014/main" id="{FC99A57F-FF91-4B67-862A-FDAAB3AC013F}"/>
              </a:ext>
            </a:extLst>
          </p:cNvPr>
          <p:cNvSpPr/>
          <p:nvPr/>
        </p:nvSpPr>
        <p:spPr>
          <a:xfrm>
            <a:off x="6046796" y="1828799"/>
            <a:ext cx="2550695" cy="757989"/>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P/E Cycles &amp; </a:t>
            </a:r>
            <a:br>
              <a:rPr lang="en-US" sz="2400" b="1" dirty="0"/>
            </a:br>
            <a:r>
              <a:rPr lang="en-US" sz="2400" b="1" dirty="0"/>
              <a:t>Retention Time</a:t>
            </a:r>
          </a:p>
        </p:txBody>
      </p:sp>
      <p:sp>
        <p:nvSpPr>
          <p:cNvPr id="13" name="Rectangle: Rounded Corners 12">
            <a:extLst>
              <a:ext uri="{FF2B5EF4-FFF2-40B4-BE49-F238E27FC236}">
                <a16:creationId xmlns:a16="http://schemas.microsoft.com/office/drawing/2014/main" id="{C4758706-D8B9-4D48-9452-0894DC096A50}"/>
              </a:ext>
            </a:extLst>
          </p:cNvPr>
          <p:cNvSpPr/>
          <p:nvPr/>
        </p:nvSpPr>
        <p:spPr>
          <a:xfrm>
            <a:off x="866272" y="4723137"/>
            <a:ext cx="7411454" cy="1552074"/>
          </a:xfrm>
          <a:prstGeom prst="roundRect">
            <a:avLst>
              <a:gd name="adj" fmla="val 9828"/>
            </a:avLst>
          </a:prstGeom>
          <a:noFill/>
          <a:ln w="57150">
            <a:solidFill>
              <a:schemeClr val="accent6">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a:solidFill>
                  <a:schemeClr val="accent6">
                    <a:lumMod val="20000"/>
                    <a:lumOff val="80000"/>
                  </a:schemeClr>
                </a:solidFill>
              </a:rPr>
              <a:t>Prediction Components</a:t>
            </a:r>
          </a:p>
        </p:txBody>
      </p:sp>
      <p:sp>
        <p:nvSpPr>
          <p:cNvPr id="14" name="Rectangle: Rounded Corners 13">
            <a:extLst>
              <a:ext uri="{FF2B5EF4-FFF2-40B4-BE49-F238E27FC236}">
                <a16:creationId xmlns:a16="http://schemas.microsoft.com/office/drawing/2014/main" id="{2E4038AE-D236-4AA3-85BD-9791ADF10A30}"/>
              </a:ext>
            </a:extLst>
          </p:cNvPr>
          <p:cNvSpPr/>
          <p:nvPr/>
        </p:nvSpPr>
        <p:spPr>
          <a:xfrm>
            <a:off x="1022685" y="5367569"/>
            <a:ext cx="2550695" cy="757989"/>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V</a:t>
            </a:r>
            <a:r>
              <a:rPr lang="en-US" sz="2400" b="1" baseline="-25000" dirty="0"/>
              <a:t>opt</a:t>
            </a:r>
            <a:r>
              <a:rPr lang="en-US" sz="2400" b="1" dirty="0"/>
              <a:t> Prediction</a:t>
            </a:r>
          </a:p>
        </p:txBody>
      </p:sp>
      <p:sp>
        <p:nvSpPr>
          <p:cNvPr id="15" name="Rectangle: Rounded Corners 14">
            <a:extLst>
              <a:ext uri="{FF2B5EF4-FFF2-40B4-BE49-F238E27FC236}">
                <a16:creationId xmlns:a16="http://schemas.microsoft.com/office/drawing/2014/main" id="{DD005849-220B-45FB-BD34-2749D404CE64}"/>
              </a:ext>
            </a:extLst>
          </p:cNvPr>
          <p:cNvSpPr/>
          <p:nvPr/>
        </p:nvSpPr>
        <p:spPr>
          <a:xfrm>
            <a:off x="5570622" y="5367569"/>
            <a:ext cx="2550695" cy="757989"/>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Fine-Tuning URT Parameters</a:t>
            </a:r>
          </a:p>
        </p:txBody>
      </p:sp>
      <p:sp>
        <p:nvSpPr>
          <p:cNvPr id="16" name="Oval 15">
            <a:extLst>
              <a:ext uri="{FF2B5EF4-FFF2-40B4-BE49-F238E27FC236}">
                <a16:creationId xmlns:a16="http://schemas.microsoft.com/office/drawing/2014/main" id="{9208FA7B-59D5-4B5A-85EA-4862814FD209}"/>
              </a:ext>
            </a:extLst>
          </p:cNvPr>
          <p:cNvSpPr/>
          <p:nvPr/>
        </p:nvSpPr>
        <p:spPr>
          <a:xfrm>
            <a:off x="1749394" y="3421320"/>
            <a:ext cx="1097280" cy="1097280"/>
          </a:xfrm>
          <a:prstGeom prst="ellipse">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URT</a:t>
            </a:r>
          </a:p>
        </p:txBody>
      </p:sp>
      <p:cxnSp>
        <p:nvCxnSpPr>
          <p:cNvPr id="31" name="Connector: Elbow 30">
            <a:extLst>
              <a:ext uri="{FF2B5EF4-FFF2-40B4-BE49-F238E27FC236}">
                <a16:creationId xmlns:a16="http://schemas.microsoft.com/office/drawing/2014/main" id="{7CC6B3BB-B698-4C3B-A305-FADB32D4B763}"/>
              </a:ext>
            </a:extLst>
          </p:cNvPr>
          <p:cNvCxnSpPr>
            <a:stCxn id="10" idx="2"/>
            <a:endCxn id="16" idx="0"/>
          </p:cNvCxnSpPr>
          <p:nvPr/>
        </p:nvCxnSpPr>
        <p:spPr>
          <a:xfrm rot="16200000" flipH="1">
            <a:off x="1658183" y="2781469"/>
            <a:ext cx="822500" cy="457202"/>
          </a:xfrm>
          <a:prstGeom prst="bentConnector3">
            <a:avLst>
              <a:gd name="adj1" fmla="val 50000"/>
            </a:avLst>
          </a:prstGeom>
          <a:ln w="76200">
            <a:solidFill>
              <a:schemeClr val="bg2">
                <a:lumMod val="90000"/>
              </a:schemeClr>
            </a:solidFill>
            <a:tailEnd type="triangle"/>
          </a:ln>
        </p:spPr>
        <p:style>
          <a:lnRef idx="1">
            <a:schemeClr val="dk1"/>
          </a:lnRef>
          <a:fillRef idx="0">
            <a:schemeClr val="dk1"/>
          </a:fillRef>
          <a:effectRef idx="0">
            <a:schemeClr val="dk1"/>
          </a:effectRef>
          <a:fontRef idx="minor">
            <a:schemeClr val="tx1"/>
          </a:fontRef>
        </p:style>
      </p:cxnSp>
      <p:cxnSp>
        <p:nvCxnSpPr>
          <p:cNvPr id="33" name="Connector: Elbow 32">
            <a:extLst>
              <a:ext uri="{FF2B5EF4-FFF2-40B4-BE49-F238E27FC236}">
                <a16:creationId xmlns:a16="http://schemas.microsoft.com/office/drawing/2014/main" id="{18A616BD-7BDE-4278-AF3B-38C44032DF0E}"/>
              </a:ext>
            </a:extLst>
          </p:cNvPr>
          <p:cNvCxnSpPr>
            <a:cxnSpLocks/>
            <a:stCxn id="11" idx="2"/>
            <a:endCxn id="16" idx="0"/>
          </p:cNvCxnSpPr>
          <p:nvPr/>
        </p:nvCxnSpPr>
        <p:spPr>
          <a:xfrm rot="5400000">
            <a:off x="3023767" y="1873087"/>
            <a:ext cx="822500" cy="2273966"/>
          </a:xfrm>
          <a:prstGeom prst="bentConnector3">
            <a:avLst>
              <a:gd name="adj1" fmla="val 50000"/>
            </a:avLst>
          </a:prstGeom>
          <a:ln w="76200">
            <a:solidFill>
              <a:schemeClr val="bg2">
                <a:lumMod val="90000"/>
              </a:schemeClr>
            </a:solidFill>
            <a:tailEnd type="triangle"/>
          </a:ln>
        </p:spPr>
        <p:style>
          <a:lnRef idx="1">
            <a:schemeClr val="dk1"/>
          </a:lnRef>
          <a:fillRef idx="0">
            <a:schemeClr val="dk1"/>
          </a:fillRef>
          <a:effectRef idx="0">
            <a:schemeClr val="dk1"/>
          </a:effectRef>
          <a:fontRef idx="minor">
            <a:schemeClr val="tx1"/>
          </a:fontRef>
        </p:style>
      </p:cxnSp>
      <p:cxnSp>
        <p:nvCxnSpPr>
          <p:cNvPr id="36" name="Connector: Elbow 35">
            <a:extLst>
              <a:ext uri="{FF2B5EF4-FFF2-40B4-BE49-F238E27FC236}">
                <a16:creationId xmlns:a16="http://schemas.microsoft.com/office/drawing/2014/main" id="{F07C6545-EEE8-46B4-9D0A-DFADD6C63A68}"/>
              </a:ext>
            </a:extLst>
          </p:cNvPr>
          <p:cNvCxnSpPr>
            <a:cxnSpLocks/>
            <a:stCxn id="12" idx="2"/>
            <a:endCxn id="16" idx="0"/>
          </p:cNvCxnSpPr>
          <p:nvPr/>
        </p:nvCxnSpPr>
        <p:spPr>
          <a:xfrm rot="5400000">
            <a:off x="4392823" y="491999"/>
            <a:ext cx="834532" cy="5024110"/>
          </a:xfrm>
          <a:prstGeom prst="bentConnector3">
            <a:avLst>
              <a:gd name="adj1" fmla="val 51442"/>
            </a:avLst>
          </a:prstGeom>
          <a:ln w="76200">
            <a:solidFill>
              <a:schemeClr val="bg2">
                <a:lumMod val="90000"/>
              </a:schemeClr>
            </a:solidFill>
            <a:tailEnd type="triangle"/>
          </a:ln>
        </p:spPr>
        <p:style>
          <a:lnRef idx="1">
            <a:schemeClr val="dk1"/>
          </a:lnRef>
          <a:fillRef idx="0">
            <a:schemeClr val="dk1"/>
          </a:fillRef>
          <a:effectRef idx="0">
            <a:schemeClr val="dk1"/>
          </a:effectRef>
          <a:fontRef idx="minor">
            <a:schemeClr val="tx1"/>
          </a:fontRef>
        </p:style>
      </p:cxnSp>
      <p:cxnSp>
        <p:nvCxnSpPr>
          <p:cNvPr id="40" name="Connector: Elbow 39">
            <a:extLst>
              <a:ext uri="{FF2B5EF4-FFF2-40B4-BE49-F238E27FC236}">
                <a16:creationId xmlns:a16="http://schemas.microsoft.com/office/drawing/2014/main" id="{A381AD20-D286-4697-87A8-D66EA6EF99C1}"/>
              </a:ext>
            </a:extLst>
          </p:cNvPr>
          <p:cNvCxnSpPr>
            <a:cxnSpLocks/>
            <a:stCxn id="15" idx="0"/>
            <a:endCxn id="16" idx="6"/>
          </p:cNvCxnSpPr>
          <p:nvPr/>
        </p:nvCxnSpPr>
        <p:spPr>
          <a:xfrm rot="16200000" flipV="1">
            <a:off x="4147518" y="2669117"/>
            <a:ext cx="1397609" cy="3999296"/>
          </a:xfrm>
          <a:prstGeom prst="bentConnector2">
            <a:avLst/>
          </a:prstGeom>
          <a:ln w="76200">
            <a:solidFill>
              <a:schemeClr val="bg2">
                <a:lumMod val="90000"/>
              </a:schemeClr>
            </a:solidFill>
            <a:tailEnd type="triangle"/>
          </a:ln>
        </p:spPr>
        <p:style>
          <a:lnRef idx="1">
            <a:schemeClr val="dk1"/>
          </a:lnRef>
          <a:fillRef idx="0">
            <a:schemeClr val="dk1"/>
          </a:fillRef>
          <a:effectRef idx="0">
            <a:schemeClr val="dk1"/>
          </a:effectRef>
          <a:fontRef idx="minor">
            <a:schemeClr val="tx1"/>
          </a:fontRef>
        </p:style>
      </p:cxnSp>
      <p:cxnSp>
        <p:nvCxnSpPr>
          <p:cNvPr id="43" name="Connector: Elbow 42">
            <a:extLst>
              <a:ext uri="{FF2B5EF4-FFF2-40B4-BE49-F238E27FC236}">
                <a16:creationId xmlns:a16="http://schemas.microsoft.com/office/drawing/2014/main" id="{1C598B24-CF5E-40DE-A2FC-C39231858AE5}"/>
              </a:ext>
            </a:extLst>
          </p:cNvPr>
          <p:cNvCxnSpPr>
            <a:cxnSpLocks/>
            <a:stCxn id="16" idx="4"/>
            <a:endCxn id="14" idx="0"/>
          </p:cNvCxnSpPr>
          <p:nvPr/>
        </p:nvCxnSpPr>
        <p:spPr>
          <a:xfrm rot="5400000">
            <a:off x="1873550" y="4943084"/>
            <a:ext cx="848969" cy="1"/>
          </a:xfrm>
          <a:prstGeom prst="bentConnector3">
            <a:avLst>
              <a:gd name="adj1" fmla="val 50000"/>
            </a:avLst>
          </a:prstGeom>
          <a:ln w="76200">
            <a:solidFill>
              <a:schemeClr val="bg2">
                <a:lumMod val="90000"/>
              </a:schemeClr>
            </a:solidFill>
            <a:tailEnd type="triangle"/>
          </a:ln>
        </p:spPr>
        <p:style>
          <a:lnRef idx="1">
            <a:schemeClr val="dk1"/>
          </a:lnRef>
          <a:fillRef idx="0">
            <a:schemeClr val="dk1"/>
          </a:fillRef>
          <a:effectRef idx="0">
            <a:schemeClr val="dk1"/>
          </a:effectRef>
          <a:fontRef idx="minor">
            <a:schemeClr val="tx1"/>
          </a:fontRef>
        </p:style>
      </p:cxnSp>
      <p:sp>
        <p:nvSpPr>
          <p:cNvPr id="18" name="Speech Bubble: Rectangle with Corners Rounded 17">
            <a:extLst>
              <a:ext uri="{FF2B5EF4-FFF2-40B4-BE49-F238E27FC236}">
                <a16:creationId xmlns:a16="http://schemas.microsoft.com/office/drawing/2014/main" id="{4529925A-E2EC-443F-A260-6F64A8E88435}"/>
              </a:ext>
            </a:extLst>
          </p:cNvPr>
          <p:cNvSpPr/>
          <p:nvPr/>
        </p:nvSpPr>
        <p:spPr>
          <a:xfrm>
            <a:off x="347060" y="3067943"/>
            <a:ext cx="8449881" cy="1552073"/>
          </a:xfrm>
          <a:prstGeom prst="wedgeRoundRectCallout">
            <a:avLst>
              <a:gd name="adj1" fmla="val 33003"/>
              <a:gd name="adj2" fmla="val -82003"/>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1" indent="-168275">
              <a:spcBef>
                <a:spcPts val="600"/>
              </a:spcBef>
              <a:buFont typeface="Arial" panose="020B0604020202020204" pitchFamily="34" charset="0"/>
              <a:buChar char="•"/>
            </a:pPr>
            <a:r>
              <a:rPr lang="en-US" sz="2400" dirty="0">
                <a:solidFill>
                  <a:schemeClr val="tx1"/>
                </a:solidFill>
              </a:rPr>
              <a:t>P/E cycle count </a:t>
            </a:r>
            <a:r>
              <a:rPr lang="en-US" sz="2400" b="1" dirty="0">
                <a:solidFill>
                  <a:schemeClr val="tx1"/>
                </a:solidFill>
              </a:rPr>
              <a:t>already recorded </a:t>
            </a:r>
            <a:r>
              <a:rPr lang="en-US" sz="2400" dirty="0">
                <a:solidFill>
                  <a:schemeClr val="tx1"/>
                </a:solidFill>
              </a:rPr>
              <a:t>by SSD</a:t>
            </a:r>
          </a:p>
          <a:p>
            <a:pPr marL="228600" lvl="1" indent="-168275">
              <a:spcBef>
                <a:spcPts val="600"/>
              </a:spcBef>
              <a:buFont typeface="Arial" panose="020B0604020202020204" pitchFamily="34" charset="0"/>
              <a:buChar char="•"/>
            </a:pPr>
            <a:r>
              <a:rPr lang="en-US" sz="2400" b="1" dirty="0">
                <a:solidFill>
                  <a:schemeClr val="tx1"/>
                </a:solidFill>
              </a:rPr>
              <a:t>Log write timestamp </a:t>
            </a:r>
            <a:r>
              <a:rPr lang="en-US" sz="2400" dirty="0">
                <a:solidFill>
                  <a:schemeClr val="tx1"/>
                </a:solidFill>
              </a:rPr>
              <a:t>for each block</a:t>
            </a:r>
          </a:p>
          <a:p>
            <a:pPr marL="228600" lvl="1" indent="-168275">
              <a:spcBef>
                <a:spcPts val="600"/>
              </a:spcBef>
              <a:buFont typeface="Arial" panose="020B0604020202020204" pitchFamily="34" charset="0"/>
              <a:buChar char="•"/>
            </a:pPr>
            <a:r>
              <a:rPr lang="en-US" sz="2400" dirty="0">
                <a:solidFill>
                  <a:schemeClr val="tx1"/>
                </a:solidFill>
              </a:rPr>
              <a:t>Retention time = read timestamp – write timestamp</a:t>
            </a:r>
          </a:p>
        </p:txBody>
      </p:sp>
    </p:spTree>
    <p:extLst>
      <p:ext uri="{BB962C8B-B14F-4D97-AF65-F5344CB8AC3E}">
        <p14:creationId xmlns:p14="http://schemas.microsoft.com/office/powerpoint/2010/main" val="10625198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Connector: Elbow 39">
            <a:extLst>
              <a:ext uri="{FF2B5EF4-FFF2-40B4-BE49-F238E27FC236}">
                <a16:creationId xmlns:a16="http://schemas.microsoft.com/office/drawing/2014/main" id="{A381AD20-D286-4697-87A8-D66EA6EF99C1}"/>
              </a:ext>
            </a:extLst>
          </p:cNvPr>
          <p:cNvCxnSpPr>
            <a:cxnSpLocks/>
            <a:stCxn id="15" idx="0"/>
            <a:endCxn id="16" idx="6"/>
          </p:cNvCxnSpPr>
          <p:nvPr/>
        </p:nvCxnSpPr>
        <p:spPr>
          <a:xfrm rot="16200000" flipV="1">
            <a:off x="4147518" y="2669117"/>
            <a:ext cx="1397609" cy="3999296"/>
          </a:xfrm>
          <a:prstGeom prst="bentConnector2">
            <a:avLst/>
          </a:prstGeom>
          <a:ln w="76200">
            <a:solidFill>
              <a:schemeClr val="bg2">
                <a:lumMod val="90000"/>
              </a:schemeClr>
            </a:solidFill>
            <a:tailEnd type="triangle"/>
          </a:ln>
        </p:spPr>
        <p:style>
          <a:lnRef idx="1">
            <a:schemeClr val="dk1"/>
          </a:lnRef>
          <a:fillRef idx="0">
            <a:schemeClr val="dk1"/>
          </a:fillRef>
          <a:effectRef idx="0">
            <a:schemeClr val="dk1"/>
          </a:effectRef>
          <a:fontRef idx="minor">
            <a:schemeClr val="tx1"/>
          </a:fontRef>
        </p:style>
      </p:cxnSp>
      <p:sp>
        <p:nvSpPr>
          <p:cNvPr id="8" name="Title 7">
            <a:extLst>
              <a:ext uri="{FF2B5EF4-FFF2-40B4-BE49-F238E27FC236}">
                <a16:creationId xmlns:a16="http://schemas.microsoft.com/office/drawing/2014/main" id="{D0CE2ED4-001F-4E0B-8BA9-6E01B96DB147}"/>
              </a:ext>
            </a:extLst>
          </p:cNvPr>
          <p:cNvSpPr>
            <a:spLocks noGrp="1"/>
          </p:cNvSpPr>
          <p:nvPr>
            <p:ph type="title"/>
          </p:nvPr>
        </p:nvSpPr>
        <p:spPr/>
        <p:txBody>
          <a:bodyPr/>
          <a:lstStyle/>
          <a:p>
            <a:r>
              <a:rPr lang="en-US" dirty="0"/>
              <a:t>Predicting Optimal Read Reference Voltage</a:t>
            </a:r>
          </a:p>
        </p:txBody>
      </p:sp>
      <p:sp>
        <p:nvSpPr>
          <p:cNvPr id="4" name="Slide Number Placeholder 3">
            <a:extLst>
              <a:ext uri="{FF2B5EF4-FFF2-40B4-BE49-F238E27FC236}">
                <a16:creationId xmlns:a16="http://schemas.microsoft.com/office/drawing/2014/main" id="{6D993105-75B4-4B99-8A6D-285DDA64A469}"/>
              </a:ext>
            </a:extLst>
          </p:cNvPr>
          <p:cNvSpPr>
            <a:spLocks noGrp="1"/>
          </p:cNvSpPr>
          <p:nvPr>
            <p:ph type="sldNum" sz="quarter" idx="12"/>
          </p:nvPr>
        </p:nvSpPr>
        <p:spPr/>
        <p:txBody>
          <a:bodyPr/>
          <a:lstStyle/>
          <a:p>
            <a:fld id="{656CEE93-C87C-43EF-85C8-C664598978DF}" type="slidenum">
              <a:rPr lang="en-US" smtClean="0"/>
              <a:pPr/>
              <a:t>34</a:t>
            </a:fld>
            <a:endParaRPr lang="en-US" dirty="0"/>
          </a:p>
        </p:txBody>
      </p:sp>
      <p:sp>
        <p:nvSpPr>
          <p:cNvPr id="9" name="Rectangle: Rounded Corners 8">
            <a:extLst>
              <a:ext uri="{FF2B5EF4-FFF2-40B4-BE49-F238E27FC236}">
                <a16:creationId xmlns:a16="http://schemas.microsoft.com/office/drawing/2014/main" id="{16191C26-F913-4E19-BF13-9857F5E59DAC}"/>
              </a:ext>
            </a:extLst>
          </p:cNvPr>
          <p:cNvSpPr/>
          <p:nvPr/>
        </p:nvSpPr>
        <p:spPr>
          <a:xfrm>
            <a:off x="347060" y="1166320"/>
            <a:ext cx="8449880" cy="1637037"/>
          </a:xfrm>
          <a:prstGeom prst="roundRect">
            <a:avLst>
              <a:gd name="adj" fmla="val 14703"/>
            </a:avLst>
          </a:prstGeom>
          <a:noFill/>
          <a:ln w="57150">
            <a:solidFill>
              <a:schemeClr val="accent1">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a:solidFill>
                  <a:schemeClr val="accent1">
                    <a:lumMod val="20000"/>
                    <a:lumOff val="80000"/>
                  </a:schemeClr>
                </a:solidFill>
              </a:rPr>
              <a:t>Tracking Components</a:t>
            </a:r>
          </a:p>
        </p:txBody>
      </p:sp>
      <p:sp>
        <p:nvSpPr>
          <p:cNvPr id="10" name="Rectangle: Rounded Corners 9">
            <a:extLst>
              <a:ext uri="{FF2B5EF4-FFF2-40B4-BE49-F238E27FC236}">
                <a16:creationId xmlns:a16="http://schemas.microsoft.com/office/drawing/2014/main" id="{C9CD6538-D519-4D73-9192-6D7D300CC3C7}"/>
              </a:ext>
            </a:extLst>
          </p:cNvPr>
          <p:cNvSpPr/>
          <p:nvPr/>
        </p:nvSpPr>
        <p:spPr>
          <a:xfrm>
            <a:off x="565484" y="1840831"/>
            <a:ext cx="2550695" cy="757989"/>
          </a:xfrm>
          <a:prstGeom prst="round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SSD Temperature</a:t>
            </a:r>
          </a:p>
        </p:txBody>
      </p:sp>
      <p:sp>
        <p:nvSpPr>
          <p:cNvPr id="11" name="Rectangle: Rounded Corners 10">
            <a:extLst>
              <a:ext uri="{FF2B5EF4-FFF2-40B4-BE49-F238E27FC236}">
                <a16:creationId xmlns:a16="http://schemas.microsoft.com/office/drawing/2014/main" id="{CF954BCC-3312-4837-8CCE-BD5199072E48}"/>
              </a:ext>
            </a:extLst>
          </p:cNvPr>
          <p:cNvSpPr/>
          <p:nvPr/>
        </p:nvSpPr>
        <p:spPr>
          <a:xfrm>
            <a:off x="3296652" y="1840831"/>
            <a:ext cx="2550695" cy="757989"/>
          </a:xfrm>
          <a:prstGeom prst="round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Dwell Time</a:t>
            </a:r>
          </a:p>
        </p:txBody>
      </p:sp>
      <p:sp>
        <p:nvSpPr>
          <p:cNvPr id="12" name="Rectangle: Rounded Corners 11">
            <a:extLst>
              <a:ext uri="{FF2B5EF4-FFF2-40B4-BE49-F238E27FC236}">
                <a16:creationId xmlns:a16="http://schemas.microsoft.com/office/drawing/2014/main" id="{FC99A57F-FF91-4B67-862A-FDAAB3AC013F}"/>
              </a:ext>
            </a:extLst>
          </p:cNvPr>
          <p:cNvSpPr/>
          <p:nvPr/>
        </p:nvSpPr>
        <p:spPr>
          <a:xfrm>
            <a:off x="6046796" y="1828799"/>
            <a:ext cx="2550695" cy="757989"/>
          </a:xfrm>
          <a:prstGeom prst="round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P/E Cycles &amp; </a:t>
            </a:r>
            <a:br>
              <a:rPr lang="en-US" sz="2400" b="1" dirty="0"/>
            </a:br>
            <a:r>
              <a:rPr lang="en-US" sz="2400" b="1" dirty="0"/>
              <a:t>Retention Time</a:t>
            </a:r>
          </a:p>
        </p:txBody>
      </p:sp>
      <p:sp>
        <p:nvSpPr>
          <p:cNvPr id="13" name="Rectangle: Rounded Corners 12">
            <a:extLst>
              <a:ext uri="{FF2B5EF4-FFF2-40B4-BE49-F238E27FC236}">
                <a16:creationId xmlns:a16="http://schemas.microsoft.com/office/drawing/2014/main" id="{C4758706-D8B9-4D48-9452-0894DC096A50}"/>
              </a:ext>
            </a:extLst>
          </p:cNvPr>
          <p:cNvSpPr/>
          <p:nvPr/>
        </p:nvSpPr>
        <p:spPr>
          <a:xfrm>
            <a:off x="866272" y="4723137"/>
            <a:ext cx="7411454" cy="1552074"/>
          </a:xfrm>
          <a:prstGeom prst="roundRect">
            <a:avLst>
              <a:gd name="adj" fmla="val 9828"/>
            </a:avLst>
          </a:prstGeom>
          <a:noFill/>
          <a:ln w="571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2800" b="1" dirty="0">
                <a:solidFill>
                  <a:schemeClr val="accent6"/>
                </a:solidFill>
              </a:rPr>
              <a:t>Prediction Components</a:t>
            </a:r>
          </a:p>
        </p:txBody>
      </p:sp>
      <p:sp>
        <p:nvSpPr>
          <p:cNvPr id="14" name="Rectangle: Rounded Corners 13">
            <a:extLst>
              <a:ext uri="{FF2B5EF4-FFF2-40B4-BE49-F238E27FC236}">
                <a16:creationId xmlns:a16="http://schemas.microsoft.com/office/drawing/2014/main" id="{2E4038AE-D236-4AA3-85BD-9791ADF10A30}"/>
              </a:ext>
            </a:extLst>
          </p:cNvPr>
          <p:cNvSpPr/>
          <p:nvPr/>
        </p:nvSpPr>
        <p:spPr>
          <a:xfrm>
            <a:off x="1022685" y="5367569"/>
            <a:ext cx="2550695" cy="757989"/>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t>V</a:t>
            </a:r>
            <a:r>
              <a:rPr lang="en-US" sz="2400" b="1" baseline="-25000" dirty="0"/>
              <a:t>opt</a:t>
            </a:r>
            <a:r>
              <a:rPr lang="en-US" sz="2400" b="1" dirty="0"/>
              <a:t> Prediction</a:t>
            </a:r>
          </a:p>
        </p:txBody>
      </p:sp>
      <p:sp>
        <p:nvSpPr>
          <p:cNvPr id="15" name="Rectangle: Rounded Corners 14">
            <a:extLst>
              <a:ext uri="{FF2B5EF4-FFF2-40B4-BE49-F238E27FC236}">
                <a16:creationId xmlns:a16="http://schemas.microsoft.com/office/drawing/2014/main" id="{DD005849-220B-45FB-BD34-2749D404CE64}"/>
              </a:ext>
            </a:extLst>
          </p:cNvPr>
          <p:cNvSpPr/>
          <p:nvPr/>
        </p:nvSpPr>
        <p:spPr>
          <a:xfrm>
            <a:off x="5570622" y="5367569"/>
            <a:ext cx="2550695" cy="757989"/>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Fine-Tuning URT Parameters</a:t>
            </a:r>
          </a:p>
        </p:txBody>
      </p:sp>
      <p:sp>
        <p:nvSpPr>
          <p:cNvPr id="16" name="Oval 15">
            <a:extLst>
              <a:ext uri="{FF2B5EF4-FFF2-40B4-BE49-F238E27FC236}">
                <a16:creationId xmlns:a16="http://schemas.microsoft.com/office/drawing/2014/main" id="{9208FA7B-59D5-4B5A-85EA-4862814FD209}"/>
              </a:ext>
            </a:extLst>
          </p:cNvPr>
          <p:cNvSpPr/>
          <p:nvPr/>
        </p:nvSpPr>
        <p:spPr>
          <a:xfrm>
            <a:off x="1749394" y="3421320"/>
            <a:ext cx="1097280" cy="1097280"/>
          </a:xfrm>
          <a:prstGeom prst="ellipse">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URT</a:t>
            </a:r>
          </a:p>
        </p:txBody>
      </p:sp>
      <p:cxnSp>
        <p:nvCxnSpPr>
          <p:cNvPr id="31" name="Connector: Elbow 30">
            <a:extLst>
              <a:ext uri="{FF2B5EF4-FFF2-40B4-BE49-F238E27FC236}">
                <a16:creationId xmlns:a16="http://schemas.microsoft.com/office/drawing/2014/main" id="{7CC6B3BB-B698-4C3B-A305-FADB32D4B763}"/>
              </a:ext>
            </a:extLst>
          </p:cNvPr>
          <p:cNvCxnSpPr>
            <a:stCxn id="10" idx="2"/>
            <a:endCxn id="16" idx="0"/>
          </p:cNvCxnSpPr>
          <p:nvPr/>
        </p:nvCxnSpPr>
        <p:spPr>
          <a:xfrm rot="16200000" flipH="1">
            <a:off x="1658183" y="2781469"/>
            <a:ext cx="822500" cy="457202"/>
          </a:xfrm>
          <a:prstGeom prst="bentConnector3">
            <a:avLst>
              <a:gd name="adj1" fmla="val 50000"/>
            </a:avLst>
          </a:prstGeom>
          <a:ln w="76200">
            <a:solidFill>
              <a:schemeClr val="bg2">
                <a:lumMod val="90000"/>
              </a:schemeClr>
            </a:solidFill>
            <a:tailEnd type="triangle"/>
          </a:ln>
        </p:spPr>
        <p:style>
          <a:lnRef idx="1">
            <a:schemeClr val="dk1"/>
          </a:lnRef>
          <a:fillRef idx="0">
            <a:schemeClr val="dk1"/>
          </a:fillRef>
          <a:effectRef idx="0">
            <a:schemeClr val="dk1"/>
          </a:effectRef>
          <a:fontRef idx="minor">
            <a:schemeClr val="tx1"/>
          </a:fontRef>
        </p:style>
      </p:cxnSp>
      <p:cxnSp>
        <p:nvCxnSpPr>
          <p:cNvPr id="33" name="Connector: Elbow 32">
            <a:extLst>
              <a:ext uri="{FF2B5EF4-FFF2-40B4-BE49-F238E27FC236}">
                <a16:creationId xmlns:a16="http://schemas.microsoft.com/office/drawing/2014/main" id="{18A616BD-7BDE-4278-AF3B-38C44032DF0E}"/>
              </a:ext>
            </a:extLst>
          </p:cNvPr>
          <p:cNvCxnSpPr>
            <a:cxnSpLocks/>
            <a:stCxn id="11" idx="2"/>
            <a:endCxn id="16" idx="0"/>
          </p:cNvCxnSpPr>
          <p:nvPr/>
        </p:nvCxnSpPr>
        <p:spPr>
          <a:xfrm rot="5400000">
            <a:off x="3023767" y="1873087"/>
            <a:ext cx="822500" cy="2273966"/>
          </a:xfrm>
          <a:prstGeom prst="bentConnector3">
            <a:avLst>
              <a:gd name="adj1" fmla="val 50000"/>
            </a:avLst>
          </a:prstGeom>
          <a:ln w="76200">
            <a:solidFill>
              <a:schemeClr val="bg2">
                <a:lumMod val="90000"/>
              </a:schemeClr>
            </a:solidFill>
            <a:tailEnd type="triangle"/>
          </a:ln>
        </p:spPr>
        <p:style>
          <a:lnRef idx="1">
            <a:schemeClr val="dk1"/>
          </a:lnRef>
          <a:fillRef idx="0">
            <a:schemeClr val="dk1"/>
          </a:fillRef>
          <a:effectRef idx="0">
            <a:schemeClr val="dk1"/>
          </a:effectRef>
          <a:fontRef idx="minor">
            <a:schemeClr val="tx1"/>
          </a:fontRef>
        </p:style>
      </p:cxnSp>
      <p:cxnSp>
        <p:nvCxnSpPr>
          <p:cNvPr id="36" name="Connector: Elbow 35">
            <a:extLst>
              <a:ext uri="{FF2B5EF4-FFF2-40B4-BE49-F238E27FC236}">
                <a16:creationId xmlns:a16="http://schemas.microsoft.com/office/drawing/2014/main" id="{F07C6545-EEE8-46B4-9D0A-DFADD6C63A68}"/>
              </a:ext>
            </a:extLst>
          </p:cNvPr>
          <p:cNvCxnSpPr>
            <a:cxnSpLocks/>
            <a:stCxn id="12" idx="2"/>
            <a:endCxn id="16" idx="0"/>
          </p:cNvCxnSpPr>
          <p:nvPr/>
        </p:nvCxnSpPr>
        <p:spPr>
          <a:xfrm rot="5400000">
            <a:off x="4392823" y="491999"/>
            <a:ext cx="834532" cy="5024110"/>
          </a:xfrm>
          <a:prstGeom prst="bentConnector3">
            <a:avLst>
              <a:gd name="adj1" fmla="val 51442"/>
            </a:avLst>
          </a:prstGeom>
          <a:ln w="76200">
            <a:solidFill>
              <a:schemeClr val="bg2">
                <a:lumMod val="90000"/>
              </a:schemeClr>
            </a:solidFill>
            <a:tailEnd type="triangle"/>
          </a:ln>
        </p:spPr>
        <p:style>
          <a:lnRef idx="1">
            <a:schemeClr val="dk1"/>
          </a:lnRef>
          <a:fillRef idx="0">
            <a:schemeClr val="dk1"/>
          </a:fillRef>
          <a:effectRef idx="0">
            <a:schemeClr val="dk1"/>
          </a:effectRef>
          <a:fontRef idx="minor">
            <a:schemeClr val="tx1"/>
          </a:fontRef>
        </p:style>
      </p:cxnSp>
      <p:cxnSp>
        <p:nvCxnSpPr>
          <p:cNvPr id="43" name="Connector: Elbow 42">
            <a:extLst>
              <a:ext uri="{FF2B5EF4-FFF2-40B4-BE49-F238E27FC236}">
                <a16:creationId xmlns:a16="http://schemas.microsoft.com/office/drawing/2014/main" id="{1C598B24-CF5E-40DE-A2FC-C39231858AE5}"/>
              </a:ext>
            </a:extLst>
          </p:cNvPr>
          <p:cNvCxnSpPr>
            <a:cxnSpLocks/>
            <a:stCxn id="16" idx="4"/>
            <a:endCxn id="14" idx="0"/>
          </p:cNvCxnSpPr>
          <p:nvPr/>
        </p:nvCxnSpPr>
        <p:spPr>
          <a:xfrm rot="5400000">
            <a:off x="1873550" y="4943084"/>
            <a:ext cx="848969" cy="1"/>
          </a:xfrm>
          <a:prstGeom prst="bentConnector3">
            <a:avLst>
              <a:gd name="adj1" fmla="val 50000"/>
            </a:avLst>
          </a:prstGeom>
          <a:ln w="76200">
            <a:solidFill>
              <a:schemeClr val="bg2">
                <a:lumMod val="90000"/>
              </a:schemeClr>
            </a:solidFill>
            <a:tailEnd type="triangle"/>
          </a:ln>
        </p:spPr>
        <p:style>
          <a:lnRef idx="1">
            <a:schemeClr val="dk1"/>
          </a:lnRef>
          <a:fillRef idx="0">
            <a:schemeClr val="dk1"/>
          </a:fillRef>
          <a:effectRef idx="0">
            <a:schemeClr val="dk1"/>
          </a:effectRef>
          <a:fontRef idx="minor">
            <a:schemeClr val="tx1"/>
          </a:fontRef>
        </p:style>
      </p:cxnSp>
      <p:sp>
        <p:nvSpPr>
          <p:cNvPr id="18" name="Speech Bubble: Rectangle with Corners Rounded 17">
            <a:extLst>
              <a:ext uri="{FF2B5EF4-FFF2-40B4-BE49-F238E27FC236}">
                <a16:creationId xmlns:a16="http://schemas.microsoft.com/office/drawing/2014/main" id="{4529925A-E2EC-443F-A260-6F64A8E88435}"/>
              </a:ext>
            </a:extLst>
          </p:cNvPr>
          <p:cNvSpPr/>
          <p:nvPr/>
        </p:nvSpPr>
        <p:spPr>
          <a:xfrm>
            <a:off x="347060" y="3067943"/>
            <a:ext cx="8449881" cy="1552073"/>
          </a:xfrm>
          <a:prstGeom prst="wedgeRoundRectCallout">
            <a:avLst>
              <a:gd name="adj1" fmla="val -27364"/>
              <a:gd name="adj2" fmla="val 98559"/>
              <a:gd name="adj3" fmla="val 16667"/>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1" indent="-168275">
              <a:spcBef>
                <a:spcPts val="600"/>
              </a:spcBef>
              <a:buFont typeface="Arial" panose="020B0604020202020204" pitchFamily="34" charset="0"/>
              <a:buChar char="•"/>
            </a:pPr>
            <a:r>
              <a:rPr lang="en-US" sz="2400" b="1" dirty="0">
                <a:solidFill>
                  <a:schemeClr val="tx1"/>
                </a:solidFill>
              </a:rPr>
              <a:t>Calculate URT </a:t>
            </a:r>
            <a:r>
              <a:rPr lang="en-US" sz="2400" dirty="0">
                <a:solidFill>
                  <a:schemeClr val="tx1"/>
                </a:solidFill>
              </a:rPr>
              <a:t>using tracked information</a:t>
            </a:r>
          </a:p>
          <a:p>
            <a:pPr marL="228600" lvl="1" indent="-168275">
              <a:spcBef>
                <a:spcPts val="600"/>
              </a:spcBef>
              <a:buFont typeface="Arial" panose="020B0604020202020204" pitchFamily="34" charset="0"/>
              <a:buChar char="•"/>
            </a:pPr>
            <a:r>
              <a:rPr lang="en-US" sz="2400" dirty="0">
                <a:solidFill>
                  <a:schemeClr val="tx1"/>
                </a:solidFill>
              </a:rPr>
              <a:t>Modeling error: 4.9%</a:t>
            </a:r>
          </a:p>
        </p:txBody>
      </p:sp>
    </p:spTree>
    <p:extLst>
      <p:ext uri="{BB962C8B-B14F-4D97-AF65-F5344CB8AC3E}">
        <p14:creationId xmlns:p14="http://schemas.microsoft.com/office/powerpoint/2010/main" val="34223862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Connector: Elbow 42">
            <a:extLst>
              <a:ext uri="{FF2B5EF4-FFF2-40B4-BE49-F238E27FC236}">
                <a16:creationId xmlns:a16="http://schemas.microsoft.com/office/drawing/2014/main" id="{1C598B24-CF5E-40DE-A2FC-C39231858AE5}"/>
              </a:ext>
            </a:extLst>
          </p:cNvPr>
          <p:cNvCxnSpPr>
            <a:cxnSpLocks/>
            <a:stCxn id="16" idx="4"/>
            <a:endCxn id="14" idx="0"/>
          </p:cNvCxnSpPr>
          <p:nvPr/>
        </p:nvCxnSpPr>
        <p:spPr>
          <a:xfrm rot="5400000">
            <a:off x="1873550" y="4943084"/>
            <a:ext cx="848969" cy="1"/>
          </a:xfrm>
          <a:prstGeom prst="bentConnector3">
            <a:avLst>
              <a:gd name="adj1" fmla="val 50000"/>
            </a:avLst>
          </a:prstGeom>
          <a:ln w="76200">
            <a:solidFill>
              <a:schemeClr val="bg2">
                <a:lumMod val="90000"/>
              </a:schemeClr>
            </a:solidFill>
            <a:tailEnd type="triangle"/>
          </a:ln>
        </p:spPr>
        <p:style>
          <a:lnRef idx="1">
            <a:schemeClr val="dk1"/>
          </a:lnRef>
          <a:fillRef idx="0">
            <a:schemeClr val="dk1"/>
          </a:fillRef>
          <a:effectRef idx="0">
            <a:schemeClr val="dk1"/>
          </a:effectRef>
          <a:fontRef idx="minor">
            <a:schemeClr val="tx1"/>
          </a:fontRef>
        </p:style>
      </p:cxnSp>
      <p:sp>
        <p:nvSpPr>
          <p:cNvPr id="8" name="Title 7">
            <a:extLst>
              <a:ext uri="{FF2B5EF4-FFF2-40B4-BE49-F238E27FC236}">
                <a16:creationId xmlns:a16="http://schemas.microsoft.com/office/drawing/2014/main" id="{D0CE2ED4-001F-4E0B-8BA9-6E01B96DB147}"/>
              </a:ext>
            </a:extLst>
          </p:cNvPr>
          <p:cNvSpPr>
            <a:spLocks noGrp="1"/>
          </p:cNvSpPr>
          <p:nvPr>
            <p:ph type="title"/>
          </p:nvPr>
        </p:nvSpPr>
        <p:spPr/>
        <p:txBody>
          <a:bodyPr/>
          <a:lstStyle/>
          <a:p>
            <a:r>
              <a:rPr lang="en-US" dirty="0"/>
              <a:t>Fine-Tuning URT Parameters Online</a:t>
            </a:r>
          </a:p>
        </p:txBody>
      </p:sp>
      <p:sp>
        <p:nvSpPr>
          <p:cNvPr id="4" name="Slide Number Placeholder 3">
            <a:extLst>
              <a:ext uri="{FF2B5EF4-FFF2-40B4-BE49-F238E27FC236}">
                <a16:creationId xmlns:a16="http://schemas.microsoft.com/office/drawing/2014/main" id="{6D993105-75B4-4B99-8A6D-285DDA64A469}"/>
              </a:ext>
            </a:extLst>
          </p:cNvPr>
          <p:cNvSpPr>
            <a:spLocks noGrp="1"/>
          </p:cNvSpPr>
          <p:nvPr>
            <p:ph type="sldNum" sz="quarter" idx="12"/>
          </p:nvPr>
        </p:nvSpPr>
        <p:spPr/>
        <p:txBody>
          <a:bodyPr/>
          <a:lstStyle/>
          <a:p>
            <a:fld id="{656CEE93-C87C-43EF-85C8-C664598978DF}" type="slidenum">
              <a:rPr lang="en-US" smtClean="0"/>
              <a:pPr/>
              <a:t>35</a:t>
            </a:fld>
            <a:endParaRPr lang="en-US" dirty="0"/>
          </a:p>
        </p:txBody>
      </p:sp>
      <p:sp>
        <p:nvSpPr>
          <p:cNvPr id="9" name="Rectangle: Rounded Corners 8">
            <a:extLst>
              <a:ext uri="{FF2B5EF4-FFF2-40B4-BE49-F238E27FC236}">
                <a16:creationId xmlns:a16="http://schemas.microsoft.com/office/drawing/2014/main" id="{16191C26-F913-4E19-BF13-9857F5E59DAC}"/>
              </a:ext>
            </a:extLst>
          </p:cNvPr>
          <p:cNvSpPr/>
          <p:nvPr/>
        </p:nvSpPr>
        <p:spPr>
          <a:xfrm>
            <a:off x="347060" y="1166320"/>
            <a:ext cx="8449880" cy="1637037"/>
          </a:xfrm>
          <a:prstGeom prst="roundRect">
            <a:avLst>
              <a:gd name="adj" fmla="val 14703"/>
            </a:avLst>
          </a:prstGeom>
          <a:noFill/>
          <a:ln w="57150">
            <a:solidFill>
              <a:schemeClr val="accent1">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a:solidFill>
                  <a:schemeClr val="accent1">
                    <a:lumMod val="20000"/>
                    <a:lumOff val="80000"/>
                  </a:schemeClr>
                </a:solidFill>
              </a:rPr>
              <a:t>Tracking Components</a:t>
            </a:r>
          </a:p>
        </p:txBody>
      </p:sp>
      <p:sp>
        <p:nvSpPr>
          <p:cNvPr id="10" name="Rectangle: Rounded Corners 9">
            <a:extLst>
              <a:ext uri="{FF2B5EF4-FFF2-40B4-BE49-F238E27FC236}">
                <a16:creationId xmlns:a16="http://schemas.microsoft.com/office/drawing/2014/main" id="{C9CD6538-D519-4D73-9192-6D7D300CC3C7}"/>
              </a:ext>
            </a:extLst>
          </p:cNvPr>
          <p:cNvSpPr/>
          <p:nvPr/>
        </p:nvSpPr>
        <p:spPr>
          <a:xfrm>
            <a:off x="565484" y="1840831"/>
            <a:ext cx="2550695" cy="757989"/>
          </a:xfrm>
          <a:prstGeom prst="round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SSD Temperature</a:t>
            </a:r>
          </a:p>
        </p:txBody>
      </p:sp>
      <p:sp>
        <p:nvSpPr>
          <p:cNvPr id="11" name="Rectangle: Rounded Corners 10">
            <a:extLst>
              <a:ext uri="{FF2B5EF4-FFF2-40B4-BE49-F238E27FC236}">
                <a16:creationId xmlns:a16="http://schemas.microsoft.com/office/drawing/2014/main" id="{CF954BCC-3312-4837-8CCE-BD5199072E48}"/>
              </a:ext>
            </a:extLst>
          </p:cNvPr>
          <p:cNvSpPr/>
          <p:nvPr/>
        </p:nvSpPr>
        <p:spPr>
          <a:xfrm>
            <a:off x="3296652" y="1840831"/>
            <a:ext cx="2550695" cy="757989"/>
          </a:xfrm>
          <a:prstGeom prst="round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Dwell Time</a:t>
            </a:r>
          </a:p>
        </p:txBody>
      </p:sp>
      <p:sp>
        <p:nvSpPr>
          <p:cNvPr id="12" name="Rectangle: Rounded Corners 11">
            <a:extLst>
              <a:ext uri="{FF2B5EF4-FFF2-40B4-BE49-F238E27FC236}">
                <a16:creationId xmlns:a16="http://schemas.microsoft.com/office/drawing/2014/main" id="{FC99A57F-FF91-4B67-862A-FDAAB3AC013F}"/>
              </a:ext>
            </a:extLst>
          </p:cNvPr>
          <p:cNvSpPr/>
          <p:nvPr/>
        </p:nvSpPr>
        <p:spPr>
          <a:xfrm>
            <a:off x="6046796" y="1828799"/>
            <a:ext cx="2550695" cy="757989"/>
          </a:xfrm>
          <a:prstGeom prst="round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P/E Cycles &amp; </a:t>
            </a:r>
            <a:br>
              <a:rPr lang="en-US" sz="2400" b="1" dirty="0"/>
            </a:br>
            <a:r>
              <a:rPr lang="en-US" sz="2400" b="1" dirty="0"/>
              <a:t>Retention Time</a:t>
            </a:r>
          </a:p>
        </p:txBody>
      </p:sp>
      <p:sp>
        <p:nvSpPr>
          <p:cNvPr id="13" name="Rectangle: Rounded Corners 12">
            <a:extLst>
              <a:ext uri="{FF2B5EF4-FFF2-40B4-BE49-F238E27FC236}">
                <a16:creationId xmlns:a16="http://schemas.microsoft.com/office/drawing/2014/main" id="{C4758706-D8B9-4D48-9452-0894DC096A50}"/>
              </a:ext>
            </a:extLst>
          </p:cNvPr>
          <p:cNvSpPr/>
          <p:nvPr/>
        </p:nvSpPr>
        <p:spPr>
          <a:xfrm>
            <a:off x="866272" y="4723137"/>
            <a:ext cx="7411454" cy="1552074"/>
          </a:xfrm>
          <a:prstGeom prst="roundRect">
            <a:avLst>
              <a:gd name="adj" fmla="val 9828"/>
            </a:avLst>
          </a:prstGeom>
          <a:noFill/>
          <a:ln w="571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800" b="1" dirty="0">
                <a:solidFill>
                  <a:schemeClr val="accent6"/>
                </a:solidFill>
              </a:rPr>
              <a:t>Prediction Components</a:t>
            </a:r>
          </a:p>
        </p:txBody>
      </p:sp>
      <p:sp>
        <p:nvSpPr>
          <p:cNvPr id="14" name="Rectangle: Rounded Corners 13">
            <a:extLst>
              <a:ext uri="{FF2B5EF4-FFF2-40B4-BE49-F238E27FC236}">
                <a16:creationId xmlns:a16="http://schemas.microsoft.com/office/drawing/2014/main" id="{2E4038AE-D236-4AA3-85BD-9791ADF10A30}"/>
              </a:ext>
            </a:extLst>
          </p:cNvPr>
          <p:cNvSpPr/>
          <p:nvPr/>
        </p:nvSpPr>
        <p:spPr>
          <a:xfrm>
            <a:off x="1022685" y="5367569"/>
            <a:ext cx="2550695" cy="757989"/>
          </a:xfrm>
          <a:prstGeom prst="roundRect">
            <a:avLst/>
          </a:prstGeom>
          <a:solidFill>
            <a:schemeClr val="accent6">
              <a:lumMod val="20000"/>
              <a:lumOff val="80000"/>
            </a:schemeClr>
          </a:solidFill>
          <a:ln>
            <a:solidFill>
              <a:schemeClr val="accent6">
                <a:lumMod val="40000"/>
                <a:lumOff val="6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t>V</a:t>
            </a:r>
            <a:r>
              <a:rPr lang="en-US" sz="2400" b="1" baseline="-25000" dirty="0"/>
              <a:t>opt</a:t>
            </a:r>
            <a:r>
              <a:rPr lang="en-US" sz="2400" b="1" dirty="0"/>
              <a:t> Prediction</a:t>
            </a:r>
          </a:p>
        </p:txBody>
      </p:sp>
      <p:sp>
        <p:nvSpPr>
          <p:cNvPr id="15" name="Rectangle: Rounded Corners 14">
            <a:extLst>
              <a:ext uri="{FF2B5EF4-FFF2-40B4-BE49-F238E27FC236}">
                <a16:creationId xmlns:a16="http://schemas.microsoft.com/office/drawing/2014/main" id="{DD005849-220B-45FB-BD34-2749D404CE64}"/>
              </a:ext>
            </a:extLst>
          </p:cNvPr>
          <p:cNvSpPr/>
          <p:nvPr/>
        </p:nvSpPr>
        <p:spPr>
          <a:xfrm>
            <a:off x="5570622" y="5367569"/>
            <a:ext cx="2550695" cy="757989"/>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t>Fine-Tuning URT Parameters</a:t>
            </a:r>
          </a:p>
        </p:txBody>
      </p:sp>
      <p:sp>
        <p:nvSpPr>
          <p:cNvPr id="16" name="Oval 15">
            <a:extLst>
              <a:ext uri="{FF2B5EF4-FFF2-40B4-BE49-F238E27FC236}">
                <a16:creationId xmlns:a16="http://schemas.microsoft.com/office/drawing/2014/main" id="{9208FA7B-59D5-4B5A-85EA-4862814FD209}"/>
              </a:ext>
            </a:extLst>
          </p:cNvPr>
          <p:cNvSpPr/>
          <p:nvPr/>
        </p:nvSpPr>
        <p:spPr>
          <a:xfrm>
            <a:off x="1749394" y="3421320"/>
            <a:ext cx="1097280" cy="1097280"/>
          </a:xfrm>
          <a:prstGeom prst="ellipse">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URT</a:t>
            </a:r>
          </a:p>
        </p:txBody>
      </p:sp>
      <p:cxnSp>
        <p:nvCxnSpPr>
          <p:cNvPr id="31" name="Connector: Elbow 30">
            <a:extLst>
              <a:ext uri="{FF2B5EF4-FFF2-40B4-BE49-F238E27FC236}">
                <a16:creationId xmlns:a16="http://schemas.microsoft.com/office/drawing/2014/main" id="{7CC6B3BB-B698-4C3B-A305-FADB32D4B763}"/>
              </a:ext>
            </a:extLst>
          </p:cNvPr>
          <p:cNvCxnSpPr>
            <a:stCxn id="10" idx="2"/>
            <a:endCxn id="16" idx="0"/>
          </p:cNvCxnSpPr>
          <p:nvPr/>
        </p:nvCxnSpPr>
        <p:spPr>
          <a:xfrm rot="16200000" flipH="1">
            <a:off x="1658183" y="2781469"/>
            <a:ext cx="822500" cy="457202"/>
          </a:xfrm>
          <a:prstGeom prst="bentConnector3">
            <a:avLst>
              <a:gd name="adj1" fmla="val 50000"/>
            </a:avLst>
          </a:prstGeom>
          <a:ln w="76200">
            <a:solidFill>
              <a:schemeClr val="bg2">
                <a:lumMod val="90000"/>
              </a:schemeClr>
            </a:solidFill>
            <a:tailEnd type="triangle"/>
          </a:ln>
        </p:spPr>
        <p:style>
          <a:lnRef idx="1">
            <a:schemeClr val="dk1"/>
          </a:lnRef>
          <a:fillRef idx="0">
            <a:schemeClr val="dk1"/>
          </a:fillRef>
          <a:effectRef idx="0">
            <a:schemeClr val="dk1"/>
          </a:effectRef>
          <a:fontRef idx="minor">
            <a:schemeClr val="tx1"/>
          </a:fontRef>
        </p:style>
      </p:cxnSp>
      <p:cxnSp>
        <p:nvCxnSpPr>
          <p:cNvPr id="33" name="Connector: Elbow 32">
            <a:extLst>
              <a:ext uri="{FF2B5EF4-FFF2-40B4-BE49-F238E27FC236}">
                <a16:creationId xmlns:a16="http://schemas.microsoft.com/office/drawing/2014/main" id="{18A616BD-7BDE-4278-AF3B-38C44032DF0E}"/>
              </a:ext>
            </a:extLst>
          </p:cNvPr>
          <p:cNvCxnSpPr>
            <a:cxnSpLocks/>
            <a:stCxn id="11" idx="2"/>
            <a:endCxn id="16" idx="0"/>
          </p:cNvCxnSpPr>
          <p:nvPr/>
        </p:nvCxnSpPr>
        <p:spPr>
          <a:xfrm rot="5400000">
            <a:off x="3023767" y="1873087"/>
            <a:ext cx="822500" cy="2273966"/>
          </a:xfrm>
          <a:prstGeom prst="bentConnector3">
            <a:avLst>
              <a:gd name="adj1" fmla="val 50000"/>
            </a:avLst>
          </a:prstGeom>
          <a:ln w="76200">
            <a:solidFill>
              <a:schemeClr val="bg2">
                <a:lumMod val="90000"/>
              </a:schemeClr>
            </a:solidFill>
            <a:tailEnd type="triangle"/>
          </a:ln>
        </p:spPr>
        <p:style>
          <a:lnRef idx="1">
            <a:schemeClr val="dk1"/>
          </a:lnRef>
          <a:fillRef idx="0">
            <a:schemeClr val="dk1"/>
          </a:fillRef>
          <a:effectRef idx="0">
            <a:schemeClr val="dk1"/>
          </a:effectRef>
          <a:fontRef idx="minor">
            <a:schemeClr val="tx1"/>
          </a:fontRef>
        </p:style>
      </p:cxnSp>
      <p:cxnSp>
        <p:nvCxnSpPr>
          <p:cNvPr id="36" name="Connector: Elbow 35">
            <a:extLst>
              <a:ext uri="{FF2B5EF4-FFF2-40B4-BE49-F238E27FC236}">
                <a16:creationId xmlns:a16="http://schemas.microsoft.com/office/drawing/2014/main" id="{F07C6545-EEE8-46B4-9D0A-DFADD6C63A68}"/>
              </a:ext>
            </a:extLst>
          </p:cNvPr>
          <p:cNvCxnSpPr>
            <a:cxnSpLocks/>
            <a:stCxn id="12" idx="2"/>
            <a:endCxn id="16" idx="0"/>
          </p:cNvCxnSpPr>
          <p:nvPr/>
        </p:nvCxnSpPr>
        <p:spPr>
          <a:xfrm rot="5400000">
            <a:off x="4392823" y="491999"/>
            <a:ext cx="834532" cy="5024110"/>
          </a:xfrm>
          <a:prstGeom prst="bentConnector3">
            <a:avLst>
              <a:gd name="adj1" fmla="val 51442"/>
            </a:avLst>
          </a:prstGeom>
          <a:ln w="76200">
            <a:solidFill>
              <a:schemeClr val="bg2">
                <a:lumMod val="90000"/>
              </a:schemeClr>
            </a:solidFill>
            <a:tailEnd type="triangle"/>
          </a:ln>
        </p:spPr>
        <p:style>
          <a:lnRef idx="1">
            <a:schemeClr val="dk1"/>
          </a:lnRef>
          <a:fillRef idx="0">
            <a:schemeClr val="dk1"/>
          </a:fillRef>
          <a:effectRef idx="0">
            <a:schemeClr val="dk1"/>
          </a:effectRef>
          <a:fontRef idx="minor">
            <a:schemeClr val="tx1"/>
          </a:fontRef>
        </p:style>
      </p:cxnSp>
      <p:cxnSp>
        <p:nvCxnSpPr>
          <p:cNvPr id="40" name="Connector: Elbow 39">
            <a:extLst>
              <a:ext uri="{FF2B5EF4-FFF2-40B4-BE49-F238E27FC236}">
                <a16:creationId xmlns:a16="http://schemas.microsoft.com/office/drawing/2014/main" id="{A381AD20-D286-4697-87A8-D66EA6EF99C1}"/>
              </a:ext>
            </a:extLst>
          </p:cNvPr>
          <p:cNvCxnSpPr>
            <a:cxnSpLocks/>
            <a:stCxn id="15" idx="0"/>
            <a:endCxn id="16" idx="6"/>
          </p:cNvCxnSpPr>
          <p:nvPr/>
        </p:nvCxnSpPr>
        <p:spPr>
          <a:xfrm rot="16200000" flipV="1">
            <a:off x="4147518" y="2669117"/>
            <a:ext cx="1397609" cy="3999296"/>
          </a:xfrm>
          <a:prstGeom prst="bentConnector2">
            <a:avLst/>
          </a:prstGeom>
          <a:ln w="76200">
            <a:solidFill>
              <a:schemeClr val="bg2">
                <a:lumMod val="90000"/>
              </a:schemeClr>
            </a:solidFill>
            <a:tailEnd type="triangle"/>
          </a:ln>
        </p:spPr>
        <p:style>
          <a:lnRef idx="1">
            <a:schemeClr val="dk1"/>
          </a:lnRef>
          <a:fillRef idx="0">
            <a:schemeClr val="dk1"/>
          </a:fillRef>
          <a:effectRef idx="0">
            <a:schemeClr val="dk1"/>
          </a:effectRef>
          <a:fontRef idx="minor">
            <a:schemeClr val="tx1"/>
          </a:fontRef>
        </p:style>
      </p:cxnSp>
      <p:sp>
        <p:nvSpPr>
          <p:cNvPr id="18" name="Speech Bubble: Rectangle with Corners Rounded 17">
            <a:extLst>
              <a:ext uri="{FF2B5EF4-FFF2-40B4-BE49-F238E27FC236}">
                <a16:creationId xmlns:a16="http://schemas.microsoft.com/office/drawing/2014/main" id="{4529925A-E2EC-443F-A260-6F64A8E88435}"/>
              </a:ext>
            </a:extLst>
          </p:cNvPr>
          <p:cNvSpPr/>
          <p:nvPr/>
        </p:nvSpPr>
        <p:spPr>
          <a:xfrm>
            <a:off x="347060" y="3067943"/>
            <a:ext cx="8449881" cy="1552073"/>
          </a:xfrm>
          <a:prstGeom prst="wedgeRoundRectCallout">
            <a:avLst>
              <a:gd name="adj1" fmla="val 27307"/>
              <a:gd name="adj2" fmla="val 97842"/>
              <a:gd name="adj3" fmla="val 16667"/>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1" indent="-168275">
              <a:spcBef>
                <a:spcPts val="600"/>
              </a:spcBef>
              <a:buFont typeface="Arial" panose="020B0604020202020204" pitchFamily="34" charset="0"/>
              <a:buChar char="•"/>
            </a:pPr>
            <a:r>
              <a:rPr lang="en-US" sz="2400" dirty="0">
                <a:solidFill>
                  <a:schemeClr val="tx1"/>
                </a:solidFill>
              </a:rPr>
              <a:t>Accommodates </a:t>
            </a:r>
            <a:r>
              <a:rPr lang="en-US" sz="2400" b="1" dirty="0">
                <a:solidFill>
                  <a:schemeClr val="tx1"/>
                </a:solidFill>
              </a:rPr>
              <a:t>chip-to-chip variation</a:t>
            </a:r>
          </a:p>
          <a:p>
            <a:pPr marL="228600" lvl="1" indent="-168275">
              <a:spcBef>
                <a:spcPts val="600"/>
              </a:spcBef>
              <a:buFont typeface="Arial" panose="020B0604020202020204" pitchFamily="34" charset="0"/>
              <a:buChar char="•"/>
            </a:pPr>
            <a:r>
              <a:rPr lang="en-US" sz="2400" dirty="0">
                <a:solidFill>
                  <a:schemeClr val="tx1"/>
                </a:solidFill>
              </a:rPr>
              <a:t>Uses </a:t>
            </a:r>
            <a:r>
              <a:rPr lang="en-US" sz="2400" b="1" dirty="0">
                <a:solidFill>
                  <a:schemeClr val="tx1"/>
                </a:solidFill>
              </a:rPr>
              <a:t>periodic sampling</a:t>
            </a:r>
          </a:p>
        </p:txBody>
      </p:sp>
    </p:spTree>
    <p:extLst>
      <p:ext uri="{BB962C8B-B14F-4D97-AF65-F5344CB8AC3E}">
        <p14:creationId xmlns:p14="http://schemas.microsoft.com/office/powerpoint/2010/main" val="7438701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0CE2ED4-001F-4E0B-8BA9-6E01B96DB147}"/>
              </a:ext>
            </a:extLst>
          </p:cNvPr>
          <p:cNvSpPr>
            <a:spLocks noGrp="1"/>
          </p:cNvSpPr>
          <p:nvPr>
            <p:ph type="title"/>
          </p:nvPr>
        </p:nvSpPr>
        <p:spPr/>
        <p:txBody>
          <a:bodyPr/>
          <a:lstStyle/>
          <a:p>
            <a:r>
              <a:rPr lang="en-US" dirty="0"/>
              <a:t>HeatWatch Mechanism Summary</a:t>
            </a:r>
          </a:p>
        </p:txBody>
      </p:sp>
      <p:sp>
        <p:nvSpPr>
          <p:cNvPr id="4" name="Slide Number Placeholder 3">
            <a:extLst>
              <a:ext uri="{FF2B5EF4-FFF2-40B4-BE49-F238E27FC236}">
                <a16:creationId xmlns:a16="http://schemas.microsoft.com/office/drawing/2014/main" id="{6D993105-75B4-4B99-8A6D-285DDA64A469}"/>
              </a:ext>
            </a:extLst>
          </p:cNvPr>
          <p:cNvSpPr>
            <a:spLocks noGrp="1"/>
          </p:cNvSpPr>
          <p:nvPr>
            <p:ph type="sldNum" sz="quarter" idx="12"/>
          </p:nvPr>
        </p:nvSpPr>
        <p:spPr/>
        <p:txBody>
          <a:bodyPr/>
          <a:lstStyle/>
          <a:p>
            <a:fld id="{656CEE93-C87C-43EF-85C8-C664598978DF}" type="slidenum">
              <a:rPr lang="en-US" smtClean="0"/>
              <a:pPr/>
              <a:t>36</a:t>
            </a:fld>
            <a:endParaRPr lang="en-US" dirty="0"/>
          </a:p>
        </p:txBody>
      </p:sp>
      <p:sp>
        <p:nvSpPr>
          <p:cNvPr id="9" name="Rectangle: Rounded Corners 8">
            <a:extLst>
              <a:ext uri="{FF2B5EF4-FFF2-40B4-BE49-F238E27FC236}">
                <a16:creationId xmlns:a16="http://schemas.microsoft.com/office/drawing/2014/main" id="{16191C26-F913-4E19-BF13-9857F5E59DAC}"/>
              </a:ext>
            </a:extLst>
          </p:cNvPr>
          <p:cNvSpPr/>
          <p:nvPr/>
        </p:nvSpPr>
        <p:spPr>
          <a:xfrm>
            <a:off x="347060" y="1166320"/>
            <a:ext cx="8449880" cy="1637037"/>
          </a:xfrm>
          <a:prstGeom prst="roundRect">
            <a:avLst>
              <a:gd name="adj" fmla="val 14703"/>
            </a:avLst>
          </a:prstGeom>
          <a:noFill/>
          <a:ln w="571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a:solidFill>
                  <a:schemeClr val="accent1"/>
                </a:solidFill>
              </a:rPr>
              <a:t>Tracking Components</a:t>
            </a:r>
          </a:p>
        </p:txBody>
      </p:sp>
      <p:sp>
        <p:nvSpPr>
          <p:cNvPr id="10" name="Rectangle: Rounded Corners 9">
            <a:extLst>
              <a:ext uri="{FF2B5EF4-FFF2-40B4-BE49-F238E27FC236}">
                <a16:creationId xmlns:a16="http://schemas.microsoft.com/office/drawing/2014/main" id="{C9CD6538-D519-4D73-9192-6D7D300CC3C7}"/>
              </a:ext>
            </a:extLst>
          </p:cNvPr>
          <p:cNvSpPr/>
          <p:nvPr/>
        </p:nvSpPr>
        <p:spPr>
          <a:xfrm>
            <a:off x="565484" y="1840831"/>
            <a:ext cx="2550695" cy="7579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SSD Temperature</a:t>
            </a:r>
          </a:p>
        </p:txBody>
      </p:sp>
      <p:sp>
        <p:nvSpPr>
          <p:cNvPr id="11" name="Rectangle: Rounded Corners 10">
            <a:extLst>
              <a:ext uri="{FF2B5EF4-FFF2-40B4-BE49-F238E27FC236}">
                <a16:creationId xmlns:a16="http://schemas.microsoft.com/office/drawing/2014/main" id="{CF954BCC-3312-4837-8CCE-BD5199072E48}"/>
              </a:ext>
            </a:extLst>
          </p:cNvPr>
          <p:cNvSpPr/>
          <p:nvPr/>
        </p:nvSpPr>
        <p:spPr>
          <a:xfrm>
            <a:off x="3296652" y="1840831"/>
            <a:ext cx="2550695" cy="7579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Dwell Time</a:t>
            </a:r>
          </a:p>
        </p:txBody>
      </p:sp>
      <p:sp>
        <p:nvSpPr>
          <p:cNvPr id="12" name="Rectangle: Rounded Corners 11">
            <a:extLst>
              <a:ext uri="{FF2B5EF4-FFF2-40B4-BE49-F238E27FC236}">
                <a16:creationId xmlns:a16="http://schemas.microsoft.com/office/drawing/2014/main" id="{FC99A57F-FF91-4B67-862A-FDAAB3AC013F}"/>
              </a:ext>
            </a:extLst>
          </p:cNvPr>
          <p:cNvSpPr/>
          <p:nvPr/>
        </p:nvSpPr>
        <p:spPr>
          <a:xfrm>
            <a:off x="6046796" y="1828799"/>
            <a:ext cx="2550695" cy="7579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P/E Cycles &amp; </a:t>
            </a:r>
            <a:br>
              <a:rPr lang="en-US" sz="2400" b="1" dirty="0"/>
            </a:br>
            <a:r>
              <a:rPr lang="en-US" sz="2400" b="1" dirty="0"/>
              <a:t>Retention Time</a:t>
            </a:r>
          </a:p>
        </p:txBody>
      </p:sp>
      <p:sp>
        <p:nvSpPr>
          <p:cNvPr id="13" name="Rectangle: Rounded Corners 12">
            <a:extLst>
              <a:ext uri="{FF2B5EF4-FFF2-40B4-BE49-F238E27FC236}">
                <a16:creationId xmlns:a16="http://schemas.microsoft.com/office/drawing/2014/main" id="{C4758706-D8B9-4D48-9452-0894DC096A50}"/>
              </a:ext>
            </a:extLst>
          </p:cNvPr>
          <p:cNvSpPr/>
          <p:nvPr/>
        </p:nvSpPr>
        <p:spPr>
          <a:xfrm>
            <a:off x="866272" y="4723137"/>
            <a:ext cx="7411454" cy="1552074"/>
          </a:xfrm>
          <a:prstGeom prst="roundRect">
            <a:avLst>
              <a:gd name="adj" fmla="val 9828"/>
            </a:avLst>
          </a:prstGeom>
          <a:noFill/>
          <a:ln w="571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a:solidFill>
                  <a:schemeClr val="accent6"/>
                </a:solidFill>
              </a:rPr>
              <a:t>Prediction Components</a:t>
            </a:r>
          </a:p>
        </p:txBody>
      </p:sp>
      <p:sp>
        <p:nvSpPr>
          <p:cNvPr id="14" name="Rectangle: Rounded Corners 13">
            <a:extLst>
              <a:ext uri="{FF2B5EF4-FFF2-40B4-BE49-F238E27FC236}">
                <a16:creationId xmlns:a16="http://schemas.microsoft.com/office/drawing/2014/main" id="{2E4038AE-D236-4AA3-85BD-9791ADF10A30}"/>
              </a:ext>
            </a:extLst>
          </p:cNvPr>
          <p:cNvSpPr/>
          <p:nvPr/>
        </p:nvSpPr>
        <p:spPr>
          <a:xfrm>
            <a:off x="1022685" y="5367569"/>
            <a:ext cx="2550695" cy="75798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t>V</a:t>
            </a:r>
            <a:r>
              <a:rPr lang="en-US" sz="2400" b="1" baseline="-25000" dirty="0"/>
              <a:t>opt</a:t>
            </a:r>
            <a:r>
              <a:rPr lang="en-US" sz="2400" b="1" dirty="0"/>
              <a:t> Prediction</a:t>
            </a:r>
          </a:p>
        </p:txBody>
      </p:sp>
      <p:sp>
        <p:nvSpPr>
          <p:cNvPr id="15" name="Rectangle: Rounded Corners 14">
            <a:extLst>
              <a:ext uri="{FF2B5EF4-FFF2-40B4-BE49-F238E27FC236}">
                <a16:creationId xmlns:a16="http://schemas.microsoft.com/office/drawing/2014/main" id="{DD005849-220B-45FB-BD34-2749D404CE64}"/>
              </a:ext>
            </a:extLst>
          </p:cNvPr>
          <p:cNvSpPr/>
          <p:nvPr/>
        </p:nvSpPr>
        <p:spPr>
          <a:xfrm>
            <a:off x="5570622" y="5367569"/>
            <a:ext cx="2550695" cy="75798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t>Fine-Tuning URT Parameters</a:t>
            </a:r>
          </a:p>
        </p:txBody>
      </p:sp>
      <p:sp>
        <p:nvSpPr>
          <p:cNvPr id="16" name="Oval 15">
            <a:extLst>
              <a:ext uri="{FF2B5EF4-FFF2-40B4-BE49-F238E27FC236}">
                <a16:creationId xmlns:a16="http://schemas.microsoft.com/office/drawing/2014/main" id="{9208FA7B-59D5-4B5A-85EA-4862814FD209}"/>
              </a:ext>
            </a:extLst>
          </p:cNvPr>
          <p:cNvSpPr/>
          <p:nvPr/>
        </p:nvSpPr>
        <p:spPr>
          <a:xfrm>
            <a:off x="1749394" y="3421320"/>
            <a:ext cx="1097280" cy="10972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t>URT</a:t>
            </a:r>
          </a:p>
        </p:txBody>
      </p:sp>
      <p:cxnSp>
        <p:nvCxnSpPr>
          <p:cNvPr id="31" name="Connector: Elbow 30">
            <a:extLst>
              <a:ext uri="{FF2B5EF4-FFF2-40B4-BE49-F238E27FC236}">
                <a16:creationId xmlns:a16="http://schemas.microsoft.com/office/drawing/2014/main" id="{7CC6B3BB-B698-4C3B-A305-FADB32D4B763}"/>
              </a:ext>
            </a:extLst>
          </p:cNvPr>
          <p:cNvCxnSpPr>
            <a:stCxn id="10" idx="2"/>
            <a:endCxn id="16" idx="0"/>
          </p:cNvCxnSpPr>
          <p:nvPr/>
        </p:nvCxnSpPr>
        <p:spPr>
          <a:xfrm rot="16200000" flipH="1">
            <a:off x="1658183" y="2781469"/>
            <a:ext cx="822500" cy="457202"/>
          </a:xfrm>
          <a:prstGeom prst="bentConnector3">
            <a:avLst>
              <a:gd name="adj1" fmla="val 50000"/>
            </a:avLst>
          </a:prstGeom>
          <a:ln w="57150">
            <a:tailEnd type="triangle"/>
          </a:ln>
        </p:spPr>
        <p:style>
          <a:lnRef idx="1">
            <a:schemeClr val="dk1"/>
          </a:lnRef>
          <a:fillRef idx="0">
            <a:schemeClr val="dk1"/>
          </a:fillRef>
          <a:effectRef idx="0">
            <a:schemeClr val="dk1"/>
          </a:effectRef>
          <a:fontRef idx="minor">
            <a:schemeClr val="tx1"/>
          </a:fontRef>
        </p:style>
      </p:cxnSp>
      <p:cxnSp>
        <p:nvCxnSpPr>
          <p:cNvPr id="33" name="Connector: Elbow 32">
            <a:extLst>
              <a:ext uri="{FF2B5EF4-FFF2-40B4-BE49-F238E27FC236}">
                <a16:creationId xmlns:a16="http://schemas.microsoft.com/office/drawing/2014/main" id="{18A616BD-7BDE-4278-AF3B-38C44032DF0E}"/>
              </a:ext>
            </a:extLst>
          </p:cNvPr>
          <p:cNvCxnSpPr>
            <a:cxnSpLocks/>
            <a:stCxn id="11" idx="2"/>
            <a:endCxn id="16" idx="0"/>
          </p:cNvCxnSpPr>
          <p:nvPr/>
        </p:nvCxnSpPr>
        <p:spPr>
          <a:xfrm rot="5400000">
            <a:off x="3023767" y="1873087"/>
            <a:ext cx="822500" cy="2273966"/>
          </a:xfrm>
          <a:prstGeom prst="bentConnector3">
            <a:avLst>
              <a:gd name="adj1" fmla="val 50000"/>
            </a:avLst>
          </a:prstGeom>
          <a:ln w="57150">
            <a:tailEnd type="triangle"/>
          </a:ln>
        </p:spPr>
        <p:style>
          <a:lnRef idx="1">
            <a:schemeClr val="dk1"/>
          </a:lnRef>
          <a:fillRef idx="0">
            <a:schemeClr val="dk1"/>
          </a:fillRef>
          <a:effectRef idx="0">
            <a:schemeClr val="dk1"/>
          </a:effectRef>
          <a:fontRef idx="minor">
            <a:schemeClr val="tx1"/>
          </a:fontRef>
        </p:style>
      </p:cxnSp>
      <p:cxnSp>
        <p:nvCxnSpPr>
          <p:cNvPr id="36" name="Connector: Elbow 35">
            <a:extLst>
              <a:ext uri="{FF2B5EF4-FFF2-40B4-BE49-F238E27FC236}">
                <a16:creationId xmlns:a16="http://schemas.microsoft.com/office/drawing/2014/main" id="{F07C6545-EEE8-46B4-9D0A-DFADD6C63A68}"/>
              </a:ext>
            </a:extLst>
          </p:cNvPr>
          <p:cNvCxnSpPr>
            <a:cxnSpLocks/>
            <a:stCxn id="12" idx="2"/>
            <a:endCxn id="16" idx="0"/>
          </p:cNvCxnSpPr>
          <p:nvPr/>
        </p:nvCxnSpPr>
        <p:spPr>
          <a:xfrm rot="5400000">
            <a:off x="4392823" y="491999"/>
            <a:ext cx="834532" cy="5024110"/>
          </a:xfrm>
          <a:prstGeom prst="bentConnector3">
            <a:avLst>
              <a:gd name="adj1" fmla="val 51442"/>
            </a:avLst>
          </a:prstGeom>
          <a:ln w="57150">
            <a:tailEnd type="triangle"/>
          </a:ln>
        </p:spPr>
        <p:style>
          <a:lnRef idx="1">
            <a:schemeClr val="dk1"/>
          </a:lnRef>
          <a:fillRef idx="0">
            <a:schemeClr val="dk1"/>
          </a:fillRef>
          <a:effectRef idx="0">
            <a:schemeClr val="dk1"/>
          </a:effectRef>
          <a:fontRef idx="minor">
            <a:schemeClr val="tx1"/>
          </a:fontRef>
        </p:style>
      </p:cxnSp>
      <p:cxnSp>
        <p:nvCxnSpPr>
          <p:cNvPr id="40" name="Connector: Elbow 39">
            <a:extLst>
              <a:ext uri="{FF2B5EF4-FFF2-40B4-BE49-F238E27FC236}">
                <a16:creationId xmlns:a16="http://schemas.microsoft.com/office/drawing/2014/main" id="{A381AD20-D286-4697-87A8-D66EA6EF99C1}"/>
              </a:ext>
            </a:extLst>
          </p:cNvPr>
          <p:cNvCxnSpPr>
            <a:cxnSpLocks/>
            <a:stCxn id="15" idx="0"/>
            <a:endCxn id="16" idx="6"/>
          </p:cNvCxnSpPr>
          <p:nvPr/>
        </p:nvCxnSpPr>
        <p:spPr>
          <a:xfrm rot="16200000" flipV="1">
            <a:off x="4147518" y="2669117"/>
            <a:ext cx="1397609" cy="3999296"/>
          </a:xfrm>
          <a:prstGeom prst="bentConnector2">
            <a:avLst/>
          </a:prstGeom>
          <a:ln w="57150">
            <a:tailEnd type="triangle"/>
          </a:ln>
        </p:spPr>
        <p:style>
          <a:lnRef idx="1">
            <a:schemeClr val="dk1"/>
          </a:lnRef>
          <a:fillRef idx="0">
            <a:schemeClr val="dk1"/>
          </a:fillRef>
          <a:effectRef idx="0">
            <a:schemeClr val="dk1"/>
          </a:effectRef>
          <a:fontRef idx="minor">
            <a:schemeClr val="tx1"/>
          </a:fontRef>
        </p:style>
      </p:cxnSp>
      <p:cxnSp>
        <p:nvCxnSpPr>
          <p:cNvPr id="43" name="Connector: Elbow 42">
            <a:extLst>
              <a:ext uri="{FF2B5EF4-FFF2-40B4-BE49-F238E27FC236}">
                <a16:creationId xmlns:a16="http://schemas.microsoft.com/office/drawing/2014/main" id="{1C598B24-CF5E-40DE-A2FC-C39231858AE5}"/>
              </a:ext>
            </a:extLst>
          </p:cNvPr>
          <p:cNvCxnSpPr>
            <a:cxnSpLocks/>
            <a:stCxn id="16" idx="4"/>
            <a:endCxn id="14" idx="0"/>
          </p:cNvCxnSpPr>
          <p:nvPr/>
        </p:nvCxnSpPr>
        <p:spPr>
          <a:xfrm rot="5400000">
            <a:off x="1873550" y="4943084"/>
            <a:ext cx="848969" cy="1"/>
          </a:xfrm>
          <a:prstGeom prst="bentConnector3">
            <a:avLst>
              <a:gd name="adj1" fmla="val 50000"/>
            </a:avLst>
          </a:prstGeom>
          <a:ln w="57150">
            <a:tailEnd type="triangle"/>
          </a:ln>
        </p:spPr>
        <p:style>
          <a:lnRef idx="1">
            <a:schemeClr val="dk1"/>
          </a:lnRef>
          <a:fillRef idx="0">
            <a:schemeClr val="dk1"/>
          </a:fillRef>
          <a:effectRef idx="0">
            <a:schemeClr val="dk1"/>
          </a:effectRef>
          <a:fontRef idx="minor">
            <a:schemeClr val="tx1"/>
          </a:fontRef>
        </p:style>
      </p:cxnSp>
      <p:sp>
        <p:nvSpPr>
          <p:cNvPr id="17" name="Rectangle: Rounded Corners 16">
            <a:extLst>
              <a:ext uri="{FF2B5EF4-FFF2-40B4-BE49-F238E27FC236}">
                <a16:creationId xmlns:a16="http://schemas.microsoft.com/office/drawing/2014/main" id="{2ECD9C6E-30B0-440C-9BFE-4C63E96C58E2}"/>
              </a:ext>
            </a:extLst>
          </p:cNvPr>
          <p:cNvSpPr/>
          <p:nvPr/>
        </p:nvSpPr>
        <p:spPr>
          <a:xfrm>
            <a:off x="755119" y="2672374"/>
            <a:ext cx="7633760" cy="54864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325" lvl="1" algn="ctr">
              <a:spcBef>
                <a:spcPts val="600"/>
              </a:spcBef>
            </a:pPr>
            <a:r>
              <a:rPr lang="en-US" sz="2400" b="1" dirty="0">
                <a:solidFill>
                  <a:schemeClr val="tx1"/>
                </a:solidFill>
              </a:rPr>
              <a:t>Storage Overhead: 0.16% of DRAM in 1TB SSD</a:t>
            </a:r>
          </a:p>
        </p:txBody>
      </p:sp>
      <p:sp>
        <p:nvSpPr>
          <p:cNvPr id="18" name="Rectangle: Rounded Corners 17">
            <a:extLst>
              <a:ext uri="{FF2B5EF4-FFF2-40B4-BE49-F238E27FC236}">
                <a16:creationId xmlns:a16="http://schemas.microsoft.com/office/drawing/2014/main" id="{D78387DF-D3C3-4D9C-A962-35D720DF672B}"/>
              </a:ext>
            </a:extLst>
          </p:cNvPr>
          <p:cNvSpPr/>
          <p:nvPr/>
        </p:nvSpPr>
        <p:spPr>
          <a:xfrm>
            <a:off x="755119" y="6205428"/>
            <a:ext cx="7633760" cy="54864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325" lvl="1" algn="ctr">
              <a:spcBef>
                <a:spcPts val="600"/>
              </a:spcBef>
            </a:pPr>
            <a:r>
              <a:rPr lang="en-US" sz="2400" b="1" dirty="0">
                <a:solidFill>
                  <a:schemeClr val="tx1"/>
                </a:solidFill>
              </a:rPr>
              <a:t>Latency Overhead: &lt; 1% of flash read latency</a:t>
            </a:r>
          </a:p>
        </p:txBody>
      </p:sp>
    </p:spTree>
    <p:extLst>
      <p:ext uri="{BB962C8B-B14F-4D97-AF65-F5344CB8AC3E}">
        <p14:creationId xmlns:p14="http://schemas.microsoft.com/office/powerpoint/2010/main" val="284508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80257-DD89-4E4C-A951-8698A95BBC91}"/>
              </a:ext>
            </a:extLst>
          </p:cNvPr>
          <p:cNvSpPr>
            <a:spLocks noGrp="1"/>
          </p:cNvSpPr>
          <p:nvPr>
            <p:ph type="title"/>
          </p:nvPr>
        </p:nvSpPr>
        <p:spPr/>
        <p:txBody>
          <a:bodyPr/>
          <a:lstStyle/>
          <a:p>
            <a:r>
              <a:rPr lang="en-US" dirty="0"/>
              <a:t>HeatWatch Evaluation Methodology</a:t>
            </a:r>
          </a:p>
        </p:txBody>
      </p:sp>
      <p:sp>
        <p:nvSpPr>
          <p:cNvPr id="3" name="Content Placeholder 2">
            <a:extLst>
              <a:ext uri="{FF2B5EF4-FFF2-40B4-BE49-F238E27FC236}">
                <a16:creationId xmlns:a16="http://schemas.microsoft.com/office/drawing/2014/main" id="{F865CD3B-FDDA-49EA-A113-2757268CE6C8}"/>
              </a:ext>
            </a:extLst>
          </p:cNvPr>
          <p:cNvSpPr>
            <a:spLocks noGrp="1"/>
          </p:cNvSpPr>
          <p:nvPr>
            <p:ph sz="quarter" idx="11"/>
          </p:nvPr>
        </p:nvSpPr>
        <p:spPr/>
        <p:txBody>
          <a:bodyPr>
            <a:normAutofit/>
          </a:bodyPr>
          <a:lstStyle/>
          <a:p>
            <a:r>
              <a:rPr lang="en-US" sz="2800" b="1" dirty="0"/>
              <a:t>28 real workload storage traces</a:t>
            </a:r>
          </a:p>
          <a:p>
            <a:pPr lvl="1">
              <a:spcBef>
                <a:spcPts val="600"/>
              </a:spcBef>
            </a:pPr>
            <a:r>
              <a:rPr lang="en-US" sz="2800" dirty="0"/>
              <a:t>MSR-Cambridge</a:t>
            </a:r>
          </a:p>
          <a:p>
            <a:pPr lvl="1">
              <a:spcBef>
                <a:spcPts val="600"/>
              </a:spcBef>
            </a:pPr>
            <a:r>
              <a:rPr lang="en-US" sz="2800" dirty="0"/>
              <a:t>We use </a:t>
            </a:r>
            <a:r>
              <a:rPr lang="en-US" sz="2800" b="1" dirty="0">
                <a:solidFill>
                  <a:schemeClr val="accent1"/>
                </a:solidFill>
              </a:rPr>
              <a:t>real dwell time, retention time values</a:t>
            </a:r>
            <a:br>
              <a:rPr lang="en-US" sz="2800" dirty="0"/>
            </a:br>
            <a:r>
              <a:rPr lang="en-US" sz="2800" dirty="0"/>
              <a:t>obtained from traces</a:t>
            </a:r>
          </a:p>
          <a:p>
            <a:pPr>
              <a:spcBef>
                <a:spcPts val="2400"/>
              </a:spcBef>
            </a:pPr>
            <a:endParaRPr lang="en-US" sz="2800" dirty="0">
              <a:solidFill>
                <a:schemeClr val="accent5"/>
              </a:solidFill>
            </a:endParaRPr>
          </a:p>
          <a:p>
            <a:pPr>
              <a:spcBef>
                <a:spcPts val="2400"/>
              </a:spcBef>
            </a:pPr>
            <a:r>
              <a:rPr lang="en-US" sz="2800" b="1" dirty="0"/>
              <a:t>Temperature Model:</a:t>
            </a:r>
            <a:br>
              <a:rPr lang="en-US" sz="2800" dirty="0"/>
            </a:br>
            <a:r>
              <a:rPr lang="en-US" sz="2800" dirty="0">
                <a:solidFill>
                  <a:schemeClr val="accent2"/>
                </a:solidFill>
              </a:rPr>
              <a:t>Trigonometric function </a:t>
            </a:r>
            <a:r>
              <a:rPr lang="en-US" sz="2800" dirty="0"/>
              <a:t>+ </a:t>
            </a:r>
            <a:r>
              <a:rPr lang="en-US" sz="2800" dirty="0">
                <a:solidFill>
                  <a:schemeClr val="accent5"/>
                </a:solidFill>
              </a:rPr>
              <a:t>Gaussian noise</a:t>
            </a:r>
          </a:p>
          <a:p>
            <a:pPr lvl="1">
              <a:spcBef>
                <a:spcPts val="600"/>
              </a:spcBef>
            </a:pPr>
            <a:r>
              <a:rPr lang="en-US" sz="2800" dirty="0"/>
              <a:t>Represents </a:t>
            </a:r>
            <a:r>
              <a:rPr lang="en-US" sz="2800" dirty="0">
                <a:solidFill>
                  <a:schemeClr val="accent2"/>
                </a:solidFill>
              </a:rPr>
              <a:t>periodic temperature variation </a:t>
            </a:r>
            <a:r>
              <a:rPr lang="en-US" sz="2800" dirty="0"/>
              <a:t>in each day</a:t>
            </a:r>
          </a:p>
          <a:p>
            <a:pPr lvl="1">
              <a:spcBef>
                <a:spcPts val="600"/>
              </a:spcBef>
            </a:pPr>
            <a:r>
              <a:rPr lang="en-US" sz="2800" dirty="0"/>
              <a:t>Includes </a:t>
            </a:r>
            <a:r>
              <a:rPr lang="en-US" sz="2800" dirty="0">
                <a:solidFill>
                  <a:schemeClr val="accent5"/>
                </a:solidFill>
              </a:rPr>
              <a:t>small transient temperature variation</a:t>
            </a:r>
          </a:p>
        </p:txBody>
      </p:sp>
      <p:sp>
        <p:nvSpPr>
          <p:cNvPr id="5" name="Slide Number Placeholder 4">
            <a:extLst>
              <a:ext uri="{FF2B5EF4-FFF2-40B4-BE49-F238E27FC236}">
                <a16:creationId xmlns:a16="http://schemas.microsoft.com/office/drawing/2014/main" id="{405D25FD-5344-418E-AF99-D5BE5F4BB4E0}"/>
              </a:ext>
            </a:extLst>
          </p:cNvPr>
          <p:cNvSpPr>
            <a:spLocks noGrp="1"/>
          </p:cNvSpPr>
          <p:nvPr>
            <p:ph type="sldNum" sz="quarter" idx="4"/>
          </p:nvPr>
        </p:nvSpPr>
        <p:spPr/>
        <p:txBody>
          <a:bodyPr/>
          <a:lstStyle/>
          <a:p>
            <a:fld id="{D1A49D29-CB85-4411-9FDD-91CD7B7D33F2}" type="slidenum">
              <a:rPr lang="en-US" smtClean="0"/>
              <a:t>37</a:t>
            </a:fld>
            <a:endParaRPr lang="en-US" dirty="0"/>
          </a:p>
        </p:txBody>
      </p:sp>
    </p:spTree>
    <p:extLst>
      <p:ext uri="{BB962C8B-B14F-4D97-AF65-F5344CB8AC3E}">
        <p14:creationId xmlns:p14="http://schemas.microsoft.com/office/powerpoint/2010/main" val="108069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Content Placeholder 7" descr="A close up of a map&#10;&#10;Description generated with high confidence">
            <a:extLst>
              <a:ext uri="{FF2B5EF4-FFF2-40B4-BE49-F238E27FC236}">
                <a16:creationId xmlns:a16="http://schemas.microsoft.com/office/drawing/2014/main" id="{55FDBA26-63FA-4528-AFA5-700B628BB32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5693" y="1078296"/>
            <a:ext cx="8581072" cy="4022376"/>
          </a:xfrm>
          <a:prstGeom prst="rect">
            <a:avLst/>
          </a:prstGeom>
        </p:spPr>
      </p:pic>
      <p:sp>
        <p:nvSpPr>
          <p:cNvPr id="5" name="Title 4">
            <a:extLst>
              <a:ext uri="{FF2B5EF4-FFF2-40B4-BE49-F238E27FC236}">
                <a16:creationId xmlns:a16="http://schemas.microsoft.com/office/drawing/2014/main" id="{54A871E4-9DE6-4795-95E5-E8FD9FAD1938}"/>
              </a:ext>
            </a:extLst>
          </p:cNvPr>
          <p:cNvSpPr>
            <a:spLocks noGrp="1"/>
          </p:cNvSpPr>
          <p:nvPr>
            <p:ph type="title"/>
          </p:nvPr>
        </p:nvSpPr>
        <p:spPr>
          <a:xfrm>
            <a:off x="0" y="0"/>
            <a:ext cx="9144000" cy="1085850"/>
          </a:xfrm>
        </p:spPr>
        <p:txBody>
          <a:bodyPr/>
          <a:lstStyle/>
          <a:p>
            <a:r>
              <a:rPr lang="en-US" dirty="0"/>
              <a:t>HeatWatch Greatly Improves Flash Lifetime</a:t>
            </a:r>
          </a:p>
        </p:txBody>
      </p:sp>
      <p:sp>
        <p:nvSpPr>
          <p:cNvPr id="4" name="Slide Number Placeholder 3">
            <a:extLst>
              <a:ext uri="{FF2B5EF4-FFF2-40B4-BE49-F238E27FC236}">
                <a16:creationId xmlns:a16="http://schemas.microsoft.com/office/drawing/2014/main" id="{FF1431DD-F99B-468F-A9CF-8070DAD6EA12}"/>
              </a:ext>
            </a:extLst>
          </p:cNvPr>
          <p:cNvSpPr>
            <a:spLocks noGrp="1"/>
          </p:cNvSpPr>
          <p:nvPr>
            <p:ph type="sldNum" sz="quarter" idx="12"/>
          </p:nvPr>
        </p:nvSpPr>
        <p:spPr>
          <a:xfrm>
            <a:off x="8189793" y="6516624"/>
            <a:ext cx="954209" cy="341376"/>
          </a:xfrm>
        </p:spPr>
        <p:txBody>
          <a:bodyPr/>
          <a:lstStyle/>
          <a:p>
            <a:fld id="{D1A49D29-CB85-4411-9FDD-91CD7B7D33F2}" type="slidenum">
              <a:rPr lang="en-US" smtClean="0"/>
              <a:t>38</a:t>
            </a:fld>
            <a:endParaRPr lang="en-US" dirty="0"/>
          </a:p>
        </p:txBody>
      </p:sp>
      <p:sp>
        <p:nvSpPr>
          <p:cNvPr id="8" name="Freeform: Shape 7">
            <a:extLst>
              <a:ext uri="{FF2B5EF4-FFF2-40B4-BE49-F238E27FC236}">
                <a16:creationId xmlns:a16="http://schemas.microsoft.com/office/drawing/2014/main" id="{94F9C45A-1DE7-4134-92B4-270DC9B553BC}"/>
              </a:ext>
            </a:extLst>
          </p:cNvPr>
          <p:cNvSpPr/>
          <p:nvPr/>
        </p:nvSpPr>
        <p:spPr>
          <a:xfrm>
            <a:off x="1813560" y="1447795"/>
            <a:ext cx="6309360" cy="1630680"/>
          </a:xfrm>
          <a:custGeom>
            <a:avLst/>
            <a:gdLst>
              <a:gd name="connsiteX0" fmla="*/ 1691640 w 6309360"/>
              <a:gd name="connsiteY0" fmla="*/ 1264920 h 1630680"/>
              <a:gd name="connsiteX1" fmla="*/ 15240 w 6309360"/>
              <a:gd name="connsiteY1" fmla="*/ 1630680 h 1630680"/>
              <a:gd name="connsiteX2" fmla="*/ 0 w 6309360"/>
              <a:gd name="connsiteY2" fmla="*/ 1531620 h 1630680"/>
              <a:gd name="connsiteX3" fmla="*/ 1531620 w 6309360"/>
              <a:gd name="connsiteY3" fmla="*/ 1226820 h 1630680"/>
              <a:gd name="connsiteX4" fmla="*/ 2811780 w 6309360"/>
              <a:gd name="connsiteY4" fmla="*/ 906780 h 1630680"/>
              <a:gd name="connsiteX5" fmla="*/ 4107180 w 6309360"/>
              <a:gd name="connsiteY5" fmla="*/ 609600 h 1630680"/>
              <a:gd name="connsiteX6" fmla="*/ 6309360 w 6309360"/>
              <a:gd name="connsiteY6" fmla="*/ 0 h 1630680"/>
              <a:gd name="connsiteX7" fmla="*/ 6301740 w 6309360"/>
              <a:gd name="connsiteY7" fmla="*/ 121920 h 1630680"/>
              <a:gd name="connsiteX8" fmla="*/ 1691640 w 6309360"/>
              <a:gd name="connsiteY8" fmla="*/ 1264920 h 16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9360" h="1630680">
                <a:moveTo>
                  <a:pt x="1691640" y="1264920"/>
                </a:moveTo>
                <a:lnTo>
                  <a:pt x="15240" y="1630680"/>
                </a:lnTo>
                <a:lnTo>
                  <a:pt x="0" y="1531620"/>
                </a:lnTo>
                <a:lnTo>
                  <a:pt x="1531620" y="1226820"/>
                </a:lnTo>
                <a:lnTo>
                  <a:pt x="2811780" y="906780"/>
                </a:lnTo>
                <a:lnTo>
                  <a:pt x="4107180" y="609600"/>
                </a:lnTo>
                <a:lnTo>
                  <a:pt x="6309360" y="0"/>
                </a:lnTo>
                <a:lnTo>
                  <a:pt x="6301740" y="121920"/>
                </a:lnTo>
                <a:lnTo>
                  <a:pt x="1691640" y="126492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1BA35B2B-496B-4605-9845-7E6D16F465E2}"/>
              </a:ext>
            </a:extLst>
          </p:cNvPr>
          <p:cNvSpPr/>
          <p:nvPr/>
        </p:nvSpPr>
        <p:spPr>
          <a:xfrm>
            <a:off x="1813560" y="2026915"/>
            <a:ext cx="6324600" cy="1851660"/>
          </a:xfrm>
          <a:custGeom>
            <a:avLst/>
            <a:gdLst>
              <a:gd name="connsiteX0" fmla="*/ 1684020 w 6324600"/>
              <a:gd name="connsiteY0" fmla="*/ 1455420 h 1851660"/>
              <a:gd name="connsiteX1" fmla="*/ 30480 w 6324600"/>
              <a:gd name="connsiteY1" fmla="*/ 1851660 h 1851660"/>
              <a:gd name="connsiteX2" fmla="*/ 0 w 6324600"/>
              <a:gd name="connsiteY2" fmla="*/ 1744980 h 1851660"/>
              <a:gd name="connsiteX3" fmla="*/ 1021080 w 6324600"/>
              <a:gd name="connsiteY3" fmla="*/ 1569720 h 1851660"/>
              <a:gd name="connsiteX4" fmla="*/ 4183380 w 6324600"/>
              <a:gd name="connsiteY4" fmla="*/ 624840 h 1851660"/>
              <a:gd name="connsiteX5" fmla="*/ 6294120 w 6324600"/>
              <a:gd name="connsiteY5" fmla="*/ 0 h 1851660"/>
              <a:gd name="connsiteX6" fmla="*/ 6324600 w 6324600"/>
              <a:gd name="connsiteY6" fmla="*/ 76200 h 1851660"/>
              <a:gd name="connsiteX7" fmla="*/ 4457700 w 6324600"/>
              <a:gd name="connsiteY7" fmla="*/ 601980 h 1851660"/>
              <a:gd name="connsiteX8" fmla="*/ 1684020 w 6324600"/>
              <a:gd name="connsiteY8" fmla="*/ 1455420 h 185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24600" h="1851660">
                <a:moveTo>
                  <a:pt x="1684020" y="1455420"/>
                </a:moveTo>
                <a:lnTo>
                  <a:pt x="30480" y="1851660"/>
                </a:lnTo>
                <a:lnTo>
                  <a:pt x="0" y="1744980"/>
                </a:lnTo>
                <a:lnTo>
                  <a:pt x="1021080" y="1569720"/>
                </a:lnTo>
                <a:lnTo>
                  <a:pt x="4183380" y="624840"/>
                </a:lnTo>
                <a:lnTo>
                  <a:pt x="6294120" y="0"/>
                </a:lnTo>
                <a:lnTo>
                  <a:pt x="6324600" y="76200"/>
                </a:lnTo>
                <a:lnTo>
                  <a:pt x="4457700" y="601980"/>
                </a:lnTo>
                <a:lnTo>
                  <a:pt x="1684020" y="145542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A34E469-1182-4B6E-8ED1-64713122F497}"/>
              </a:ext>
            </a:extLst>
          </p:cNvPr>
          <p:cNvSpPr/>
          <p:nvPr/>
        </p:nvSpPr>
        <p:spPr>
          <a:xfrm>
            <a:off x="1821180" y="2354575"/>
            <a:ext cx="6324600" cy="1836420"/>
          </a:xfrm>
          <a:custGeom>
            <a:avLst/>
            <a:gdLst>
              <a:gd name="connsiteX0" fmla="*/ 1485900 w 6324600"/>
              <a:gd name="connsiteY0" fmla="*/ 1447800 h 1836420"/>
              <a:gd name="connsiteX1" fmla="*/ 0 w 6324600"/>
              <a:gd name="connsiteY1" fmla="*/ 1699260 h 1836420"/>
              <a:gd name="connsiteX2" fmla="*/ 15240 w 6324600"/>
              <a:gd name="connsiteY2" fmla="*/ 1836420 h 1836420"/>
              <a:gd name="connsiteX3" fmla="*/ 1013460 w 6324600"/>
              <a:gd name="connsiteY3" fmla="*/ 1684020 h 1836420"/>
              <a:gd name="connsiteX4" fmla="*/ 1767840 w 6324600"/>
              <a:gd name="connsiteY4" fmla="*/ 1524000 h 1836420"/>
              <a:gd name="connsiteX5" fmla="*/ 2971800 w 6324600"/>
              <a:gd name="connsiteY5" fmla="*/ 1188720 h 1836420"/>
              <a:gd name="connsiteX6" fmla="*/ 6324600 w 6324600"/>
              <a:gd name="connsiteY6" fmla="*/ 76200 h 1836420"/>
              <a:gd name="connsiteX7" fmla="*/ 6294120 w 6324600"/>
              <a:gd name="connsiteY7" fmla="*/ 0 h 1836420"/>
              <a:gd name="connsiteX8" fmla="*/ 5532120 w 6324600"/>
              <a:gd name="connsiteY8" fmla="*/ 259080 h 1836420"/>
              <a:gd name="connsiteX9" fmla="*/ 3086100 w 6324600"/>
              <a:gd name="connsiteY9" fmla="*/ 1036320 h 1836420"/>
              <a:gd name="connsiteX10" fmla="*/ 1432560 w 6324600"/>
              <a:gd name="connsiteY10" fmla="*/ 1455420 h 1836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4600" h="1836420">
                <a:moveTo>
                  <a:pt x="1485900" y="1447800"/>
                </a:moveTo>
                <a:lnTo>
                  <a:pt x="0" y="1699260"/>
                </a:lnTo>
                <a:lnTo>
                  <a:pt x="15240" y="1836420"/>
                </a:lnTo>
                <a:lnTo>
                  <a:pt x="1013460" y="1684020"/>
                </a:lnTo>
                <a:lnTo>
                  <a:pt x="1767840" y="1524000"/>
                </a:lnTo>
                <a:lnTo>
                  <a:pt x="2971800" y="1188720"/>
                </a:lnTo>
                <a:lnTo>
                  <a:pt x="6324600" y="76200"/>
                </a:lnTo>
                <a:lnTo>
                  <a:pt x="6294120" y="0"/>
                </a:lnTo>
                <a:lnTo>
                  <a:pt x="5532120" y="259080"/>
                </a:lnTo>
                <a:lnTo>
                  <a:pt x="3086100" y="1036320"/>
                </a:lnTo>
                <a:lnTo>
                  <a:pt x="1432560" y="1455420"/>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A5714846-0246-4043-9BEC-13CEE58E86DA}"/>
              </a:ext>
            </a:extLst>
          </p:cNvPr>
          <p:cNvSpPr/>
          <p:nvPr/>
        </p:nvSpPr>
        <p:spPr>
          <a:xfrm>
            <a:off x="1686560" y="1554474"/>
            <a:ext cx="1960880" cy="2273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22B4A933-CCE4-4F7A-91E0-3D80C9146187}"/>
              </a:ext>
            </a:extLst>
          </p:cNvPr>
          <p:cNvSpPr/>
          <p:nvPr/>
        </p:nvSpPr>
        <p:spPr>
          <a:xfrm>
            <a:off x="1686560" y="1889142"/>
            <a:ext cx="2214880" cy="288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6FFEBAAB-EB83-472A-8BFF-386B228396BF}"/>
              </a:ext>
            </a:extLst>
          </p:cNvPr>
          <p:cNvSpPr/>
          <p:nvPr/>
        </p:nvSpPr>
        <p:spPr>
          <a:xfrm>
            <a:off x="1671320" y="2194561"/>
            <a:ext cx="1960880" cy="2273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AE6F159-D9A2-40F9-923C-B02E5A4C9FBD}"/>
              </a:ext>
            </a:extLst>
          </p:cNvPr>
          <p:cNvSpPr/>
          <p:nvPr/>
        </p:nvSpPr>
        <p:spPr>
          <a:xfrm>
            <a:off x="4231640" y="1571895"/>
            <a:ext cx="1513840" cy="2273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Content Placeholder 7" descr="A close up of a map&#10;&#10;Description generated with high confidence">
            <a:extLst>
              <a:ext uri="{FF2B5EF4-FFF2-40B4-BE49-F238E27FC236}">
                <a16:creationId xmlns:a16="http://schemas.microsoft.com/office/drawing/2014/main" id="{043B19B0-C86A-4B22-8FB6-9505EC4B18D4}"/>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9888" y="1078296"/>
            <a:ext cx="8581072" cy="4022376"/>
          </a:xfrm>
          <a:prstGeom prst="rect">
            <a:avLst/>
          </a:prstGeom>
        </p:spPr>
      </p:pic>
      <p:sp>
        <p:nvSpPr>
          <p:cNvPr id="23" name="Rectangle 22">
            <a:extLst>
              <a:ext uri="{FF2B5EF4-FFF2-40B4-BE49-F238E27FC236}">
                <a16:creationId xmlns:a16="http://schemas.microsoft.com/office/drawing/2014/main" id="{C80E006B-021B-4206-831A-42DAF9E65DF7}"/>
              </a:ext>
            </a:extLst>
          </p:cNvPr>
          <p:cNvSpPr/>
          <p:nvPr/>
        </p:nvSpPr>
        <p:spPr>
          <a:xfrm>
            <a:off x="4918168" y="1887237"/>
            <a:ext cx="1033052" cy="190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2000" dirty="0">
                <a:solidFill>
                  <a:schemeClr val="tx1"/>
                </a:solidFill>
                <a:latin typeface="Calibri" panose="020F0502020204030204" pitchFamily="34" charset="0"/>
                <a:cs typeface="Calibri" panose="020F0502020204030204" pitchFamily="34" charset="0"/>
              </a:rPr>
              <a:t>ECC limit</a:t>
            </a:r>
          </a:p>
        </p:txBody>
      </p:sp>
      <p:sp>
        <p:nvSpPr>
          <p:cNvPr id="2" name="Rectangle 1">
            <a:extLst>
              <a:ext uri="{FF2B5EF4-FFF2-40B4-BE49-F238E27FC236}">
                <a16:creationId xmlns:a16="http://schemas.microsoft.com/office/drawing/2014/main" id="{B2544446-822C-437C-92D3-058D1A06CC79}"/>
              </a:ext>
            </a:extLst>
          </p:cNvPr>
          <p:cNvSpPr/>
          <p:nvPr/>
        </p:nvSpPr>
        <p:spPr>
          <a:xfrm>
            <a:off x="445168" y="1912130"/>
            <a:ext cx="433137" cy="1925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dirty="0">
                <a:solidFill>
                  <a:schemeClr val="tx1"/>
                </a:solidFill>
                <a:latin typeface="Calibri" panose="020F0502020204030204" pitchFamily="34" charset="0"/>
                <a:cs typeface="Calibri" panose="020F0502020204030204" pitchFamily="34" charset="0"/>
              </a:rPr>
              <a:t>Error Rate</a:t>
            </a:r>
          </a:p>
        </p:txBody>
      </p:sp>
      <p:cxnSp>
        <p:nvCxnSpPr>
          <p:cNvPr id="17" name="Straight Connector 16">
            <a:extLst>
              <a:ext uri="{FF2B5EF4-FFF2-40B4-BE49-F238E27FC236}">
                <a16:creationId xmlns:a16="http://schemas.microsoft.com/office/drawing/2014/main" id="{C253988E-47D0-4D11-8CB7-EA56C753032C}"/>
              </a:ext>
            </a:extLst>
          </p:cNvPr>
          <p:cNvCxnSpPr>
            <a:cxnSpLocks/>
          </p:cNvCxnSpPr>
          <p:nvPr/>
        </p:nvCxnSpPr>
        <p:spPr>
          <a:xfrm>
            <a:off x="1762760" y="2643388"/>
            <a:ext cx="6626230" cy="0"/>
          </a:xfrm>
          <a:prstGeom prst="line">
            <a:avLst/>
          </a:prstGeom>
          <a:ln w="571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2" name="Rectangle: Rounded Corners 53">
            <a:extLst>
              <a:ext uri="{FF2B5EF4-FFF2-40B4-BE49-F238E27FC236}">
                <a16:creationId xmlns:a16="http://schemas.microsoft.com/office/drawing/2014/main" id="{3C28FE1D-EFB7-4B1C-9A24-ACC61C58721F}"/>
              </a:ext>
            </a:extLst>
          </p:cNvPr>
          <p:cNvSpPr/>
          <p:nvPr/>
        </p:nvSpPr>
        <p:spPr>
          <a:xfrm>
            <a:off x="496303" y="5225615"/>
            <a:ext cx="8151394" cy="1379507"/>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HeatWatch improves lifetime by</a:t>
            </a:r>
            <a:br>
              <a:rPr lang="en-US" sz="2800" b="1" dirty="0">
                <a:solidFill>
                  <a:schemeClr val="bg1"/>
                </a:solidFill>
              </a:rPr>
            </a:br>
            <a:r>
              <a:rPr lang="en-US" sz="2800" b="1" dirty="0">
                <a:solidFill>
                  <a:schemeClr val="bg1"/>
                </a:solidFill>
              </a:rPr>
              <a:t>capturing the effect of</a:t>
            </a:r>
            <a:br>
              <a:rPr lang="en-US" sz="2800" b="1" dirty="0">
                <a:solidFill>
                  <a:schemeClr val="bg1"/>
                </a:solidFill>
              </a:rPr>
            </a:br>
            <a:r>
              <a:rPr lang="en-US" sz="2800" b="1" dirty="0">
                <a:solidFill>
                  <a:schemeClr val="bg1"/>
                </a:solidFill>
              </a:rPr>
              <a:t>retention, wearout, self-recovery, temperature</a:t>
            </a:r>
          </a:p>
        </p:txBody>
      </p:sp>
      <p:sp>
        <p:nvSpPr>
          <p:cNvPr id="25" name="Rectangle 24">
            <a:extLst>
              <a:ext uri="{FF2B5EF4-FFF2-40B4-BE49-F238E27FC236}">
                <a16:creationId xmlns:a16="http://schemas.microsoft.com/office/drawing/2014/main" id="{B2544446-822C-437C-92D3-058D1A06CC79}"/>
              </a:ext>
            </a:extLst>
          </p:cNvPr>
          <p:cNvSpPr/>
          <p:nvPr/>
        </p:nvSpPr>
        <p:spPr>
          <a:xfrm rot="5400000">
            <a:off x="4759292" y="3317019"/>
            <a:ext cx="433137" cy="2999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dirty="0">
                <a:solidFill>
                  <a:schemeClr val="tx1"/>
                </a:solidFill>
                <a:latin typeface="Calibri" panose="020F0502020204030204" pitchFamily="34" charset="0"/>
                <a:cs typeface="Calibri" panose="020F0502020204030204" pitchFamily="34" charset="0"/>
              </a:rPr>
              <a:t>Lifetime </a:t>
            </a:r>
            <a:r>
              <a:rPr lang="en-US" sz="2400" dirty="0">
                <a:solidFill>
                  <a:schemeClr val="tx1"/>
                </a:solidFill>
                <a:latin typeface="Calibri" panose="020F0502020204030204" pitchFamily="34" charset="0"/>
                <a:cs typeface="Calibri" panose="020F0502020204030204" pitchFamily="34" charset="0"/>
              </a:rPr>
              <a:t>(P/E Cycles)</a:t>
            </a:r>
            <a:endParaRPr lang="en-US" sz="2400" b="1" dirty="0">
              <a:solidFill>
                <a:schemeClr val="tx1"/>
              </a:solidFill>
              <a:latin typeface="Calibri" panose="020F0502020204030204" pitchFamily="34" charset="0"/>
              <a:cs typeface="Calibri" panose="020F0502020204030204" pitchFamily="34" charset="0"/>
            </a:endParaRPr>
          </a:p>
        </p:txBody>
      </p:sp>
      <p:sp>
        <p:nvSpPr>
          <p:cNvPr id="27" name="Freeform 26"/>
          <p:cNvSpPr/>
          <p:nvPr/>
        </p:nvSpPr>
        <p:spPr>
          <a:xfrm>
            <a:off x="1839036" y="2381533"/>
            <a:ext cx="6267734" cy="1702559"/>
          </a:xfrm>
          <a:custGeom>
            <a:avLst/>
            <a:gdLst>
              <a:gd name="connsiteX0" fmla="*/ 0 w 6260910"/>
              <a:gd name="connsiteY0" fmla="*/ 1726442 h 1726442"/>
              <a:gd name="connsiteX1" fmla="*/ 2002809 w 6260910"/>
              <a:gd name="connsiteY1" fmla="*/ 1351128 h 1726442"/>
              <a:gd name="connsiteX2" fmla="*/ 6260910 w 6260910"/>
              <a:gd name="connsiteY2" fmla="*/ 0 h 1726442"/>
              <a:gd name="connsiteX0" fmla="*/ 0 w 6260910"/>
              <a:gd name="connsiteY0" fmla="*/ 1726442 h 1726442"/>
              <a:gd name="connsiteX1" fmla="*/ 1235122 w 6260910"/>
              <a:gd name="connsiteY1" fmla="*/ 1538785 h 1726442"/>
              <a:gd name="connsiteX2" fmla="*/ 6260910 w 6260910"/>
              <a:gd name="connsiteY2" fmla="*/ 0 h 1726442"/>
              <a:gd name="connsiteX0" fmla="*/ 0 w 6260910"/>
              <a:gd name="connsiteY0" fmla="*/ 1726442 h 1726442"/>
              <a:gd name="connsiteX1" fmla="*/ 1235122 w 6260910"/>
              <a:gd name="connsiteY1" fmla="*/ 1538785 h 1726442"/>
              <a:gd name="connsiteX2" fmla="*/ 6260910 w 6260910"/>
              <a:gd name="connsiteY2" fmla="*/ 0 h 1726442"/>
              <a:gd name="connsiteX0" fmla="*/ 0 w 6260910"/>
              <a:gd name="connsiteY0" fmla="*/ 1726442 h 1726442"/>
              <a:gd name="connsiteX1" fmla="*/ 1235122 w 6260910"/>
              <a:gd name="connsiteY1" fmla="*/ 1538785 h 1726442"/>
              <a:gd name="connsiteX2" fmla="*/ 6260910 w 6260910"/>
              <a:gd name="connsiteY2" fmla="*/ 0 h 1726442"/>
              <a:gd name="connsiteX0" fmla="*/ 0 w 6260910"/>
              <a:gd name="connsiteY0" fmla="*/ 1726442 h 1726442"/>
              <a:gd name="connsiteX1" fmla="*/ 1235122 w 6260910"/>
              <a:gd name="connsiteY1" fmla="*/ 1538785 h 1726442"/>
              <a:gd name="connsiteX2" fmla="*/ 6260910 w 6260910"/>
              <a:gd name="connsiteY2" fmla="*/ 0 h 1726442"/>
              <a:gd name="connsiteX0" fmla="*/ 0 w 6260910"/>
              <a:gd name="connsiteY0" fmla="*/ 1726442 h 1726442"/>
              <a:gd name="connsiteX1" fmla="*/ 1235122 w 6260910"/>
              <a:gd name="connsiteY1" fmla="*/ 1538785 h 1726442"/>
              <a:gd name="connsiteX2" fmla="*/ 6260910 w 6260910"/>
              <a:gd name="connsiteY2" fmla="*/ 0 h 1726442"/>
              <a:gd name="connsiteX0" fmla="*/ 0 w 6260910"/>
              <a:gd name="connsiteY0" fmla="*/ 1726442 h 1726442"/>
              <a:gd name="connsiteX1" fmla="*/ 1323832 w 6260910"/>
              <a:gd name="connsiteY1" fmla="*/ 1531962 h 1726442"/>
              <a:gd name="connsiteX2" fmla="*/ 6260910 w 6260910"/>
              <a:gd name="connsiteY2" fmla="*/ 0 h 1726442"/>
              <a:gd name="connsiteX0" fmla="*/ 0 w 6260910"/>
              <a:gd name="connsiteY0" fmla="*/ 1726442 h 1726442"/>
              <a:gd name="connsiteX1" fmla="*/ 1323832 w 6260910"/>
              <a:gd name="connsiteY1" fmla="*/ 1531962 h 1726442"/>
              <a:gd name="connsiteX2" fmla="*/ 6260910 w 6260910"/>
              <a:gd name="connsiteY2" fmla="*/ 0 h 1726442"/>
              <a:gd name="connsiteX0" fmla="*/ 0 w 6260910"/>
              <a:gd name="connsiteY0" fmla="*/ 1726442 h 1726442"/>
              <a:gd name="connsiteX1" fmla="*/ 1293125 w 6260910"/>
              <a:gd name="connsiteY1" fmla="*/ 1528550 h 1726442"/>
              <a:gd name="connsiteX2" fmla="*/ 6260910 w 6260910"/>
              <a:gd name="connsiteY2" fmla="*/ 0 h 1726442"/>
              <a:gd name="connsiteX0" fmla="*/ 0 w 6260910"/>
              <a:gd name="connsiteY0" fmla="*/ 1726442 h 1726442"/>
              <a:gd name="connsiteX1" fmla="*/ 1293125 w 6260910"/>
              <a:gd name="connsiteY1" fmla="*/ 1528550 h 1726442"/>
              <a:gd name="connsiteX2" fmla="*/ 6260910 w 6260910"/>
              <a:gd name="connsiteY2" fmla="*/ 0 h 1726442"/>
              <a:gd name="connsiteX0" fmla="*/ 0 w 6260910"/>
              <a:gd name="connsiteY0" fmla="*/ 1726442 h 1726442"/>
              <a:gd name="connsiteX1" fmla="*/ 1293125 w 6260910"/>
              <a:gd name="connsiteY1" fmla="*/ 1528550 h 1726442"/>
              <a:gd name="connsiteX2" fmla="*/ 2627194 w 6260910"/>
              <a:gd name="connsiteY2" fmla="*/ 1170295 h 1726442"/>
              <a:gd name="connsiteX3" fmla="*/ 6260910 w 6260910"/>
              <a:gd name="connsiteY3" fmla="*/ 0 h 1726442"/>
              <a:gd name="connsiteX0" fmla="*/ 0 w 6260910"/>
              <a:gd name="connsiteY0" fmla="*/ 1726442 h 1726442"/>
              <a:gd name="connsiteX1" fmla="*/ 1293125 w 6260910"/>
              <a:gd name="connsiteY1" fmla="*/ 1528550 h 1726442"/>
              <a:gd name="connsiteX2" fmla="*/ 2896738 w 6260910"/>
              <a:gd name="connsiteY2" fmla="*/ 1105468 h 1726442"/>
              <a:gd name="connsiteX3" fmla="*/ 6260910 w 6260910"/>
              <a:gd name="connsiteY3" fmla="*/ 0 h 1726442"/>
              <a:gd name="connsiteX0" fmla="*/ 0 w 6260910"/>
              <a:gd name="connsiteY0" fmla="*/ 1726442 h 1726442"/>
              <a:gd name="connsiteX1" fmla="*/ 1293125 w 6260910"/>
              <a:gd name="connsiteY1" fmla="*/ 1528550 h 1726442"/>
              <a:gd name="connsiteX2" fmla="*/ 2896738 w 6260910"/>
              <a:gd name="connsiteY2" fmla="*/ 1105468 h 1726442"/>
              <a:gd name="connsiteX3" fmla="*/ 6260910 w 6260910"/>
              <a:gd name="connsiteY3" fmla="*/ 0 h 1726442"/>
              <a:gd name="connsiteX0" fmla="*/ 0 w 6260910"/>
              <a:gd name="connsiteY0" fmla="*/ 1726442 h 1726442"/>
              <a:gd name="connsiteX1" fmla="*/ 1293125 w 6260910"/>
              <a:gd name="connsiteY1" fmla="*/ 1528550 h 1726442"/>
              <a:gd name="connsiteX2" fmla="*/ 2896738 w 6260910"/>
              <a:gd name="connsiteY2" fmla="*/ 1105468 h 1726442"/>
              <a:gd name="connsiteX3" fmla="*/ 6260910 w 6260910"/>
              <a:gd name="connsiteY3" fmla="*/ 0 h 1726442"/>
              <a:gd name="connsiteX0" fmla="*/ 0 w 6281382"/>
              <a:gd name="connsiteY0" fmla="*/ 1593377 h 1593377"/>
              <a:gd name="connsiteX1" fmla="*/ 1293125 w 6281382"/>
              <a:gd name="connsiteY1" fmla="*/ 1395485 h 1593377"/>
              <a:gd name="connsiteX2" fmla="*/ 2896738 w 6281382"/>
              <a:gd name="connsiteY2" fmla="*/ 972403 h 1593377"/>
              <a:gd name="connsiteX3" fmla="*/ 6281382 w 6281382"/>
              <a:gd name="connsiteY3" fmla="*/ 0 h 1593377"/>
              <a:gd name="connsiteX0" fmla="*/ 0 w 6250674"/>
              <a:gd name="connsiteY0" fmla="*/ 1702559 h 1702559"/>
              <a:gd name="connsiteX1" fmla="*/ 1293125 w 6250674"/>
              <a:gd name="connsiteY1" fmla="*/ 1504667 h 1702559"/>
              <a:gd name="connsiteX2" fmla="*/ 2896738 w 6250674"/>
              <a:gd name="connsiteY2" fmla="*/ 1081585 h 1702559"/>
              <a:gd name="connsiteX3" fmla="*/ 6250674 w 6250674"/>
              <a:gd name="connsiteY3" fmla="*/ 0 h 1702559"/>
              <a:gd name="connsiteX0" fmla="*/ 0 w 6250674"/>
              <a:gd name="connsiteY0" fmla="*/ 1702559 h 1702559"/>
              <a:gd name="connsiteX1" fmla="*/ 1293125 w 6250674"/>
              <a:gd name="connsiteY1" fmla="*/ 1504667 h 1702559"/>
              <a:gd name="connsiteX2" fmla="*/ 2896738 w 6250674"/>
              <a:gd name="connsiteY2" fmla="*/ 1081585 h 1702559"/>
              <a:gd name="connsiteX3" fmla="*/ 6250674 w 6250674"/>
              <a:gd name="connsiteY3" fmla="*/ 0 h 1702559"/>
              <a:gd name="connsiteX0" fmla="*/ 0 w 6250674"/>
              <a:gd name="connsiteY0" fmla="*/ 1702559 h 1702559"/>
              <a:gd name="connsiteX1" fmla="*/ 1293125 w 6250674"/>
              <a:gd name="connsiteY1" fmla="*/ 1504667 h 1702559"/>
              <a:gd name="connsiteX2" fmla="*/ 2903562 w 6250674"/>
              <a:gd name="connsiteY2" fmla="*/ 1108881 h 1702559"/>
              <a:gd name="connsiteX3" fmla="*/ 6250674 w 6250674"/>
              <a:gd name="connsiteY3" fmla="*/ 0 h 1702559"/>
              <a:gd name="connsiteX0" fmla="*/ 0 w 6250674"/>
              <a:gd name="connsiteY0" fmla="*/ 1702559 h 1702559"/>
              <a:gd name="connsiteX1" fmla="*/ 1296537 w 6250674"/>
              <a:gd name="connsiteY1" fmla="*/ 1528551 h 1702559"/>
              <a:gd name="connsiteX2" fmla="*/ 2903562 w 6250674"/>
              <a:gd name="connsiteY2" fmla="*/ 1108881 h 1702559"/>
              <a:gd name="connsiteX3" fmla="*/ 6250674 w 6250674"/>
              <a:gd name="connsiteY3" fmla="*/ 0 h 1702559"/>
              <a:gd name="connsiteX0" fmla="*/ 0 w 6250674"/>
              <a:gd name="connsiteY0" fmla="*/ 1702559 h 1702559"/>
              <a:gd name="connsiteX1" fmla="*/ 1289713 w 6250674"/>
              <a:gd name="connsiteY1" fmla="*/ 1511491 h 1702559"/>
              <a:gd name="connsiteX2" fmla="*/ 2903562 w 6250674"/>
              <a:gd name="connsiteY2" fmla="*/ 1108881 h 1702559"/>
              <a:gd name="connsiteX3" fmla="*/ 6250674 w 6250674"/>
              <a:gd name="connsiteY3" fmla="*/ 0 h 1702559"/>
              <a:gd name="connsiteX0" fmla="*/ 0 w 6250674"/>
              <a:gd name="connsiteY0" fmla="*/ 1702559 h 1702559"/>
              <a:gd name="connsiteX1" fmla="*/ 1289713 w 6250674"/>
              <a:gd name="connsiteY1" fmla="*/ 1511491 h 1702559"/>
              <a:gd name="connsiteX2" fmla="*/ 2893326 w 6250674"/>
              <a:gd name="connsiteY2" fmla="*/ 1091821 h 1702559"/>
              <a:gd name="connsiteX3" fmla="*/ 6250674 w 6250674"/>
              <a:gd name="connsiteY3" fmla="*/ 0 h 1702559"/>
              <a:gd name="connsiteX0" fmla="*/ 0 w 6250674"/>
              <a:gd name="connsiteY0" fmla="*/ 1702559 h 1702559"/>
              <a:gd name="connsiteX1" fmla="*/ 1289713 w 6250674"/>
              <a:gd name="connsiteY1" fmla="*/ 1511491 h 1702559"/>
              <a:gd name="connsiteX2" fmla="*/ 2893326 w 6250674"/>
              <a:gd name="connsiteY2" fmla="*/ 1091821 h 1702559"/>
              <a:gd name="connsiteX3" fmla="*/ 6250674 w 6250674"/>
              <a:gd name="connsiteY3" fmla="*/ 0 h 1702559"/>
            </a:gdLst>
            <a:ahLst/>
            <a:cxnLst>
              <a:cxn ang="0">
                <a:pos x="connsiteX0" y="connsiteY0"/>
              </a:cxn>
              <a:cxn ang="0">
                <a:pos x="connsiteX1" y="connsiteY1"/>
              </a:cxn>
              <a:cxn ang="0">
                <a:pos x="connsiteX2" y="connsiteY2"/>
              </a:cxn>
              <a:cxn ang="0">
                <a:pos x="connsiteX3" y="connsiteY3"/>
              </a:cxn>
            </a:cxnLst>
            <a:rect l="l" t="t" r="r" b="b"/>
            <a:pathLst>
              <a:path w="6250674" h="1702559">
                <a:moveTo>
                  <a:pt x="0" y="1702559"/>
                </a:moveTo>
                <a:cubicBezTo>
                  <a:pt x="479662" y="1658772"/>
                  <a:pt x="807492" y="1613281"/>
                  <a:pt x="1289713" y="1511491"/>
                </a:cubicBezTo>
                <a:cubicBezTo>
                  <a:pt x="1771934" y="1409701"/>
                  <a:pt x="2065362" y="1336344"/>
                  <a:pt x="2893326" y="1091821"/>
                </a:cubicBezTo>
                <a:cubicBezTo>
                  <a:pt x="3902123" y="789296"/>
                  <a:pt x="5139519" y="391236"/>
                  <a:pt x="6250674" y="0"/>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E576EB12-A2D2-4885-949F-57EBC6B580B9}"/>
              </a:ext>
            </a:extLst>
          </p:cNvPr>
          <p:cNvSpPr/>
          <p:nvPr/>
        </p:nvSpPr>
        <p:spPr>
          <a:xfrm>
            <a:off x="2365836" y="1565310"/>
            <a:ext cx="1119770" cy="250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2000" dirty="0">
                <a:solidFill>
                  <a:schemeClr val="tx1"/>
                </a:solidFill>
                <a:latin typeface="Calibri" panose="020F0502020204030204" pitchFamily="34" charset="0"/>
                <a:cs typeface="Calibri" panose="020F0502020204030204" pitchFamily="34" charset="0"/>
              </a:rPr>
              <a:t>Fixed V</a:t>
            </a:r>
            <a:r>
              <a:rPr lang="en-US" sz="2000" baseline="-25000" dirty="0">
                <a:solidFill>
                  <a:schemeClr val="tx1"/>
                </a:solidFill>
                <a:latin typeface="Calibri" panose="020F0502020204030204" pitchFamily="34" charset="0"/>
                <a:cs typeface="Calibri" panose="020F0502020204030204" pitchFamily="34" charset="0"/>
              </a:rPr>
              <a:t>ref</a:t>
            </a:r>
            <a:endParaRPr lang="en-US" sz="2000" dirty="0">
              <a:solidFill>
                <a:schemeClr val="tx1"/>
              </a:solidFill>
              <a:latin typeface="Calibri" panose="020F0502020204030204" pitchFamily="34" charset="0"/>
              <a:cs typeface="Calibri" panose="020F0502020204030204" pitchFamily="34" charset="0"/>
            </a:endParaRPr>
          </a:p>
        </p:txBody>
      </p:sp>
      <p:sp>
        <p:nvSpPr>
          <p:cNvPr id="26" name="Rectangle 25">
            <a:extLst>
              <a:ext uri="{FF2B5EF4-FFF2-40B4-BE49-F238E27FC236}">
                <a16:creationId xmlns:a16="http://schemas.microsoft.com/office/drawing/2014/main" id="{D8B1B01E-6765-4769-8BA4-E2E6E6B3BB36}"/>
              </a:ext>
            </a:extLst>
          </p:cNvPr>
          <p:cNvSpPr/>
          <p:nvPr/>
        </p:nvSpPr>
        <p:spPr>
          <a:xfrm>
            <a:off x="2365836" y="1889864"/>
            <a:ext cx="1662604" cy="250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2000" dirty="0">
                <a:solidFill>
                  <a:schemeClr val="tx1"/>
                </a:solidFill>
                <a:latin typeface="Calibri" panose="020F0502020204030204" pitchFamily="34" charset="0"/>
                <a:cs typeface="Calibri" panose="020F0502020204030204" pitchFamily="34" charset="0"/>
              </a:rPr>
              <a:t>State-of-the-art</a:t>
            </a:r>
          </a:p>
        </p:txBody>
      </p:sp>
      <p:sp>
        <p:nvSpPr>
          <p:cNvPr id="28" name="Rectangle 27">
            <a:extLst>
              <a:ext uri="{FF2B5EF4-FFF2-40B4-BE49-F238E27FC236}">
                <a16:creationId xmlns:a16="http://schemas.microsoft.com/office/drawing/2014/main" id="{7430558F-A582-41E7-ABF7-54C7BB1E3727}"/>
              </a:ext>
            </a:extLst>
          </p:cNvPr>
          <p:cNvSpPr/>
          <p:nvPr/>
        </p:nvSpPr>
        <p:spPr>
          <a:xfrm>
            <a:off x="2365836" y="2204691"/>
            <a:ext cx="1274980" cy="250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2000" dirty="0">
                <a:solidFill>
                  <a:schemeClr val="tx1"/>
                </a:solidFill>
                <a:latin typeface="Calibri" panose="020F0502020204030204" pitchFamily="34" charset="0"/>
                <a:cs typeface="Calibri" panose="020F0502020204030204" pitchFamily="34" charset="0"/>
              </a:rPr>
              <a:t>HeatWatch</a:t>
            </a:r>
          </a:p>
        </p:txBody>
      </p:sp>
      <p:sp>
        <p:nvSpPr>
          <p:cNvPr id="30" name="Rectangle 29">
            <a:extLst>
              <a:ext uri="{FF2B5EF4-FFF2-40B4-BE49-F238E27FC236}">
                <a16:creationId xmlns:a16="http://schemas.microsoft.com/office/drawing/2014/main" id="{D47F050E-84A9-4802-BD7C-B31284F845EB}"/>
              </a:ext>
            </a:extLst>
          </p:cNvPr>
          <p:cNvSpPr/>
          <p:nvPr/>
        </p:nvSpPr>
        <p:spPr>
          <a:xfrm>
            <a:off x="4918167" y="1559124"/>
            <a:ext cx="735248" cy="250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2000" dirty="0">
                <a:solidFill>
                  <a:schemeClr val="tx1"/>
                </a:solidFill>
                <a:latin typeface="Calibri" panose="020F0502020204030204" pitchFamily="34" charset="0"/>
                <a:cs typeface="Calibri" panose="020F0502020204030204" pitchFamily="34" charset="0"/>
              </a:rPr>
              <a:t>Oracle</a:t>
            </a:r>
          </a:p>
        </p:txBody>
      </p:sp>
      <p:cxnSp>
        <p:nvCxnSpPr>
          <p:cNvPr id="31" name="Straight Connector 30">
            <a:extLst>
              <a:ext uri="{FF2B5EF4-FFF2-40B4-BE49-F238E27FC236}">
                <a16:creationId xmlns:a16="http://schemas.microsoft.com/office/drawing/2014/main" id="{5FCE4D00-DFC3-4305-9A7A-959DF9FFC988}"/>
              </a:ext>
            </a:extLst>
          </p:cNvPr>
          <p:cNvCxnSpPr>
            <a:cxnSpLocks/>
          </p:cNvCxnSpPr>
          <p:nvPr/>
        </p:nvCxnSpPr>
        <p:spPr>
          <a:xfrm>
            <a:off x="1762760" y="2643388"/>
            <a:ext cx="6626230" cy="0"/>
          </a:xfrm>
          <a:prstGeom prst="line">
            <a:avLst/>
          </a:prstGeom>
          <a:ln w="57150">
            <a:solidFill>
              <a:srgbClr val="8C5CB8"/>
            </a:solidFill>
            <a:prstDash val="sysDash"/>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1F2EA956-C84D-463B-A1F7-A131E3E9F103}"/>
              </a:ext>
            </a:extLst>
          </p:cNvPr>
          <p:cNvGrpSpPr/>
          <p:nvPr/>
        </p:nvGrpSpPr>
        <p:grpSpPr>
          <a:xfrm>
            <a:off x="3573710" y="1379039"/>
            <a:ext cx="4514779" cy="1268939"/>
            <a:chOff x="3573710" y="1272925"/>
            <a:chExt cx="4514779" cy="1268939"/>
          </a:xfrm>
        </p:grpSpPr>
        <p:cxnSp>
          <p:nvCxnSpPr>
            <p:cNvPr id="6" name="Straight Arrow Connector 5">
              <a:extLst>
                <a:ext uri="{FF2B5EF4-FFF2-40B4-BE49-F238E27FC236}">
                  <a16:creationId xmlns:a16="http://schemas.microsoft.com/office/drawing/2014/main" id="{3C8A35E5-0665-409A-B65F-D09A29C2A0B1}"/>
                </a:ext>
              </a:extLst>
            </p:cNvPr>
            <p:cNvCxnSpPr/>
            <p:nvPr/>
          </p:nvCxnSpPr>
          <p:spPr bwMode="auto">
            <a:xfrm>
              <a:off x="3573710" y="2541864"/>
              <a:ext cx="3749879" cy="0"/>
            </a:xfrm>
            <a:prstGeom prst="straightConnector1">
              <a:avLst/>
            </a:prstGeom>
            <a:solidFill>
              <a:schemeClr val="accent1"/>
            </a:solidFill>
            <a:ln w="76200" cap="flat" cmpd="sng" algn="ctr">
              <a:solidFill>
                <a:srgbClr val="FF0000"/>
              </a:solidFill>
              <a:prstDash val="solid"/>
              <a:round/>
              <a:headEnd type="none" w="med" len="med"/>
              <a:tailEnd type="triangle"/>
            </a:ln>
            <a:effectLst/>
          </p:spPr>
        </p:cxnSp>
        <p:sp>
          <p:nvSpPr>
            <p:cNvPr id="9" name="TextBox 8">
              <a:extLst>
                <a:ext uri="{FF2B5EF4-FFF2-40B4-BE49-F238E27FC236}">
                  <a16:creationId xmlns:a16="http://schemas.microsoft.com/office/drawing/2014/main" id="{E3EAC92A-85A6-445B-A07F-6588B8D7AB53}"/>
                </a:ext>
              </a:extLst>
            </p:cNvPr>
            <p:cNvSpPr txBox="1"/>
            <p:nvPr/>
          </p:nvSpPr>
          <p:spPr>
            <a:xfrm rot="20798593">
              <a:off x="5496291" y="1272925"/>
              <a:ext cx="2592198" cy="954107"/>
            </a:xfrm>
            <a:prstGeom prst="rect">
              <a:avLst/>
            </a:prstGeom>
            <a:noFill/>
          </p:spPr>
          <p:txBody>
            <a:bodyPr wrap="square" rtlCol="0">
              <a:spAutoFit/>
            </a:bodyPr>
            <a:lstStyle/>
            <a:p>
              <a:pPr algn="ctr"/>
              <a:r>
                <a:rPr lang="en-US" sz="2800" b="1" dirty="0">
                  <a:solidFill>
                    <a:srgbClr val="FF0000"/>
                  </a:solidFill>
                  <a:latin typeface="+mj-lt"/>
                </a:rPr>
                <a:t>3.85x over Fixed V</a:t>
              </a:r>
              <a:r>
                <a:rPr lang="en-US" sz="2800" b="1" baseline="-25000" dirty="0">
                  <a:solidFill>
                    <a:srgbClr val="FF0000"/>
                  </a:solidFill>
                  <a:latin typeface="+mj-lt"/>
                </a:rPr>
                <a:t>ref</a:t>
              </a:r>
              <a:endParaRPr lang="en-US" sz="2800" b="1" dirty="0">
                <a:solidFill>
                  <a:srgbClr val="FF0000"/>
                </a:solidFill>
                <a:latin typeface="+mj-lt"/>
              </a:endParaRPr>
            </a:p>
          </p:txBody>
        </p:sp>
      </p:grpSp>
      <p:grpSp>
        <p:nvGrpSpPr>
          <p:cNvPr id="12" name="Group 11">
            <a:extLst>
              <a:ext uri="{FF2B5EF4-FFF2-40B4-BE49-F238E27FC236}">
                <a16:creationId xmlns:a16="http://schemas.microsoft.com/office/drawing/2014/main" id="{59C51200-F1B0-496A-81C1-DA69A04687FC}"/>
              </a:ext>
            </a:extLst>
          </p:cNvPr>
          <p:cNvGrpSpPr/>
          <p:nvPr/>
        </p:nvGrpSpPr>
        <p:grpSpPr>
          <a:xfrm>
            <a:off x="5285791" y="2688185"/>
            <a:ext cx="3033728" cy="1502810"/>
            <a:chOff x="5285791" y="2592198"/>
            <a:chExt cx="3033728" cy="1502810"/>
          </a:xfrm>
        </p:grpSpPr>
        <p:sp>
          <p:nvSpPr>
            <p:cNvPr id="7" name="Freeform: Shape 6">
              <a:extLst>
                <a:ext uri="{FF2B5EF4-FFF2-40B4-BE49-F238E27FC236}">
                  <a16:creationId xmlns:a16="http://schemas.microsoft.com/office/drawing/2014/main" id="{877F4B06-3A9A-4FA8-A113-477714AD11B6}"/>
                </a:ext>
              </a:extLst>
            </p:cNvPr>
            <p:cNvSpPr/>
            <p:nvPr/>
          </p:nvSpPr>
          <p:spPr bwMode="auto">
            <a:xfrm>
              <a:off x="6090407" y="2592198"/>
              <a:ext cx="1208015" cy="562068"/>
            </a:xfrm>
            <a:custGeom>
              <a:avLst/>
              <a:gdLst>
                <a:gd name="connsiteX0" fmla="*/ 0 w 1208015"/>
                <a:gd name="connsiteY0" fmla="*/ 0 h 562068"/>
                <a:gd name="connsiteX1" fmla="*/ 469784 w 1208015"/>
                <a:gd name="connsiteY1" fmla="*/ 562063 h 562068"/>
                <a:gd name="connsiteX2" fmla="*/ 1208015 w 1208015"/>
                <a:gd name="connsiteY2" fmla="*/ 8389 h 562068"/>
              </a:gdLst>
              <a:ahLst/>
              <a:cxnLst>
                <a:cxn ang="0">
                  <a:pos x="connsiteX0" y="connsiteY0"/>
                </a:cxn>
                <a:cxn ang="0">
                  <a:pos x="connsiteX1" y="connsiteY1"/>
                </a:cxn>
                <a:cxn ang="0">
                  <a:pos x="connsiteX2" y="connsiteY2"/>
                </a:cxn>
              </a:cxnLst>
              <a:rect l="l" t="t" r="r" b="b"/>
              <a:pathLst>
                <a:path w="1208015" h="562068">
                  <a:moveTo>
                    <a:pt x="0" y="0"/>
                  </a:moveTo>
                  <a:cubicBezTo>
                    <a:pt x="134224" y="280332"/>
                    <a:pt x="268448" y="560665"/>
                    <a:pt x="469784" y="562063"/>
                  </a:cubicBezTo>
                  <a:cubicBezTo>
                    <a:pt x="671120" y="563461"/>
                    <a:pt x="939567" y="285925"/>
                    <a:pt x="1208015" y="8389"/>
                  </a:cubicBezTo>
                </a:path>
              </a:pathLst>
            </a:custGeom>
            <a:noFill/>
            <a:ln w="76200" cap="flat" cmpd="sng" algn="ctr">
              <a:solidFill>
                <a:schemeClr val="accent6">
                  <a:lumMod val="75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1"/>
                </a:solidFill>
                <a:effectLst/>
                <a:latin typeface="+mj-lt"/>
              </a:endParaRPr>
            </a:p>
          </p:txBody>
        </p:sp>
        <p:sp>
          <p:nvSpPr>
            <p:cNvPr id="10" name="TextBox 9">
              <a:extLst>
                <a:ext uri="{FF2B5EF4-FFF2-40B4-BE49-F238E27FC236}">
                  <a16:creationId xmlns:a16="http://schemas.microsoft.com/office/drawing/2014/main" id="{B906D497-066E-4A46-81F2-849912788538}"/>
                </a:ext>
              </a:extLst>
            </p:cNvPr>
            <p:cNvSpPr txBox="1"/>
            <p:nvPr/>
          </p:nvSpPr>
          <p:spPr>
            <a:xfrm>
              <a:off x="5285791" y="3140901"/>
              <a:ext cx="3033728" cy="954107"/>
            </a:xfrm>
            <a:prstGeom prst="rect">
              <a:avLst/>
            </a:prstGeom>
            <a:noFill/>
          </p:spPr>
          <p:txBody>
            <a:bodyPr wrap="square" rtlCol="0">
              <a:spAutoFit/>
            </a:bodyPr>
            <a:lstStyle/>
            <a:p>
              <a:pPr algn="ctr"/>
              <a:r>
                <a:rPr lang="en-US" sz="2800" b="1" dirty="0">
                  <a:solidFill>
                    <a:schemeClr val="accent6">
                      <a:lumMod val="75000"/>
                    </a:schemeClr>
                  </a:solidFill>
                  <a:latin typeface="+mj-lt"/>
                </a:rPr>
                <a:t>24% over</a:t>
              </a:r>
              <a:br>
                <a:rPr lang="en-US" sz="2800" b="1" dirty="0">
                  <a:solidFill>
                    <a:schemeClr val="accent6">
                      <a:lumMod val="75000"/>
                    </a:schemeClr>
                  </a:solidFill>
                  <a:latin typeface="+mj-lt"/>
                </a:rPr>
              </a:br>
              <a:r>
                <a:rPr lang="en-US" sz="2800" b="1" dirty="0">
                  <a:solidFill>
                    <a:schemeClr val="accent6">
                      <a:lumMod val="75000"/>
                    </a:schemeClr>
                  </a:solidFill>
                  <a:latin typeface="+mj-lt"/>
                </a:rPr>
                <a:t>state-of-the-art</a:t>
              </a:r>
            </a:p>
          </p:txBody>
        </p:sp>
      </p:grpSp>
    </p:spTree>
    <p:extLst>
      <p:ext uri="{BB962C8B-B14F-4D97-AF65-F5344CB8AC3E}">
        <p14:creationId xmlns:p14="http://schemas.microsoft.com/office/powerpoint/2010/main" val="282669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14"/>
                                        </p:tgtEl>
                                      </p:cBhvr>
                                    </p:animEffect>
                                    <p:set>
                                      <p:cBhvr>
                                        <p:cTn id="18" dur="1" fill="hold">
                                          <p:stCondLst>
                                            <p:cond delay="499"/>
                                          </p:stCondLst>
                                        </p:cTn>
                                        <p:tgtEl>
                                          <p:spTgt spid="14"/>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19"/>
                                        </p:tgtEl>
                                      </p:cBhvr>
                                    </p:animEffect>
                                    <p:set>
                                      <p:cBhvr>
                                        <p:cTn id="21" dur="1" fill="hold">
                                          <p:stCondLst>
                                            <p:cond delay="499"/>
                                          </p:stCondLst>
                                        </p:cTn>
                                        <p:tgtEl>
                                          <p:spTgt spid="19"/>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par>
                                <p:cTn id="30" presetID="10" presetClass="exit" presetSubtype="0" fill="hold" grpId="0" nodeType="withEffect">
                                  <p:stCondLst>
                                    <p:cond delay="0"/>
                                  </p:stCondLst>
                                  <p:childTnLst>
                                    <p:animEffect transition="out" filter="fade">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500"/>
                                        <p:tgtEl>
                                          <p:spTgt spid="15"/>
                                        </p:tgtEl>
                                      </p:cBhvr>
                                    </p:animEffect>
                                    <p:set>
                                      <p:cBhvr>
                                        <p:cTn id="40" dur="1" fill="hold">
                                          <p:stCondLst>
                                            <p:cond delay="499"/>
                                          </p:stCondLst>
                                        </p:cTn>
                                        <p:tgtEl>
                                          <p:spTgt spid="15"/>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21"/>
                                        </p:tgtEl>
                                      </p:cBhvr>
                                    </p:animEffect>
                                    <p:set>
                                      <p:cBhvr>
                                        <p:cTn id="43" dur="1" fill="hold">
                                          <p:stCondLst>
                                            <p:cond delay="499"/>
                                          </p:stCondLst>
                                        </p:cTn>
                                        <p:tgtEl>
                                          <p:spTgt spid="21"/>
                                        </p:tgtEl>
                                        <p:attrNameLst>
                                          <p:attrName>style.visibility</p:attrName>
                                        </p:attrNameLst>
                                      </p:cBhvr>
                                      <p:to>
                                        <p:strVal val="hidden"/>
                                      </p:to>
                                    </p:set>
                                  </p:childTnLst>
                                </p:cTn>
                              </p:par>
                              <p:par>
                                <p:cTn id="44" presetID="10" presetClass="entr" presetSubtype="0"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par>
                                <p:cTn id="47" presetID="10"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left)">
                                      <p:cBhvr>
                                        <p:cTn id="59" dur="5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5" grpId="0" animBg="1"/>
      <p:bldP spid="18" grpId="0" animBg="1"/>
      <p:bldP spid="19" grpId="0" animBg="1"/>
      <p:bldP spid="20" grpId="0" animBg="1"/>
      <p:bldP spid="21" grpId="0" animBg="1"/>
      <p:bldP spid="22" grpId="0" animBg="1"/>
      <p:bldP spid="27" grpId="0" animBg="1"/>
      <p:bldP spid="3" grpId="0" animBg="1"/>
      <p:bldP spid="26" grpId="0" animBg="1"/>
      <p:bldP spid="28" grpId="0" animBg="1"/>
      <p:bldP spid="3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4" name="Content Placeholder 3"/>
          <p:cNvSpPr>
            <a:spLocks noGrp="1"/>
          </p:cNvSpPr>
          <p:nvPr>
            <p:ph sz="quarter" idx="11"/>
          </p:nvPr>
        </p:nvSpPr>
        <p:spPr/>
        <p:txBody>
          <a:bodyPr>
            <a:normAutofit/>
          </a:bodyPr>
          <a:lstStyle/>
          <a:p>
            <a:pPr>
              <a:lnSpc>
                <a:spcPct val="100000"/>
              </a:lnSpc>
              <a:spcBef>
                <a:spcPts val="1800"/>
              </a:spcBef>
            </a:pPr>
            <a:r>
              <a:rPr lang="en-US" sz="2800" dirty="0"/>
              <a:t>Executive Summary</a:t>
            </a:r>
          </a:p>
          <a:p>
            <a:pPr>
              <a:lnSpc>
                <a:spcPct val="100000"/>
              </a:lnSpc>
              <a:spcBef>
                <a:spcPts val="1800"/>
              </a:spcBef>
            </a:pPr>
            <a:r>
              <a:rPr lang="en-US" sz="2800" dirty="0"/>
              <a:t>Background on NAND Flash Reliability</a:t>
            </a:r>
          </a:p>
          <a:p>
            <a:pPr>
              <a:lnSpc>
                <a:spcPct val="100000"/>
              </a:lnSpc>
              <a:spcBef>
                <a:spcPts val="1800"/>
              </a:spcBef>
            </a:pPr>
            <a:r>
              <a:rPr lang="en-US" sz="2800" dirty="0"/>
              <a:t>Characterization of Self-Recovery and Temperature Effect on Real 3D NAND Flash Memory Chips</a:t>
            </a:r>
          </a:p>
          <a:p>
            <a:pPr>
              <a:lnSpc>
                <a:spcPct val="100000"/>
              </a:lnSpc>
              <a:spcBef>
                <a:spcPts val="1800"/>
              </a:spcBef>
            </a:pPr>
            <a:r>
              <a:rPr lang="en-US" sz="2800" dirty="0"/>
              <a:t>URT: Unified Self-Recovery and Temperature Model</a:t>
            </a:r>
          </a:p>
          <a:p>
            <a:pPr>
              <a:lnSpc>
                <a:spcPct val="100000"/>
              </a:lnSpc>
              <a:spcBef>
                <a:spcPts val="1800"/>
              </a:spcBef>
            </a:pPr>
            <a:r>
              <a:rPr lang="en-US" sz="2800" dirty="0"/>
              <a:t>HeatWatch Mechanism</a:t>
            </a:r>
          </a:p>
          <a:p>
            <a:pPr>
              <a:lnSpc>
                <a:spcPct val="100000"/>
              </a:lnSpc>
              <a:spcBef>
                <a:spcPts val="1800"/>
              </a:spcBef>
            </a:pPr>
            <a:r>
              <a:rPr lang="en-US" sz="2800" b="1" dirty="0">
                <a:solidFill>
                  <a:srgbClr val="C00000"/>
                </a:solidFill>
              </a:rPr>
              <a:t>Conclusion</a:t>
            </a:r>
          </a:p>
        </p:txBody>
      </p:sp>
      <p:sp>
        <p:nvSpPr>
          <p:cNvPr id="3" name="Slide Number Placeholder 2"/>
          <p:cNvSpPr>
            <a:spLocks noGrp="1"/>
          </p:cNvSpPr>
          <p:nvPr>
            <p:ph type="sldNum" sz="quarter" idx="4294967295"/>
          </p:nvPr>
        </p:nvSpPr>
        <p:spPr>
          <a:xfrm>
            <a:off x="8189913" y="6516688"/>
            <a:ext cx="954087" cy="341312"/>
          </a:xfrm>
        </p:spPr>
        <p:txBody>
          <a:bodyPr/>
          <a:lstStyle/>
          <a:p>
            <a:fld id="{656CEE93-C87C-43EF-85C8-C664598978DF}" type="slidenum">
              <a:rPr lang="en-US" smtClean="0"/>
              <a:t>39</a:t>
            </a:fld>
            <a:endParaRPr lang="en-US" dirty="0"/>
          </a:p>
        </p:txBody>
      </p:sp>
    </p:spTree>
    <p:extLst>
      <p:ext uri="{BB962C8B-B14F-4D97-AF65-F5344CB8AC3E}">
        <p14:creationId xmlns:p14="http://schemas.microsoft.com/office/powerpoint/2010/main" val="795067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4" name="Content Placeholder 3"/>
          <p:cNvSpPr>
            <a:spLocks noGrp="1"/>
          </p:cNvSpPr>
          <p:nvPr>
            <p:ph sz="quarter" idx="11"/>
          </p:nvPr>
        </p:nvSpPr>
        <p:spPr/>
        <p:txBody>
          <a:bodyPr>
            <a:normAutofit/>
          </a:bodyPr>
          <a:lstStyle/>
          <a:p>
            <a:pPr>
              <a:lnSpc>
                <a:spcPct val="100000"/>
              </a:lnSpc>
              <a:spcBef>
                <a:spcPts val="1800"/>
              </a:spcBef>
            </a:pPr>
            <a:r>
              <a:rPr lang="en-US" sz="2800" dirty="0"/>
              <a:t>Executive Summary</a:t>
            </a:r>
          </a:p>
          <a:p>
            <a:pPr>
              <a:lnSpc>
                <a:spcPct val="100000"/>
              </a:lnSpc>
              <a:spcBef>
                <a:spcPts val="1800"/>
              </a:spcBef>
            </a:pPr>
            <a:r>
              <a:rPr lang="en-US" sz="2800" b="1" dirty="0">
                <a:solidFill>
                  <a:srgbClr val="C00000"/>
                </a:solidFill>
              </a:rPr>
              <a:t>Background on NAND Flash Reliability</a:t>
            </a:r>
          </a:p>
          <a:p>
            <a:pPr>
              <a:lnSpc>
                <a:spcPct val="100000"/>
              </a:lnSpc>
              <a:spcBef>
                <a:spcPts val="1800"/>
              </a:spcBef>
            </a:pPr>
            <a:r>
              <a:rPr lang="en-US" sz="2800" dirty="0"/>
              <a:t>Characterization of Self-Recovery and Temperature Effect on Real 3D NAND Flash Memory Chips</a:t>
            </a:r>
          </a:p>
          <a:p>
            <a:pPr>
              <a:lnSpc>
                <a:spcPct val="100000"/>
              </a:lnSpc>
              <a:spcBef>
                <a:spcPts val="1800"/>
              </a:spcBef>
            </a:pPr>
            <a:r>
              <a:rPr lang="en-US" sz="2800" dirty="0"/>
              <a:t>URT: Unified Self-Recovery and Temperature Model</a:t>
            </a:r>
          </a:p>
          <a:p>
            <a:pPr>
              <a:lnSpc>
                <a:spcPct val="100000"/>
              </a:lnSpc>
              <a:spcBef>
                <a:spcPts val="1800"/>
              </a:spcBef>
            </a:pPr>
            <a:r>
              <a:rPr lang="en-US" sz="2800" dirty="0"/>
              <a:t>HeatWatch Mechanism</a:t>
            </a:r>
          </a:p>
          <a:p>
            <a:pPr>
              <a:lnSpc>
                <a:spcPct val="100000"/>
              </a:lnSpc>
              <a:spcBef>
                <a:spcPts val="1800"/>
              </a:spcBef>
            </a:pPr>
            <a:r>
              <a:rPr lang="en-US" sz="2800" dirty="0"/>
              <a:t>Conclusion</a:t>
            </a:r>
          </a:p>
        </p:txBody>
      </p:sp>
      <p:sp>
        <p:nvSpPr>
          <p:cNvPr id="3" name="Slide Number Placeholder 2"/>
          <p:cNvSpPr>
            <a:spLocks noGrp="1"/>
          </p:cNvSpPr>
          <p:nvPr>
            <p:ph type="sldNum" sz="quarter" idx="4294967295"/>
          </p:nvPr>
        </p:nvSpPr>
        <p:spPr>
          <a:xfrm>
            <a:off x="8189913" y="6516688"/>
            <a:ext cx="954087" cy="341312"/>
          </a:xfrm>
        </p:spPr>
        <p:txBody>
          <a:bodyPr/>
          <a:lstStyle/>
          <a:p>
            <a:fld id="{656CEE93-C87C-43EF-85C8-C664598978DF}" type="slidenum">
              <a:rPr lang="en-US" smtClean="0"/>
              <a:t>4</a:t>
            </a:fld>
            <a:endParaRPr lang="en-US" dirty="0"/>
          </a:p>
        </p:txBody>
      </p:sp>
    </p:spTree>
    <p:extLst>
      <p:ext uri="{BB962C8B-B14F-4D97-AF65-F5344CB8AC3E}">
        <p14:creationId xmlns:p14="http://schemas.microsoft.com/office/powerpoint/2010/main" val="39185312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F53583-DFA1-405F-A2F8-38AFDF18FD2D}"/>
              </a:ext>
            </a:extLst>
          </p:cNvPr>
          <p:cNvSpPr>
            <a:spLocks noGrp="1"/>
          </p:cNvSpPr>
          <p:nvPr>
            <p:ph type="title"/>
          </p:nvPr>
        </p:nvSpPr>
        <p:spPr>
          <a:xfrm>
            <a:off x="0" y="0"/>
            <a:ext cx="9144000" cy="1085850"/>
          </a:xfrm>
        </p:spPr>
        <p:txBody>
          <a:bodyPr/>
          <a:lstStyle/>
          <a:p>
            <a:r>
              <a:rPr lang="en-US" dirty="0"/>
              <a:t>Conclusion</a:t>
            </a:r>
          </a:p>
        </p:txBody>
      </p:sp>
      <p:sp>
        <p:nvSpPr>
          <p:cNvPr id="4" name="Content Placeholder 3">
            <a:extLst>
              <a:ext uri="{FF2B5EF4-FFF2-40B4-BE49-F238E27FC236}">
                <a16:creationId xmlns:a16="http://schemas.microsoft.com/office/drawing/2014/main" id="{22F77B6D-3F4B-4A36-85EB-28E38B7BD374}"/>
              </a:ext>
            </a:extLst>
          </p:cNvPr>
          <p:cNvSpPr>
            <a:spLocks noGrp="1"/>
          </p:cNvSpPr>
          <p:nvPr>
            <p:ph sz="quarter" idx="11"/>
          </p:nvPr>
        </p:nvSpPr>
        <p:spPr>
          <a:xfrm>
            <a:off x="123825" y="977030"/>
            <a:ext cx="8897938" cy="5489084"/>
          </a:xfrm>
        </p:spPr>
        <p:txBody>
          <a:bodyPr>
            <a:normAutofit/>
          </a:bodyPr>
          <a:lstStyle/>
          <a:p>
            <a:pPr>
              <a:spcBef>
                <a:spcPts val="600"/>
              </a:spcBef>
            </a:pPr>
            <a:r>
              <a:rPr lang="en-US" sz="2600" dirty="0"/>
              <a:t>3D NAND susceptible to </a:t>
            </a:r>
            <a:r>
              <a:rPr lang="en-US" sz="2600" b="1" dirty="0">
                <a:solidFill>
                  <a:schemeClr val="accent5"/>
                </a:solidFill>
              </a:rPr>
              <a:t>early retention errors</a:t>
            </a:r>
          </a:p>
          <a:p>
            <a:pPr lvl="1">
              <a:spcBef>
                <a:spcPts val="300"/>
              </a:spcBef>
            </a:pPr>
            <a:r>
              <a:rPr lang="en-US" dirty="0"/>
              <a:t>Charge leaks out of flash cell quickly after programming</a:t>
            </a:r>
          </a:p>
          <a:p>
            <a:pPr lvl="1">
              <a:spcBef>
                <a:spcPts val="300"/>
              </a:spcBef>
            </a:pPr>
            <a:r>
              <a:rPr lang="en-US" dirty="0"/>
              <a:t>Two unreported factors: </a:t>
            </a:r>
            <a:r>
              <a:rPr lang="en-US" b="1" dirty="0">
                <a:solidFill>
                  <a:schemeClr val="accent1"/>
                </a:solidFill>
              </a:rPr>
              <a:t>s</a:t>
            </a:r>
            <a:r>
              <a:rPr lang="en-US" b="1" i="1" dirty="0">
                <a:solidFill>
                  <a:schemeClr val="accent1"/>
                </a:solidFill>
              </a:rPr>
              <a:t>elf-recovery </a:t>
            </a:r>
            <a:r>
              <a:rPr lang="en-US" b="1" dirty="0">
                <a:solidFill>
                  <a:schemeClr val="accent1"/>
                </a:solidFill>
              </a:rPr>
              <a:t>and </a:t>
            </a:r>
            <a:r>
              <a:rPr lang="en-US" b="1" i="1" dirty="0">
                <a:solidFill>
                  <a:schemeClr val="accent1"/>
                </a:solidFill>
              </a:rPr>
              <a:t>temperature</a:t>
            </a:r>
          </a:p>
          <a:p>
            <a:pPr>
              <a:spcBef>
                <a:spcPts val="1200"/>
              </a:spcBef>
            </a:pPr>
            <a:r>
              <a:rPr lang="en-US" sz="2600" dirty="0"/>
              <a:t>We study </a:t>
            </a:r>
            <a:r>
              <a:rPr lang="en-US" sz="2600" i="1" dirty="0"/>
              <a:t>self-recovery</a:t>
            </a:r>
            <a:r>
              <a:rPr lang="en-US" sz="2600" dirty="0"/>
              <a:t> and </a:t>
            </a:r>
            <a:r>
              <a:rPr lang="en-US" sz="2600" i="1" dirty="0"/>
              <a:t>temperature</a:t>
            </a:r>
            <a:r>
              <a:rPr lang="en-US" sz="2600" dirty="0"/>
              <a:t> effects</a:t>
            </a:r>
          </a:p>
          <a:p>
            <a:endParaRPr lang="en-US" sz="2600" dirty="0"/>
          </a:p>
          <a:p>
            <a:endParaRPr lang="en-US" sz="2600" dirty="0"/>
          </a:p>
          <a:p>
            <a:endParaRPr lang="en-US" sz="2600" dirty="0"/>
          </a:p>
          <a:p>
            <a:endParaRPr lang="en-US" sz="2600" dirty="0"/>
          </a:p>
          <a:p>
            <a:endParaRPr lang="en-US" sz="2600" dirty="0"/>
          </a:p>
          <a:p>
            <a:pPr>
              <a:spcBef>
                <a:spcPts val="1800"/>
              </a:spcBef>
            </a:pPr>
            <a:r>
              <a:rPr lang="en-US" sz="2600" dirty="0"/>
              <a:t>We develop a new technique to improve flash reliability</a:t>
            </a:r>
          </a:p>
        </p:txBody>
      </p:sp>
      <p:sp>
        <p:nvSpPr>
          <p:cNvPr id="9" name="Slide Number Placeholder 8">
            <a:extLst>
              <a:ext uri="{FF2B5EF4-FFF2-40B4-BE49-F238E27FC236}">
                <a16:creationId xmlns:a16="http://schemas.microsoft.com/office/drawing/2014/main" id="{734D9CFA-E911-4033-A01E-B4A348A421BD}"/>
              </a:ext>
            </a:extLst>
          </p:cNvPr>
          <p:cNvSpPr>
            <a:spLocks noGrp="1"/>
          </p:cNvSpPr>
          <p:nvPr>
            <p:ph type="sldNum" sz="quarter" idx="4"/>
          </p:nvPr>
        </p:nvSpPr>
        <p:spPr/>
        <p:txBody>
          <a:bodyPr/>
          <a:lstStyle/>
          <a:p>
            <a:fld id="{656CEE93-C87C-43EF-85C8-C664598978DF}" type="slidenum">
              <a:rPr lang="en-US" smtClean="0"/>
              <a:t>40</a:t>
            </a:fld>
            <a:endParaRPr lang="en-US" dirty="0"/>
          </a:p>
        </p:txBody>
      </p:sp>
      <p:sp>
        <p:nvSpPr>
          <p:cNvPr id="24" name="Rectangle: Rounded Corners 23">
            <a:extLst>
              <a:ext uri="{FF2B5EF4-FFF2-40B4-BE49-F238E27FC236}">
                <a16:creationId xmlns:a16="http://schemas.microsoft.com/office/drawing/2014/main" id="{A6893842-66A1-42B8-AA89-010822AA556D}"/>
              </a:ext>
            </a:extLst>
          </p:cNvPr>
          <p:cNvSpPr/>
          <p:nvPr/>
        </p:nvSpPr>
        <p:spPr>
          <a:xfrm>
            <a:off x="217710" y="2580392"/>
            <a:ext cx="8708580" cy="518485"/>
          </a:xfrm>
          <a:prstGeom prst="roundRect">
            <a:avLst>
              <a:gd name="adj" fmla="val 8451"/>
            </a:avLst>
          </a:prstGeom>
          <a:solidFill>
            <a:schemeClr val="accent4">
              <a:lumMod val="20000"/>
              <a:lumOff val="80000"/>
            </a:schemeClr>
          </a:solidFill>
          <a:ln>
            <a:solidFill>
              <a:schemeClr val="accent4">
                <a:lumMod val="60000"/>
                <a:lumOff val="40000"/>
              </a:schemeClr>
            </a:solidFill>
          </a:ln>
        </p:spPr>
        <p:style>
          <a:lnRef idx="1">
            <a:schemeClr val="accent4"/>
          </a:lnRef>
          <a:fillRef idx="2">
            <a:schemeClr val="accent4"/>
          </a:fillRef>
          <a:effectRef idx="1">
            <a:schemeClr val="accent4"/>
          </a:effectRef>
          <a:fontRef idx="minor">
            <a:schemeClr val="dk1"/>
          </a:fontRef>
        </p:style>
        <p:txBody>
          <a:bodyPr tIns="18288" bIns="18288" rtlCol="0" anchor="t"/>
          <a:lstStyle/>
          <a:p>
            <a:pPr marL="285750" lvl="1" indent="-168275">
              <a:buFont typeface="Arial" panose="020B0604020202020204" pitchFamily="34" charset="0"/>
              <a:buChar char="•"/>
            </a:pPr>
            <a:r>
              <a:rPr lang="en-US" sz="2600" b="1" dirty="0">
                <a:solidFill>
                  <a:schemeClr val="accent1"/>
                </a:solidFill>
              </a:rPr>
              <a:t>Experimental characterization </a:t>
            </a:r>
            <a:r>
              <a:rPr lang="en-US" sz="2600" dirty="0"/>
              <a:t>of </a:t>
            </a:r>
            <a:r>
              <a:rPr lang="en-US" sz="2600" i="1" dirty="0"/>
              <a:t>real</a:t>
            </a:r>
            <a:r>
              <a:rPr lang="en-US" sz="2600" dirty="0"/>
              <a:t> 3D NAND chips</a:t>
            </a:r>
          </a:p>
        </p:txBody>
      </p:sp>
      <p:sp>
        <p:nvSpPr>
          <p:cNvPr id="35" name="Rectangle: Rounded Corners 34">
            <a:extLst>
              <a:ext uri="{FF2B5EF4-FFF2-40B4-BE49-F238E27FC236}">
                <a16:creationId xmlns:a16="http://schemas.microsoft.com/office/drawing/2014/main" id="{5A199B65-5FA7-47C2-9F23-1BDDE8EDE311}"/>
              </a:ext>
            </a:extLst>
          </p:cNvPr>
          <p:cNvSpPr/>
          <p:nvPr/>
        </p:nvSpPr>
        <p:spPr>
          <a:xfrm>
            <a:off x="217710" y="3220321"/>
            <a:ext cx="8708580" cy="1514475"/>
          </a:xfrm>
          <a:prstGeom prst="roundRect">
            <a:avLst>
              <a:gd name="adj" fmla="val 8451"/>
            </a:avLst>
          </a:prstGeom>
          <a:solidFill>
            <a:schemeClr val="accent4">
              <a:lumMod val="20000"/>
              <a:lumOff val="80000"/>
            </a:schemeClr>
          </a:solidFill>
          <a:ln>
            <a:solidFill>
              <a:schemeClr val="accent4">
                <a:lumMod val="60000"/>
                <a:lumOff val="40000"/>
              </a:schemeClr>
            </a:solidFill>
          </a:ln>
        </p:spPr>
        <p:style>
          <a:lnRef idx="1">
            <a:schemeClr val="accent4"/>
          </a:lnRef>
          <a:fillRef idx="2">
            <a:schemeClr val="accent4"/>
          </a:fillRef>
          <a:effectRef idx="1">
            <a:schemeClr val="accent4"/>
          </a:effectRef>
          <a:fontRef idx="minor">
            <a:schemeClr val="dk1"/>
          </a:fontRef>
        </p:style>
        <p:txBody>
          <a:bodyPr tIns="18288" rIns="0" bIns="18288" rtlCol="0" anchor="t"/>
          <a:lstStyle/>
          <a:p>
            <a:pPr marL="285750" lvl="1" indent="-168275">
              <a:buFont typeface="Arial" panose="020B0604020202020204" pitchFamily="34" charset="0"/>
              <a:buChar char="•"/>
            </a:pPr>
            <a:r>
              <a:rPr lang="en-US" sz="2600" b="1" dirty="0">
                <a:solidFill>
                  <a:schemeClr val="accent1"/>
                </a:solidFill>
              </a:rPr>
              <a:t>Unified Self-Recovery and Temperature (URT) Model</a:t>
            </a:r>
            <a:endParaRPr lang="en-US" sz="2600" dirty="0">
              <a:solidFill>
                <a:schemeClr val="accent1"/>
              </a:solidFill>
            </a:endParaRPr>
          </a:p>
          <a:p>
            <a:pPr marL="514350" lvl="2" indent="-171450">
              <a:lnSpc>
                <a:spcPct val="85000"/>
              </a:lnSpc>
              <a:spcBef>
                <a:spcPts val="300"/>
              </a:spcBef>
              <a:buFont typeface="Arial" panose="020B0604020202020204" pitchFamily="34" charset="0"/>
              <a:buChar char="•"/>
            </a:pPr>
            <a:r>
              <a:rPr lang="en-US" sz="2400" dirty="0"/>
              <a:t>Predicts impact of retention loss, wearout, self-recovery, temperature on </a:t>
            </a:r>
            <a:r>
              <a:rPr lang="en-US" sz="2400" b="1" dirty="0">
                <a:solidFill>
                  <a:schemeClr val="tx2">
                    <a:lumMod val="75000"/>
                  </a:schemeClr>
                </a:solidFill>
              </a:rPr>
              <a:t>flash cell voltage</a:t>
            </a:r>
          </a:p>
          <a:p>
            <a:pPr marL="514350" lvl="2" indent="-171450">
              <a:lnSpc>
                <a:spcPct val="85000"/>
              </a:lnSpc>
              <a:spcBef>
                <a:spcPts val="300"/>
              </a:spcBef>
              <a:buFont typeface="Arial" panose="020B0604020202020204" pitchFamily="34" charset="0"/>
              <a:buChar char="•"/>
            </a:pPr>
            <a:r>
              <a:rPr lang="en-US" sz="2400" b="1" dirty="0">
                <a:solidFill>
                  <a:schemeClr val="accent6">
                    <a:lumMod val="75000"/>
                  </a:schemeClr>
                </a:solidFill>
              </a:rPr>
              <a:t>Low prediction error rate: 4.9%</a:t>
            </a:r>
          </a:p>
        </p:txBody>
      </p:sp>
      <p:sp>
        <p:nvSpPr>
          <p:cNvPr id="36" name="Rectangle: Rounded Corners 35">
            <a:extLst>
              <a:ext uri="{FF2B5EF4-FFF2-40B4-BE49-F238E27FC236}">
                <a16:creationId xmlns:a16="http://schemas.microsoft.com/office/drawing/2014/main" id="{B9BA8EFC-8207-4D7C-937A-49F10E46664A}"/>
              </a:ext>
            </a:extLst>
          </p:cNvPr>
          <p:cNvSpPr/>
          <p:nvPr/>
        </p:nvSpPr>
        <p:spPr>
          <a:xfrm>
            <a:off x="217710" y="5300654"/>
            <a:ext cx="8708580" cy="1188451"/>
          </a:xfrm>
          <a:prstGeom prst="roundRect">
            <a:avLst>
              <a:gd name="adj" fmla="val 8451"/>
            </a:avLst>
          </a:prstGeom>
          <a:solidFill>
            <a:schemeClr val="accent4">
              <a:lumMod val="20000"/>
              <a:lumOff val="80000"/>
            </a:schemeClr>
          </a:solidFill>
          <a:ln>
            <a:solidFill>
              <a:schemeClr val="accent4">
                <a:lumMod val="60000"/>
                <a:lumOff val="40000"/>
              </a:schemeClr>
            </a:solidFill>
          </a:ln>
        </p:spPr>
        <p:style>
          <a:lnRef idx="1">
            <a:schemeClr val="accent4"/>
          </a:lnRef>
          <a:fillRef idx="2">
            <a:schemeClr val="accent4"/>
          </a:fillRef>
          <a:effectRef idx="1">
            <a:schemeClr val="accent4"/>
          </a:effectRef>
          <a:fontRef idx="minor">
            <a:schemeClr val="dk1"/>
          </a:fontRef>
        </p:style>
        <p:txBody>
          <a:bodyPr tIns="18288" rIns="0" bIns="18288" rtlCol="0" anchor="t"/>
          <a:lstStyle/>
          <a:p>
            <a:pPr marL="285750" lvl="1" indent="-168275">
              <a:buFont typeface="Arial" panose="020B0604020202020204" pitchFamily="34" charset="0"/>
              <a:buChar char="•"/>
            </a:pPr>
            <a:r>
              <a:rPr lang="en-US" sz="2600" b="1" dirty="0">
                <a:solidFill>
                  <a:schemeClr val="accent1"/>
                </a:solidFill>
              </a:rPr>
              <a:t>HeatWatch</a:t>
            </a:r>
          </a:p>
          <a:p>
            <a:pPr marL="514350" lvl="2" indent="-171450">
              <a:lnSpc>
                <a:spcPct val="85000"/>
              </a:lnSpc>
              <a:spcBef>
                <a:spcPts val="300"/>
              </a:spcBef>
              <a:buFont typeface="Arial" panose="020B0604020202020204" pitchFamily="34" charset="0"/>
              <a:buChar char="•"/>
            </a:pPr>
            <a:r>
              <a:rPr lang="en-US" sz="2400" spc="-70" dirty="0"/>
              <a:t>Uses URT model to find optimal read voltages for 3D NAND flash</a:t>
            </a:r>
          </a:p>
          <a:p>
            <a:pPr marL="514350" lvl="2" indent="-171450">
              <a:lnSpc>
                <a:spcPct val="85000"/>
              </a:lnSpc>
              <a:spcBef>
                <a:spcPts val="300"/>
              </a:spcBef>
              <a:buFont typeface="Arial" panose="020B0604020202020204" pitchFamily="34" charset="0"/>
              <a:buChar char="•"/>
            </a:pPr>
            <a:r>
              <a:rPr lang="en-US" sz="2400" b="1" dirty="0">
                <a:solidFill>
                  <a:schemeClr val="accent6">
                    <a:lumMod val="75000"/>
                  </a:schemeClr>
                </a:solidFill>
              </a:rPr>
              <a:t>Improves flash lifetime by 3.85x</a:t>
            </a:r>
          </a:p>
        </p:txBody>
      </p:sp>
    </p:spTree>
    <p:extLst>
      <p:ext uri="{BB962C8B-B14F-4D97-AF65-F5344CB8AC3E}">
        <p14:creationId xmlns:p14="http://schemas.microsoft.com/office/powerpoint/2010/main" val="360376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animEffect transition="in" filter="fade">
                                      <p:cBhvr>
                                        <p:cTn id="33" dur="500"/>
                                        <p:tgtEl>
                                          <p:spTgt spid="4">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24" grpId="0" animBg="1"/>
      <p:bldP spid="35"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FE1449A-021B-4DDA-93D8-BE8490C5C507}"/>
              </a:ext>
            </a:extLst>
          </p:cNvPr>
          <p:cNvSpPr txBox="1">
            <a:spLocks/>
          </p:cNvSpPr>
          <p:nvPr/>
        </p:nvSpPr>
        <p:spPr>
          <a:xfrm>
            <a:off x="0" y="-133830"/>
            <a:ext cx="9144000" cy="3158292"/>
          </a:xfrm>
          <a:prstGeom prst="rect">
            <a:avLst/>
          </a:prstGeom>
          <a:noFill/>
        </p:spPr>
        <p:txBody>
          <a:bodyPr vert="horz" lIns="68580" tIns="34290" rIns="68580" bIns="3429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950" b="1" dirty="0">
              <a:solidFill>
                <a:sysClr val="windowText" lastClr="000000"/>
              </a:solidFill>
            </a:endParaRPr>
          </a:p>
        </p:txBody>
      </p:sp>
      <p:sp>
        <p:nvSpPr>
          <p:cNvPr id="2" name="Title 1">
            <a:extLst>
              <a:ext uri="{FF2B5EF4-FFF2-40B4-BE49-F238E27FC236}">
                <a16:creationId xmlns:a16="http://schemas.microsoft.com/office/drawing/2014/main" id="{747A3292-70A5-4D27-B7B2-321A43A49A3E}"/>
              </a:ext>
            </a:extLst>
          </p:cNvPr>
          <p:cNvSpPr>
            <a:spLocks noGrp="1"/>
          </p:cNvSpPr>
          <p:nvPr>
            <p:ph type="ctrTitle"/>
          </p:nvPr>
        </p:nvSpPr>
        <p:spPr>
          <a:xfrm>
            <a:off x="228595" y="1832262"/>
            <a:ext cx="8686806" cy="804650"/>
          </a:xfrm>
          <a:noFill/>
        </p:spPr>
        <p:txBody>
          <a:bodyPr/>
          <a:lstStyle/>
          <a:p>
            <a:pPr algn="ctr"/>
            <a:r>
              <a:rPr lang="en-US" sz="2800" dirty="0">
                <a:solidFill>
                  <a:schemeClr val="accent1">
                    <a:lumMod val="75000"/>
                  </a:schemeClr>
                </a:solidFill>
              </a:rPr>
              <a:t>Improving 3D NAND Flash Memory Device Reliability by </a:t>
            </a:r>
            <a:br>
              <a:rPr lang="en-US" sz="2800" dirty="0">
                <a:solidFill>
                  <a:schemeClr val="accent1">
                    <a:lumMod val="75000"/>
                  </a:schemeClr>
                </a:solidFill>
              </a:rPr>
            </a:br>
            <a:r>
              <a:rPr lang="en-US" sz="2800" dirty="0">
                <a:solidFill>
                  <a:schemeClr val="accent1">
                    <a:lumMod val="75000"/>
                  </a:schemeClr>
                </a:solidFill>
              </a:rPr>
              <a:t>Exploiting Self-Recovery and Temperature Awareness</a:t>
            </a:r>
          </a:p>
        </p:txBody>
      </p:sp>
      <p:sp>
        <p:nvSpPr>
          <p:cNvPr id="3" name="Subtitle 2">
            <a:extLst>
              <a:ext uri="{FF2B5EF4-FFF2-40B4-BE49-F238E27FC236}">
                <a16:creationId xmlns:a16="http://schemas.microsoft.com/office/drawing/2014/main" id="{7752D3DA-FE55-4C49-877F-A626759B9D49}"/>
              </a:ext>
            </a:extLst>
          </p:cNvPr>
          <p:cNvSpPr>
            <a:spLocks noGrp="1"/>
          </p:cNvSpPr>
          <p:nvPr>
            <p:ph type="subTitle" idx="1"/>
          </p:nvPr>
        </p:nvSpPr>
        <p:spPr>
          <a:xfrm>
            <a:off x="228592" y="3599886"/>
            <a:ext cx="8686808" cy="384163"/>
          </a:xfrm>
        </p:spPr>
        <p:txBody>
          <a:bodyPr>
            <a:normAutofit/>
          </a:bodyPr>
          <a:lstStyle/>
          <a:p>
            <a:pPr algn="ctr"/>
            <a:r>
              <a:rPr lang="en-US" sz="2100" b="1" dirty="0">
                <a:solidFill>
                  <a:schemeClr val="tx1"/>
                </a:solidFill>
              </a:rPr>
              <a:t>Yixin Luo</a:t>
            </a:r>
            <a:r>
              <a:rPr lang="en-US" sz="2100" b="1" dirty="0">
                <a:solidFill>
                  <a:schemeClr val="tx1">
                    <a:lumMod val="75000"/>
                    <a:lumOff val="25000"/>
                  </a:schemeClr>
                </a:solidFill>
              </a:rPr>
              <a:t>     Saugata Ghose     Yu Cai     Erich F. Haratsch     Onur Mutlu</a:t>
            </a:r>
          </a:p>
        </p:txBody>
      </p:sp>
      <p:sp>
        <p:nvSpPr>
          <p:cNvPr id="13" name="Rectangle 12">
            <a:extLst>
              <a:ext uri="{FF2B5EF4-FFF2-40B4-BE49-F238E27FC236}">
                <a16:creationId xmlns:a16="http://schemas.microsoft.com/office/drawing/2014/main" id="{EB17857E-3343-4F26-AB76-3AC2256AAF27}"/>
              </a:ext>
            </a:extLst>
          </p:cNvPr>
          <p:cNvSpPr/>
          <p:nvPr/>
        </p:nvSpPr>
        <p:spPr>
          <a:xfrm>
            <a:off x="2261128" y="598984"/>
            <a:ext cx="4621736" cy="1107996"/>
          </a:xfrm>
          <a:prstGeom prst="rect">
            <a:avLst/>
          </a:prstGeom>
          <a:noFill/>
        </p:spPr>
        <p:txBody>
          <a:bodyPr wrap="square">
            <a:spAutoFit/>
          </a:bodyPr>
          <a:lstStyle/>
          <a:p>
            <a:pPr algn="ctr"/>
            <a:r>
              <a:rPr lang="en-US" sz="6600" b="1" i="1" dirty="0">
                <a:solidFill>
                  <a:srgbClr val="FF0000"/>
                </a:solidFill>
              </a:rPr>
              <a:t>HeatWatch</a:t>
            </a:r>
            <a:endParaRPr lang="en-US" sz="6600" i="1" dirty="0">
              <a:solidFill>
                <a:srgbClr val="FF0000"/>
              </a:solidFill>
            </a:endParaRPr>
          </a:p>
        </p:txBody>
      </p:sp>
      <p:pic>
        <p:nvPicPr>
          <p:cNvPr id="15" name="Picture 2">
            <a:extLst>
              <a:ext uri="{FF2B5EF4-FFF2-40B4-BE49-F238E27FC236}">
                <a16:creationId xmlns:a16="http://schemas.microsoft.com/office/drawing/2014/main" id="{5C600B85-918D-42E0-AD48-2002E0B3885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738" y="219075"/>
            <a:ext cx="1354137"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EC99A8AE-AE93-4FAF-B817-96C8EFABDC00}"/>
              </a:ext>
            </a:extLst>
          </p:cNvPr>
          <p:cNvSpPr txBox="1"/>
          <p:nvPr/>
        </p:nvSpPr>
        <p:spPr>
          <a:xfrm>
            <a:off x="487275" y="4603004"/>
            <a:ext cx="8169442" cy="1477328"/>
          </a:xfrm>
          <a:prstGeom prst="rect">
            <a:avLst/>
          </a:prstGeom>
          <a:noFill/>
        </p:spPr>
        <p:txBody>
          <a:bodyPr wrap="square" rtlCol="0">
            <a:spAutoFit/>
          </a:bodyPr>
          <a:lstStyle/>
          <a:p>
            <a:r>
              <a:rPr lang="en-US" dirty="0"/>
              <a:t>Paper reference:</a:t>
            </a:r>
          </a:p>
          <a:p>
            <a:r>
              <a:rPr lang="en-US" dirty="0"/>
              <a:t>"</a:t>
            </a:r>
            <a:r>
              <a:rPr lang="en-US" dirty="0" err="1"/>
              <a:t>HeatWatch</a:t>
            </a:r>
            <a:r>
              <a:rPr lang="en-US" dirty="0"/>
              <a:t>: Improving 3D NAND Flash Memory Device Reliability by Exploiting Self-Recovery and Temperature-Awareness“, HPCA 2018</a:t>
            </a:r>
          </a:p>
          <a:p>
            <a:r>
              <a:rPr lang="en-US" dirty="0">
                <a:hlinkClick r:id="rId4"/>
              </a:rPr>
              <a:t>https://www.archive.ece.cmu.edu/~safari/pubs/heatwatch-3D-nand-errors-and-self-recovery_hpca18.pdf</a:t>
            </a:r>
            <a:endParaRPr lang="en-US" dirty="0"/>
          </a:p>
        </p:txBody>
      </p:sp>
    </p:spTree>
    <p:extLst>
      <p:ext uri="{BB962C8B-B14F-4D97-AF65-F5344CB8AC3E}">
        <p14:creationId xmlns:p14="http://schemas.microsoft.com/office/powerpoint/2010/main" val="12452445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References to</a:t>
            </a:r>
            <a:br>
              <a:rPr lang="en-US"/>
            </a:br>
            <a:r>
              <a:rPr lang="en-US"/>
              <a:t>Papers and Talks</a:t>
            </a:r>
            <a:endParaRPr lang="en-US" dirty="0"/>
          </a:p>
        </p:txBody>
      </p:sp>
      <p:sp>
        <p:nvSpPr>
          <p:cNvPr id="7" name="Text Placeholder 6">
            <a:extLst>
              <a:ext uri="{FF2B5EF4-FFF2-40B4-BE49-F238E27FC236}">
                <a16:creationId xmlns:a16="http://schemas.microsoft.com/office/drawing/2014/main" id="{D210045A-5366-4743-AE62-7DD4AEB3187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499862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Our FMS Talks and Posters</a:t>
            </a:r>
            <a:endParaRPr lang="en-US" dirty="0"/>
          </a:p>
        </p:txBody>
      </p:sp>
      <p:sp>
        <p:nvSpPr>
          <p:cNvPr id="3" name="Content Placeholder 2"/>
          <p:cNvSpPr>
            <a:spLocks noGrp="1"/>
          </p:cNvSpPr>
          <p:nvPr>
            <p:ph sz="quarter" idx="11"/>
          </p:nvPr>
        </p:nvSpPr>
        <p:spPr/>
        <p:txBody>
          <a:bodyPr>
            <a:normAutofit fontScale="85000" lnSpcReduction="10000"/>
          </a:bodyPr>
          <a:lstStyle/>
          <a:p>
            <a:r>
              <a:rPr lang="en-US" altLang="en-US"/>
              <a:t>FMS 2018</a:t>
            </a:r>
          </a:p>
          <a:p>
            <a:pPr lvl="1"/>
            <a:r>
              <a:rPr lang="en-US" altLang="en-US"/>
              <a:t>Yixin Luo, HeatWatch: Exploiting 3D NAND Self-Recovery and Temperature Effects</a:t>
            </a:r>
          </a:p>
          <a:p>
            <a:pPr lvl="1"/>
            <a:r>
              <a:rPr lang="en-US" altLang="en-US"/>
              <a:t>Saugata Ghose, Enabling Realistic Studies of Modern Multi-Queue SSD Devices</a:t>
            </a:r>
          </a:p>
          <a:p>
            <a:r>
              <a:rPr lang="en-US" altLang="en-US"/>
              <a:t>FMS 2017</a:t>
            </a:r>
          </a:p>
          <a:p>
            <a:pPr lvl="1"/>
            <a:r>
              <a:rPr lang="en-US" altLang="en-US"/>
              <a:t>Aya Fukami, Improving Chip-Off Forensic Analysis for NAND Flash</a:t>
            </a:r>
          </a:p>
          <a:p>
            <a:pPr lvl="1"/>
            <a:r>
              <a:rPr lang="en-US" altLang="en-US"/>
              <a:t>Saugata Ghose, Vulnerabilities in MLC NAND Flash Memory Programming</a:t>
            </a:r>
          </a:p>
          <a:p>
            <a:r>
              <a:rPr lang="en-US" altLang="en-US"/>
              <a:t>FMS 2016</a:t>
            </a:r>
          </a:p>
          <a:p>
            <a:pPr lvl="1"/>
            <a:r>
              <a:rPr lang="en-US" altLang="en-US"/>
              <a:t>Onur Mutlu, </a:t>
            </a:r>
            <a:r>
              <a:rPr lang="en-US" altLang="en-US">
                <a:hlinkClick r:id="rId2"/>
              </a:rPr>
              <a:t>ThyNVM: Software-Transparent Crash Consistency for Persistent Memory</a:t>
            </a:r>
            <a:endParaRPr lang="en-US" altLang="en-US"/>
          </a:p>
          <a:p>
            <a:pPr lvl="1"/>
            <a:r>
              <a:rPr lang="en-US" altLang="en-US"/>
              <a:t>Onur Mutlu, </a:t>
            </a:r>
            <a:r>
              <a:rPr lang="en-US" altLang="en-US">
                <a:hlinkClick r:id="rId3"/>
              </a:rPr>
              <a:t>Large-Scale Study of In-the-Field Flash Failures</a:t>
            </a:r>
            <a:endParaRPr lang="en-US" altLang="en-US"/>
          </a:p>
          <a:p>
            <a:pPr lvl="1"/>
            <a:r>
              <a:rPr lang="en-US" altLang="en-US"/>
              <a:t>Yixin Luo, </a:t>
            </a:r>
            <a:r>
              <a:rPr lang="en-US" altLang="en-US">
                <a:hlinkClick r:id="rId4"/>
              </a:rPr>
              <a:t>Practical Threshold Voltage Distribution Modeling</a:t>
            </a:r>
            <a:endParaRPr lang="en-US" altLang="en-US"/>
          </a:p>
          <a:p>
            <a:pPr lvl="1"/>
            <a:r>
              <a:rPr lang="en-US" altLang="en-US"/>
              <a:t>Saugata Ghose, </a:t>
            </a:r>
            <a:r>
              <a:rPr lang="en-US" altLang="en-US">
                <a:hlinkClick r:id="rId5"/>
              </a:rPr>
              <a:t>Write-hotness Aware Retention Management</a:t>
            </a:r>
            <a:endParaRPr lang="en-US" altLang="en-US"/>
          </a:p>
          <a:p>
            <a:r>
              <a:rPr lang="en-US" altLang="en-US"/>
              <a:t>FMS 2015</a:t>
            </a:r>
          </a:p>
          <a:p>
            <a:pPr lvl="1"/>
            <a:r>
              <a:rPr lang="en-US" altLang="en-US"/>
              <a:t>Onur Mutlu, </a:t>
            </a:r>
            <a:r>
              <a:rPr lang="en-US" altLang="en-US">
                <a:hlinkClick r:id="rId6"/>
              </a:rPr>
              <a:t>Read Disturb Errors in MLC NAND Flash Memory</a:t>
            </a:r>
            <a:endParaRPr lang="en-US" altLang="en-US"/>
          </a:p>
          <a:p>
            <a:pPr lvl="1"/>
            <a:r>
              <a:rPr lang="en-US" altLang="en-US"/>
              <a:t>Yixin Luo, </a:t>
            </a:r>
            <a:r>
              <a:rPr lang="en-US" altLang="en-US">
                <a:hlinkClick r:id="rId7"/>
              </a:rPr>
              <a:t>Data Retention in MLC NAND Flash Memory</a:t>
            </a:r>
            <a:endParaRPr lang="en-US" altLang="en-US"/>
          </a:p>
          <a:p>
            <a:r>
              <a:rPr lang="en-US" altLang="en-US"/>
              <a:t>FMS 2014</a:t>
            </a:r>
          </a:p>
          <a:p>
            <a:pPr lvl="1"/>
            <a:r>
              <a:rPr lang="en-US" altLang="en-US"/>
              <a:t>Onur Mutlu, </a:t>
            </a:r>
            <a:r>
              <a:rPr lang="en-US" altLang="en-US">
                <a:hlinkClick r:id="rId8"/>
              </a:rPr>
              <a:t>Error Analysis and Management for MLC NAND Flash Memory</a:t>
            </a:r>
            <a:endParaRPr lang="en-US" altLang="en-US" dirty="0"/>
          </a:p>
        </p:txBody>
      </p:sp>
      <p:sp>
        <p:nvSpPr>
          <p:cNvPr id="15" name="Slide Number Placeholder 14">
            <a:extLst>
              <a:ext uri="{FF2B5EF4-FFF2-40B4-BE49-F238E27FC236}">
                <a16:creationId xmlns:a16="http://schemas.microsoft.com/office/drawing/2014/main" id="{588E0870-98E5-4C99-B420-B9C9876E8C78}"/>
              </a:ext>
            </a:extLst>
          </p:cNvPr>
          <p:cNvSpPr>
            <a:spLocks noGrp="1"/>
          </p:cNvSpPr>
          <p:nvPr>
            <p:ph type="sldNum" sz="quarter" idx="4"/>
          </p:nvPr>
        </p:nvSpPr>
        <p:spPr/>
        <p:txBody>
          <a:bodyPr/>
          <a:lstStyle/>
          <a:p>
            <a:fld id="{656CEE93-C87C-43EF-85C8-C664598978DF}" type="slidenum">
              <a:rPr lang="en-US" smtClean="0"/>
              <a:pPr/>
              <a:t>43</a:t>
            </a:fld>
            <a:endParaRPr lang="en-US" dirty="0"/>
          </a:p>
        </p:txBody>
      </p:sp>
    </p:spTree>
    <p:extLst>
      <p:ext uri="{BB962C8B-B14F-4D97-AF65-F5344CB8AC3E}">
        <p14:creationId xmlns:p14="http://schemas.microsoft.com/office/powerpoint/2010/main" val="550714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Our Flash Memory Works (I)</a:t>
            </a:r>
            <a:endParaRPr lang="en-US" dirty="0"/>
          </a:p>
        </p:txBody>
      </p:sp>
      <p:sp>
        <p:nvSpPr>
          <p:cNvPr id="3" name="Content Placeholder 2"/>
          <p:cNvSpPr>
            <a:spLocks noGrp="1"/>
          </p:cNvSpPr>
          <p:nvPr>
            <p:ph sz="quarter" idx="11"/>
          </p:nvPr>
        </p:nvSpPr>
        <p:spPr/>
        <p:txBody>
          <a:bodyPr>
            <a:normAutofit fontScale="92500"/>
          </a:bodyPr>
          <a:lstStyle/>
          <a:p>
            <a:r>
              <a:rPr lang="en-US" altLang="en-US"/>
              <a:t>Summary of our work in NAND flash memory</a:t>
            </a:r>
          </a:p>
          <a:p>
            <a:pPr lvl="1"/>
            <a:r>
              <a:rPr lang="en-US" altLang="en-US"/>
              <a:t>Yu Cai, Saugata Ghose, Erich F. Haratsch, Yixin Luo, and Onur Mutlu, </a:t>
            </a:r>
            <a:r>
              <a:rPr lang="en-US">
                <a:hlinkClick r:id="rId2"/>
              </a:rPr>
              <a:t>Error Characterization, Mitigation, and Recovery in Flash Memory Based Solid-State Drives</a:t>
            </a:r>
            <a:r>
              <a:rPr lang="en-US" altLang="en-US"/>
              <a:t>, Proceedings of the IEEE, Sept. 2017.</a:t>
            </a:r>
          </a:p>
          <a:p>
            <a:endParaRPr lang="en-US" altLang="en-US"/>
          </a:p>
          <a:p>
            <a:r>
              <a:rPr lang="en-US" altLang="en-US"/>
              <a:t>Overall flash error analysis</a:t>
            </a:r>
          </a:p>
          <a:p>
            <a:pPr lvl="1"/>
            <a:r>
              <a:rPr lang="en-US" altLang="en-US"/>
              <a:t>Yu Cai, Erich F. Haratsch, Onur Mutlu, and Ken Mai, </a:t>
            </a:r>
            <a:r>
              <a:rPr lang="en-US" altLang="en-US">
                <a:hlinkClick r:id="rId3"/>
              </a:rPr>
              <a:t>Error Patterns in MLC NAND Flash Memory: Measurement, Characterization, and Analysis</a:t>
            </a:r>
            <a:r>
              <a:rPr lang="en-US" altLang="en-US"/>
              <a:t>, DATE 2012.</a:t>
            </a:r>
          </a:p>
          <a:p>
            <a:pPr lvl="1"/>
            <a:r>
              <a:rPr lang="en-US" altLang="en-US"/>
              <a:t>Yu Cai, Gulay Yalcin, Onur Mutlu, Erich F. Haratsch, Adrian Cristal, Osman Unsal, and Ken Mai, </a:t>
            </a:r>
            <a:r>
              <a:rPr lang="en-US" altLang="en-US">
                <a:hlinkClick r:id="rId4"/>
              </a:rPr>
              <a:t>Error Analysis and Retention-Aware Error Management for NAND Flash Memory</a:t>
            </a:r>
            <a:r>
              <a:rPr lang="en-US" altLang="en-US"/>
              <a:t>, ITJ 2013.</a:t>
            </a:r>
          </a:p>
          <a:p>
            <a:pPr lvl="1"/>
            <a:r>
              <a:rPr lang="en-US"/>
              <a:t>Yixin Luo, Saugata Ghose, Yu Cai, Erich F. Haratsch, and Onur Mutlu, </a:t>
            </a:r>
            <a:r>
              <a:rPr lang="en-US">
                <a:hlinkClick r:id="rId5"/>
              </a:rPr>
              <a:t>Enabling Accurate and Practical Online Flash Channel Modeling for Modern MLC NAND Flash Memory</a:t>
            </a:r>
            <a:r>
              <a:rPr lang="en-US"/>
              <a:t>, IEEE JSAC, Sept. 2016.</a:t>
            </a:r>
            <a:endParaRPr lang="en-US" altLang="en-US" dirty="0"/>
          </a:p>
        </p:txBody>
      </p:sp>
      <p:sp>
        <p:nvSpPr>
          <p:cNvPr id="8" name="Slide Number Placeholder 7">
            <a:extLst>
              <a:ext uri="{FF2B5EF4-FFF2-40B4-BE49-F238E27FC236}">
                <a16:creationId xmlns:a16="http://schemas.microsoft.com/office/drawing/2014/main" id="{487CE5E8-143D-41A6-8401-563DC118FC0C}"/>
              </a:ext>
            </a:extLst>
          </p:cNvPr>
          <p:cNvSpPr>
            <a:spLocks noGrp="1"/>
          </p:cNvSpPr>
          <p:nvPr>
            <p:ph type="sldNum" sz="quarter" idx="4"/>
          </p:nvPr>
        </p:nvSpPr>
        <p:spPr/>
        <p:txBody>
          <a:bodyPr/>
          <a:lstStyle/>
          <a:p>
            <a:fld id="{656CEE93-C87C-43EF-85C8-C664598978DF}" type="slidenum">
              <a:rPr lang="en-US" smtClean="0"/>
              <a:pPr/>
              <a:t>44</a:t>
            </a:fld>
            <a:endParaRPr lang="en-US" dirty="0"/>
          </a:p>
        </p:txBody>
      </p:sp>
    </p:spTree>
    <p:extLst>
      <p:ext uri="{BB962C8B-B14F-4D97-AF65-F5344CB8AC3E}">
        <p14:creationId xmlns:p14="http://schemas.microsoft.com/office/powerpoint/2010/main" val="32907557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Our Flash Memory Works (II)</a:t>
            </a:r>
            <a:endParaRPr lang="en-US" dirty="0"/>
          </a:p>
        </p:txBody>
      </p:sp>
      <p:sp>
        <p:nvSpPr>
          <p:cNvPr id="3" name="Content Placeholder 2"/>
          <p:cNvSpPr>
            <a:spLocks noGrp="1"/>
          </p:cNvSpPr>
          <p:nvPr>
            <p:ph sz="quarter" idx="11"/>
          </p:nvPr>
        </p:nvSpPr>
        <p:spPr/>
        <p:txBody>
          <a:bodyPr>
            <a:normAutofit fontScale="92500"/>
          </a:bodyPr>
          <a:lstStyle/>
          <a:p>
            <a:r>
              <a:rPr lang="en-US"/>
              <a:t>3D NAND flash memory error analysis</a:t>
            </a:r>
          </a:p>
          <a:p>
            <a:pPr lvl="1"/>
            <a:r>
              <a:rPr lang="en-US"/>
              <a:t>Yixin Luo, Saugata Ghose, Yu Cai, Erich F. Haratsch, and Onur Mutlu, </a:t>
            </a:r>
            <a:r>
              <a:rPr lang="en-US">
                <a:hlinkClick r:id="rId2"/>
              </a:rPr>
              <a:t>Improving 3D NAND Flash Memory Lifetime by Tolerating Early Retention Loss and Process Variation</a:t>
            </a:r>
            <a:r>
              <a:rPr lang="en-US"/>
              <a:t>, SIGMETRICS 2018.</a:t>
            </a:r>
          </a:p>
          <a:p>
            <a:pPr lvl="1"/>
            <a:r>
              <a:rPr lang="en-US"/>
              <a:t>Yixin Luo, Saugata Ghose, Yu Cai, Erich F. Haratsch, and Onur Mutlu, </a:t>
            </a:r>
            <a:r>
              <a:rPr lang="en-US">
                <a:hlinkClick r:id="rId3"/>
              </a:rPr>
              <a:t>HeatWatch: Improving 3D NAND Flash Memory Device Reliability by Exploiting Self-Recovery and Temperature-Awareness</a:t>
            </a:r>
            <a:r>
              <a:rPr lang="en-US"/>
              <a:t>, HPCA 2018.</a:t>
            </a:r>
          </a:p>
          <a:p>
            <a:pPr lvl="1"/>
            <a:endParaRPr lang="en-US"/>
          </a:p>
          <a:p>
            <a:r>
              <a:rPr lang="en-US"/>
              <a:t>Multi-queue SSDs</a:t>
            </a:r>
          </a:p>
          <a:p>
            <a:pPr lvl="1"/>
            <a:r>
              <a:rPr lang="en-US"/>
              <a:t>Arash Tavakkol, Juan Gomez-Luna, Mohammad Sadrosadati, Saugata Ghose, and Onur Mutlu, </a:t>
            </a:r>
            <a:r>
              <a:rPr lang="en-US">
                <a:hlinkClick r:id="rId4"/>
              </a:rPr>
              <a:t>MQSim: A Framework for Enabling Realistic Studies of Modern Multi-Queue SSD Devices</a:t>
            </a:r>
            <a:r>
              <a:rPr lang="en-US"/>
              <a:t>, FAST 2018.</a:t>
            </a:r>
          </a:p>
          <a:p>
            <a:pPr lvl="1"/>
            <a:r>
              <a:rPr lang="en-US"/>
              <a:t>Arash Tavakkol, Mohammad Sadrosadati, Saugata Ghose, Jeremie Kim, Yixin Luo, Yaohua Wang, Nika Mansouri Ghiasi, Lois Orosa, Juan G. Luna and Onur Mutlu, </a:t>
            </a:r>
            <a:r>
              <a:rPr lang="en-US">
                <a:hlinkClick r:id="rId5"/>
              </a:rPr>
              <a:t>FLIN: Enabling Fairness and Enhancing Performance in Modern NVMe Solid State Drives</a:t>
            </a:r>
            <a:r>
              <a:rPr lang="en-US"/>
              <a:t>, ISCA 2018.</a:t>
            </a:r>
            <a:endParaRPr lang="en-US" dirty="0"/>
          </a:p>
        </p:txBody>
      </p:sp>
      <p:sp>
        <p:nvSpPr>
          <p:cNvPr id="8" name="Slide Number Placeholder 7">
            <a:extLst>
              <a:ext uri="{FF2B5EF4-FFF2-40B4-BE49-F238E27FC236}">
                <a16:creationId xmlns:a16="http://schemas.microsoft.com/office/drawing/2014/main" id="{6C3AD95D-292A-4BF6-A021-D1C03AF78F25}"/>
              </a:ext>
            </a:extLst>
          </p:cNvPr>
          <p:cNvSpPr>
            <a:spLocks noGrp="1"/>
          </p:cNvSpPr>
          <p:nvPr>
            <p:ph type="sldNum" sz="quarter" idx="4"/>
          </p:nvPr>
        </p:nvSpPr>
        <p:spPr/>
        <p:txBody>
          <a:bodyPr/>
          <a:lstStyle/>
          <a:p>
            <a:fld id="{656CEE93-C87C-43EF-85C8-C664598978DF}" type="slidenum">
              <a:rPr lang="en-US" smtClean="0"/>
              <a:pPr/>
              <a:t>45</a:t>
            </a:fld>
            <a:endParaRPr lang="en-US" dirty="0"/>
          </a:p>
        </p:txBody>
      </p:sp>
    </p:spTree>
    <p:extLst>
      <p:ext uri="{BB962C8B-B14F-4D97-AF65-F5344CB8AC3E}">
        <p14:creationId xmlns:p14="http://schemas.microsoft.com/office/powerpoint/2010/main" val="29660741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Our Flash Memory Works (III)</a:t>
            </a:r>
            <a:endParaRPr lang="en-US" dirty="0"/>
          </a:p>
        </p:txBody>
      </p:sp>
      <p:sp>
        <p:nvSpPr>
          <p:cNvPr id="3" name="Content Placeholder 2"/>
          <p:cNvSpPr>
            <a:spLocks noGrp="1"/>
          </p:cNvSpPr>
          <p:nvPr>
            <p:ph sz="quarter" idx="11"/>
          </p:nvPr>
        </p:nvSpPr>
        <p:spPr/>
        <p:txBody>
          <a:bodyPr>
            <a:normAutofit fontScale="92500" lnSpcReduction="10000"/>
          </a:bodyPr>
          <a:lstStyle/>
          <a:p>
            <a:r>
              <a:rPr lang="en-US" altLang="en-US"/>
              <a:t>Flash-based SSD prototyping and testing platform</a:t>
            </a:r>
          </a:p>
          <a:p>
            <a:pPr lvl="1"/>
            <a:r>
              <a:rPr lang="en-US" altLang="en-US"/>
              <a:t>Yu Cai, Erich F. Haratsh, Mark McCartney, Ken Mai, </a:t>
            </a:r>
            <a:r>
              <a:rPr lang="en-US" altLang="en-US">
                <a:hlinkClick r:id="rId2"/>
              </a:rPr>
              <a:t>FPGA-based solid-state drive prototyping platform</a:t>
            </a:r>
            <a:r>
              <a:rPr lang="en-US" altLang="en-US"/>
              <a:t>, FCCM 2011.</a:t>
            </a:r>
            <a:endParaRPr lang="en-US"/>
          </a:p>
          <a:p>
            <a:endParaRPr lang="en-US" altLang="en-US"/>
          </a:p>
          <a:p>
            <a:r>
              <a:rPr lang="en-US" altLang="en-US"/>
              <a:t>Retention noise study and management</a:t>
            </a:r>
          </a:p>
          <a:p>
            <a:pPr lvl="1"/>
            <a:r>
              <a:rPr lang="en-US" altLang="en-US"/>
              <a:t>Yu Cai, Gulay Yalcin, Onur Mutlu, Erich F. Haratsch, Adrian Cristal, Osman Unsal, and Ken Mai, </a:t>
            </a:r>
            <a:r>
              <a:rPr lang="en-US" altLang="en-US">
                <a:hlinkClick r:id="rId3"/>
              </a:rPr>
              <a:t>Flash Correct-and-Refresh: Retention-Aware Error Management for Increased Flash Memory Lifetime</a:t>
            </a:r>
            <a:r>
              <a:rPr lang="en-US" altLang="en-US"/>
              <a:t>, ICCD 2012.</a:t>
            </a:r>
          </a:p>
          <a:p>
            <a:pPr lvl="1"/>
            <a:r>
              <a:rPr lang="en-US" altLang="en-US"/>
              <a:t>Yu Cai, Yixin Luo, Erich F. Haratsch, Ken Mai, and Onur Mutlu, </a:t>
            </a:r>
            <a:r>
              <a:rPr lang="en-US" altLang="en-US">
                <a:hlinkClick r:id="rId4"/>
              </a:rPr>
              <a:t>Data Retention in MLC NAND Flash Memory: Characterization, Optimization and Recovery</a:t>
            </a:r>
            <a:r>
              <a:rPr lang="en-US" altLang="en-US"/>
              <a:t>, HPCA 2015.</a:t>
            </a:r>
          </a:p>
          <a:p>
            <a:pPr lvl="1"/>
            <a:r>
              <a:rPr lang="en-US" altLang="en-US"/>
              <a:t>Yixin Luo, Yu Cai, Saugata Ghose, Jongmoo Choi, and Onur Mutlu, </a:t>
            </a:r>
            <a:r>
              <a:rPr lang="en-US" altLang="en-US">
                <a:hlinkClick r:id="rId5"/>
              </a:rPr>
              <a:t>WARM: Improving NAND Flash Memory Lifetime with Write-hotness Aware Retention Management</a:t>
            </a:r>
            <a:r>
              <a:rPr lang="en-US" altLang="en-US"/>
              <a:t>, MSST 2015.</a:t>
            </a:r>
          </a:p>
          <a:p>
            <a:pPr lvl="1"/>
            <a:r>
              <a:rPr lang="en-US"/>
              <a:t>Aya Fukami, Saugata Ghose, Yixin Luo, Yu Cai, and Onur Mutlu, </a:t>
            </a:r>
            <a:r>
              <a:rPr lang="en-US">
                <a:hlinkClick r:id="rId6"/>
              </a:rPr>
              <a:t>Improving the Reliability of Chip-Off Forensic Analysis of NAND Flash Memory Devices</a:t>
            </a:r>
            <a:r>
              <a:rPr lang="en-US"/>
              <a:t>, Digital Investigation, Mar. 2017.</a:t>
            </a:r>
            <a:endParaRPr lang="en-US" altLang="en-US"/>
          </a:p>
          <a:p>
            <a:pPr lvl="1"/>
            <a:endParaRPr lang="en-US" altLang="en-US" dirty="0"/>
          </a:p>
        </p:txBody>
      </p:sp>
      <p:sp>
        <p:nvSpPr>
          <p:cNvPr id="8" name="Slide Number Placeholder 7">
            <a:extLst>
              <a:ext uri="{FF2B5EF4-FFF2-40B4-BE49-F238E27FC236}">
                <a16:creationId xmlns:a16="http://schemas.microsoft.com/office/drawing/2014/main" id="{3310F337-6233-42DA-9DD0-6201295948B7}"/>
              </a:ext>
            </a:extLst>
          </p:cNvPr>
          <p:cNvSpPr>
            <a:spLocks noGrp="1"/>
          </p:cNvSpPr>
          <p:nvPr>
            <p:ph type="sldNum" sz="quarter" idx="4"/>
          </p:nvPr>
        </p:nvSpPr>
        <p:spPr/>
        <p:txBody>
          <a:bodyPr/>
          <a:lstStyle/>
          <a:p>
            <a:fld id="{656CEE93-C87C-43EF-85C8-C664598978DF}" type="slidenum">
              <a:rPr lang="en-US" smtClean="0"/>
              <a:pPr/>
              <a:t>46</a:t>
            </a:fld>
            <a:endParaRPr lang="en-US" dirty="0"/>
          </a:p>
        </p:txBody>
      </p:sp>
    </p:spTree>
    <p:extLst>
      <p:ext uri="{BB962C8B-B14F-4D97-AF65-F5344CB8AC3E}">
        <p14:creationId xmlns:p14="http://schemas.microsoft.com/office/powerpoint/2010/main" val="2301584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Our Flash Memory Works (IV)</a:t>
            </a:r>
            <a:endParaRPr lang="en-US" dirty="0"/>
          </a:p>
        </p:txBody>
      </p:sp>
      <p:sp>
        <p:nvSpPr>
          <p:cNvPr id="3" name="Content Placeholder 2"/>
          <p:cNvSpPr>
            <a:spLocks noGrp="1"/>
          </p:cNvSpPr>
          <p:nvPr>
            <p:ph sz="quarter" idx="11"/>
          </p:nvPr>
        </p:nvSpPr>
        <p:spPr/>
        <p:txBody>
          <a:bodyPr>
            <a:normAutofit lnSpcReduction="10000"/>
          </a:bodyPr>
          <a:lstStyle/>
          <a:p>
            <a:r>
              <a:rPr lang="en-US" altLang="en-US"/>
              <a:t>Program and erase noise study</a:t>
            </a:r>
          </a:p>
          <a:p>
            <a:pPr lvl="1"/>
            <a:r>
              <a:rPr lang="en-US" altLang="en-US"/>
              <a:t>Yu Cai, Erich F. Haratsch, Onur Mutlu, and Ken Mai, </a:t>
            </a:r>
            <a:r>
              <a:rPr lang="en-US" altLang="en-US">
                <a:hlinkClick r:id="rId2"/>
              </a:rPr>
              <a:t>Threshold Voltage Distribution in MLC NAND Flash Memory: Characterization, Analysis and Modeling</a:t>
            </a:r>
            <a:r>
              <a:rPr lang="en-US" altLang="en-US"/>
              <a:t>, DATE 2013.</a:t>
            </a:r>
          </a:p>
          <a:p>
            <a:pPr lvl="1"/>
            <a:r>
              <a:rPr lang="en-US"/>
              <a:t>Y. Cai, S. Ghose, Y. Luo, K. Mai, O. Mutlu, and E. F. Haratsch, </a:t>
            </a:r>
            <a:r>
              <a:rPr lang="en-US">
                <a:hlinkClick r:id="rId3"/>
              </a:rPr>
              <a:t>Vulnerabilities in MLC NAND Flash Memory Programming: Experimental Analysis, Exploits, and Mitigation Techniques</a:t>
            </a:r>
            <a:r>
              <a:rPr lang="en-US"/>
              <a:t>, HPCA 2017. </a:t>
            </a:r>
            <a:endParaRPr lang="en-US" altLang="en-US"/>
          </a:p>
          <a:p>
            <a:endParaRPr lang="en-US" altLang="en-US"/>
          </a:p>
          <a:p>
            <a:r>
              <a:rPr lang="en-US" altLang="en-US"/>
              <a:t>Cell-to-cell interference characterization and tolerance</a:t>
            </a:r>
          </a:p>
          <a:p>
            <a:pPr lvl="1"/>
            <a:r>
              <a:rPr lang="en-US" altLang="en-US"/>
              <a:t>Yu Cai, Onur Mutlu, Erich F. Haratsch, and Ken Mai, </a:t>
            </a:r>
            <a:r>
              <a:rPr lang="en-US" altLang="en-US">
                <a:hlinkClick r:id="rId4"/>
              </a:rPr>
              <a:t>Program Interference in MLC NAND Flash Memory: Characterization, Modeling, and Mitigation</a:t>
            </a:r>
            <a:r>
              <a:rPr lang="en-US" altLang="en-US"/>
              <a:t>, ICCD 2013. </a:t>
            </a:r>
          </a:p>
          <a:p>
            <a:pPr lvl="1"/>
            <a:r>
              <a:rPr lang="en-US" altLang="en-US"/>
              <a:t>Yu Cai, Gulay Yalcin, Onur Mutlu, Erich F. Haratsch, Osman Unsal, Adrian Cristal, and Ken Mai, </a:t>
            </a:r>
            <a:r>
              <a:rPr lang="en-US" altLang="en-US">
                <a:hlinkClick r:id="rId5"/>
              </a:rPr>
              <a:t>Neighbor-Cell Assisted Error Correction for MLC NAND Flash Memories</a:t>
            </a:r>
            <a:r>
              <a:rPr lang="en-US" altLang="en-US"/>
              <a:t>, SIGMETRICS 2014.</a:t>
            </a:r>
            <a:endParaRPr lang="en-US" altLang="en-US" dirty="0"/>
          </a:p>
        </p:txBody>
      </p:sp>
      <p:sp>
        <p:nvSpPr>
          <p:cNvPr id="9" name="Slide Number Placeholder 8">
            <a:extLst>
              <a:ext uri="{FF2B5EF4-FFF2-40B4-BE49-F238E27FC236}">
                <a16:creationId xmlns:a16="http://schemas.microsoft.com/office/drawing/2014/main" id="{C5A211DA-AEDD-4DFB-BC67-7DBE67D792E6}"/>
              </a:ext>
            </a:extLst>
          </p:cNvPr>
          <p:cNvSpPr>
            <a:spLocks noGrp="1"/>
          </p:cNvSpPr>
          <p:nvPr>
            <p:ph type="sldNum" sz="quarter" idx="4"/>
          </p:nvPr>
        </p:nvSpPr>
        <p:spPr/>
        <p:txBody>
          <a:bodyPr/>
          <a:lstStyle/>
          <a:p>
            <a:fld id="{656CEE93-C87C-43EF-85C8-C664598978DF}" type="slidenum">
              <a:rPr lang="en-US" smtClean="0"/>
              <a:pPr/>
              <a:t>47</a:t>
            </a:fld>
            <a:endParaRPr lang="en-US" dirty="0"/>
          </a:p>
        </p:txBody>
      </p:sp>
    </p:spTree>
    <p:extLst>
      <p:ext uri="{BB962C8B-B14F-4D97-AF65-F5344CB8AC3E}">
        <p14:creationId xmlns:p14="http://schemas.microsoft.com/office/powerpoint/2010/main" val="10835787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Our Flash Memory Works (V)</a:t>
            </a:r>
            <a:endParaRPr lang="en-US" dirty="0"/>
          </a:p>
        </p:txBody>
      </p:sp>
      <p:sp>
        <p:nvSpPr>
          <p:cNvPr id="3" name="Content Placeholder 2"/>
          <p:cNvSpPr>
            <a:spLocks noGrp="1"/>
          </p:cNvSpPr>
          <p:nvPr>
            <p:ph sz="quarter" idx="11"/>
          </p:nvPr>
        </p:nvSpPr>
        <p:spPr/>
        <p:txBody>
          <a:bodyPr/>
          <a:lstStyle/>
          <a:p>
            <a:r>
              <a:rPr lang="en-US" altLang="en-US"/>
              <a:t>Read disturb noise study</a:t>
            </a:r>
          </a:p>
          <a:p>
            <a:pPr lvl="1"/>
            <a:r>
              <a:rPr lang="en-US" altLang="en-US"/>
              <a:t>Yu Cai, Yixin Luo, Saugata Ghose, Erich F. Haratsch, Ken Mai, and Onur Mutlu, </a:t>
            </a:r>
            <a:r>
              <a:rPr lang="en-US" altLang="en-US">
                <a:hlinkClick r:id="rId2"/>
              </a:rPr>
              <a:t>Read Disturb Errors in MLC NAND Flash Memory: Characterization and Mitigation</a:t>
            </a:r>
            <a:r>
              <a:rPr lang="en-US" altLang="en-US"/>
              <a:t>, DSN 2015.</a:t>
            </a:r>
          </a:p>
          <a:p>
            <a:endParaRPr lang="en-US" altLang="en-US"/>
          </a:p>
          <a:p>
            <a:r>
              <a:rPr lang="en-US" altLang="en-US"/>
              <a:t>Flash errors in the field</a:t>
            </a:r>
          </a:p>
          <a:p>
            <a:pPr lvl="1"/>
            <a:r>
              <a:rPr lang="en-US" altLang="en-US"/>
              <a:t>Justin Meza, Qiang Wu, Sanjeev Kumar, and Onur Mutlu, </a:t>
            </a:r>
            <a:r>
              <a:rPr lang="en-US" altLang="en-US">
                <a:hlinkClick r:id="rId3"/>
              </a:rPr>
              <a:t>A Large-Scale Study of Flash Memory Errors in the Field</a:t>
            </a:r>
            <a:r>
              <a:rPr lang="en-US" altLang="en-US"/>
              <a:t>, SIGMETRICS 2015.</a:t>
            </a:r>
          </a:p>
          <a:p>
            <a:pPr lvl="1"/>
            <a:endParaRPr lang="en-US" altLang="en-US"/>
          </a:p>
          <a:p>
            <a:r>
              <a:rPr lang="en-US" altLang="en-US"/>
              <a:t>Persistent memory</a:t>
            </a:r>
          </a:p>
          <a:p>
            <a:pPr lvl="1"/>
            <a:r>
              <a:rPr lang="en-US" altLang="en-US"/>
              <a:t>Jinglei Ren, Jishen Zhao, Samira Khan, Jongmoo Choi, Yongwei Wu, and Onur Mutlu, </a:t>
            </a:r>
            <a:r>
              <a:rPr lang="en-US" altLang="en-US">
                <a:hlinkClick r:id="rId4"/>
              </a:rPr>
              <a:t>ThyNVM: Enabling Software-Transparent Crash Consistency in Persistent Memory Systems</a:t>
            </a:r>
            <a:r>
              <a:rPr lang="en-US" altLang="en-US"/>
              <a:t>, MICRO 2015.</a:t>
            </a:r>
            <a:endParaRPr lang="en-US" altLang="en-US" dirty="0"/>
          </a:p>
        </p:txBody>
      </p:sp>
      <p:sp>
        <p:nvSpPr>
          <p:cNvPr id="9" name="Slide Number Placeholder 8">
            <a:extLst>
              <a:ext uri="{FF2B5EF4-FFF2-40B4-BE49-F238E27FC236}">
                <a16:creationId xmlns:a16="http://schemas.microsoft.com/office/drawing/2014/main" id="{EB889832-96F7-4EB4-A808-31960FAECE23}"/>
              </a:ext>
            </a:extLst>
          </p:cNvPr>
          <p:cNvSpPr>
            <a:spLocks noGrp="1"/>
          </p:cNvSpPr>
          <p:nvPr>
            <p:ph type="sldNum" sz="quarter" idx="4"/>
          </p:nvPr>
        </p:nvSpPr>
        <p:spPr/>
        <p:txBody>
          <a:bodyPr/>
          <a:lstStyle/>
          <a:p>
            <a:fld id="{656CEE93-C87C-43EF-85C8-C664598978DF}" type="slidenum">
              <a:rPr lang="en-US" smtClean="0"/>
              <a:pPr/>
              <a:t>48</a:t>
            </a:fld>
            <a:endParaRPr lang="en-US" dirty="0"/>
          </a:p>
        </p:txBody>
      </p:sp>
    </p:spTree>
    <p:extLst>
      <p:ext uri="{BB962C8B-B14F-4D97-AF65-F5344CB8AC3E}">
        <p14:creationId xmlns:p14="http://schemas.microsoft.com/office/powerpoint/2010/main" val="24436488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Referenced Papers and Talks</a:t>
            </a:r>
            <a:endParaRPr lang="en-US" dirty="0"/>
          </a:p>
        </p:txBody>
      </p:sp>
      <p:sp>
        <p:nvSpPr>
          <p:cNvPr id="3" name="Content Placeholder 2"/>
          <p:cNvSpPr>
            <a:spLocks noGrp="1"/>
          </p:cNvSpPr>
          <p:nvPr>
            <p:ph sz="quarter" idx="11"/>
          </p:nvPr>
        </p:nvSpPr>
        <p:spPr/>
        <p:txBody>
          <a:bodyPr/>
          <a:lstStyle/>
          <a:p>
            <a:r>
              <a:rPr lang="en-US" altLang="en-US"/>
              <a:t>All are available at</a:t>
            </a:r>
          </a:p>
          <a:p>
            <a:pPr lvl="1"/>
            <a:r>
              <a:rPr lang="en-US" altLang="en-US">
                <a:hlinkClick r:id="rId2"/>
              </a:rPr>
              <a:t>https://www.ece.cmu.edu/~safari/pubs.html</a:t>
            </a:r>
            <a:endParaRPr lang="en-US" altLang="en-US"/>
          </a:p>
          <a:p>
            <a:pPr lvl="1"/>
            <a:r>
              <a:rPr lang="en-US" altLang="en-US">
                <a:hlinkClick r:id="rId3"/>
              </a:rPr>
              <a:t>https://www.ece.cmu.edu/~safari/talks.html</a:t>
            </a:r>
            <a:endParaRPr lang="en-US" altLang="en-US"/>
          </a:p>
          <a:p>
            <a:endParaRPr lang="en-US" altLang="en-US"/>
          </a:p>
          <a:p>
            <a:r>
              <a:rPr lang="en-US" altLang="en-US"/>
              <a:t>And, many other previous works on</a:t>
            </a:r>
          </a:p>
          <a:p>
            <a:pPr lvl="1"/>
            <a:r>
              <a:rPr lang="en-US" altLang="en-US"/>
              <a:t>Challenges and opportunities in memory</a:t>
            </a:r>
          </a:p>
          <a:p>
            <a:pPr lvl="1"/>
            <a:r>
              <a:rPr lang="en-US" altLang="en-US"/>
              <a:t>NAND flash memory errors and management</a:t>
            </a:r>
          </a:p>
          <a:p>
            <a:pPr lvl="1"/>
            <a:r>
              <a:rPr lang="en-US" altLang="en-US"/>
              <a:t>Phase change memory as DRAM replacement</a:t>
            </a:r>
          </a:p>
          <a:p>
            <a:pPr lvl="1"/>
            <a:r>
              <a:rPr lang="en-US" altLang="en-US"/>
              <a:t>STT-MRAM as DRAM replacement</a:t>
            </a:r>
          </a:p>
          <a:p>
            <a:pPr lvl="1"/>
            <a:r>
              <a:rPr lang="en-US" altLang="en-US"/>
              <a:t>Taking advantage of persistence in memory</a:t>
            </a:r>
          </a:p>
          <a:p>
            <a:pPr lvl="1"/>
            <a:r>
              <a:rPr lang="en-US" altLang="en-US"/>
              <a:t>Hybrid DRAM + NVM systems</a:t>
            </a:r>
          </a:p>
          <a:p>
            <a:pPr lvl="1"/>
            <a:r>
              <a:rPr lang="en-US" altLang="en-US"/>
              <a:t>NVM design and architecture</a:t>
            </a:r>
            <a:endParaRPr lang="en-US" altLang="en-US" dirty="0"/>
          </a:p>
        </p:txBody>
      </p:sp>
      <p:sp>
        <p:nvSpPr>
          <p:cNvPr id="9" name="Slide Number Placeholder 8">
            <a:extLst>
              <a:ext uri="{FF2B5EF4-FFF2-40B4-BE49-F238E27FC236}">
                <a16:creationId xmlns:a16="http://schemas.microsoft.com/office/drawing/2014/main" id="{65D51DE4-5B86-43C6-B726-E206DBA95E14}"/>
              </a:ext>
            </a:extLst>
          </p:cNvPr>
          <p:cNvSpPr>
            <a:spLocks noGrp="1"/>
          </p:cNvSpPr>
          <p:nvPr>
            <p:ph type="sldNum" sz="quarter" idx="4"/>
          </p:nvPr>
        </p:nvSpPr>
        <p:spPr/>
        <p:txBody>
          <a:bodyPr/>
          <a:lstStyle/>
          <a:p>
            <a:fld id="{656CEE93-C87C-43EF-85C8-C664598978DF}" type="slidenum">
              <a:rPr lang="en-US" smtClean="0"/>
              <a:pPr/>
              <a:t>49</a:t>
            </a:fld>
            <a:endParaRPr lang="en-US" dirty="0"/>
          </a:p>
        </p:txBody>
      </p:sp>
    </p:spTree>
    <p:extLst>
      <p:ext uri="{BB962C8B-B14F-4D97-AF65-F5344CB8AC3E}">
        <p14:creationId xmlns:p14="http://schemas.microsoft.com/office/powerpoint/2010/main" val="347721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fade">
                                      <p:cBhvr>
                                        <p:cTn id="19" dur="500"/>
                                        <p:tgtEl>
                                          <p:spTgt spid="3">
                                            <p:txEl>
                                              <p:pRg st="8" end="8"/>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500"/>
                                        <p:tgtEl>
                                          <p:spTgt spid="3">
                                            <p:txEl>
                                              <p:pRg st="9" end="9"/>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Effect transition="in" filter="fade">
                                      <p:cBhvr>
                                        <p:cTn id="25" dur="500"/>
                                        <p:tgtEl>
                                          <p:spTgt spid="3">
                                            <p:txEl>
                                              <p:pRg st="10" end="1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1" end="11"/>
                                            </p:txEl>
                                          </p:spTgt>
                                        </p:tgtEl>
                                        <p:attrNameLst>
                                          <p:attrName>style.visibility</p:attrName>
                                        </p:attrNameLst>
                                      </p:cBhvr>
                                      <p:to>
                                        <p:strVal val="visible"/>
                                      </p:to>
                                    </p:set>
                                    <p:animEffect transition="in" filter="fade">
                                      <p:cBhvr>
                                        <p:cTn id="2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E2861A8-E798-4409-ADA2-A189441B2DF8}"/>
              </a:ext>
            </a:extLst>
          </p:cNvPr>
          <p:cNvGrpSpPr/>
          <p:nvPr/>
        </p:nvGrpSpPr>
        <p:grpSpPr>
          <a:xfrm>
            <a:off x="354092" y="2995316"/>
            <a:ext cx="2362200" cy="2362200"/>
            <a:chOff x="354092" y="2995316"/>
            <a:chExt cx="2362200" cy="2362200"/>
          </a:xfrm>
        </p:grpSpPr>
        <p:sp>
          <p:nvSpPr>
            <p:cNvPr id="60" name="Rectangle: Rounded Corners 59">
              <a:extLst>
                <a:ext uri="{FF2B5EF4-FFF2-40B4-BE49-F238E27FC236}">
                  <a16:creationId xmlns:a16="http://schemas.microsoft.com/office/drawing/2014/main" id="{B0B05EAA-95CD-491D-9F25-8268B8F8C4C3}"/>
                </a:ext>
              </a:extLst>
            </p:cNvPr>
            <p:cNvSpPr/>
            <p:nvPr/>
          </p:nvSpPr>
          <p:spPr>
            <a:xfrm>
              <a:off x="658892" y="3300116"/>
              <a:ext cx="2057400" cy="2057400"/>
            </a:xfrm>
            <a:prstGeom prst="roundRect">
              <a:avLst>
                <a:gd name="adj" fmla="val 8549"/>
              </a:avLst>
            </a:prstGeom>
            <a:solidFill>
              <a:schemeClr val="bg2">
                <a:lumMod val="90000"/>
              </a:schemeClr>
            </a:solidFill>
            <a:scene3d>
              <a:camera prst="orthographicFront"/>
              <a:lightRig rig="threePt" dir="t"/>
            </a:scene3d>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dirty="0"/>
            </a:p>
          </p:txBody>
        </p:sp>
        <p:sp>
          <p:nvSpPr>
            <p:cNvPr id="59" name="Rectangle: Rounded Corners 58">
              <a:extLst>
                <a:ext uri="{FF2B5EF4-FFF2-40B4-BE49-F238E27FC236}">
                  <a16:creationId xmlns:a16="http://schemas.microsoft.com/office/drawing/2014/main" id="{CFEAD5EB-BCC6-45CC-9BD4-675149A9A410}"/>
                </a:ext>
              </a:extLst>
            </p:cNvPr>
            <p:cNvSpPr/>
            <p:nvPr/>
          </p:nvSpPr>
          <p:spPr>
            <a:xfrm>
              <a:off x="506492" y="3147716"/>
              <a:ext cx="2057400" cy="2057400"/>
            </a:xfrm>
            <a:prstGeom prst="roundRect">
              <a:avLst>
                <a:gd name="adj" fmla="val 8549"/>
              </a:avLst>
            </a:prstGeom>
            <a:solidFill>
              <a:schemeClr val="bg2">
                <a:lumMod val="90000"/>
              </a:schemeClr>
            </a:solidFill>
            <a:scene3d>
              <a:camera prst="orthographicFront"/>
              <a:lightRig rig="threePt" dir="t"/>
            </a:scene3d>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dirty="0"/>
            </a:p>
          </p:txBody>
        </p:sp>
        <p:sp>
          <p:nvSpPr>
            <p:cNvPr id="7" name="Rectangle: Rounded Corners 6">
              <a:extLst>
                <a:ext uri="{FF2B5EF4-FFF2-40B4-BE49-F238E27FC236}">
                  <a16:creationId xmlns:a16="http://schemas.microsoft.com/office/drawing/2014/main" id="{95CD7F90-F008-4360-9F50-5BB18CC36691}"/>
                </a:ext>
              </a:extLst>
            </p:cNvPr>
            <p:cNvSpPr/>
            <p:nvPr/>
          </p:nvSpPr>
          <p:spPr>
            <a:xfrm>
              <a:off x="354092" y="2995316"/>
              <a:ext cx="2057400" cy="2057400"/>
            </a:xfrm>
            <a:prstGeom prst="roundRect">
              <a:avLst>
                <a:gd name="adj" fmla="val 8549"/>
              </a:avLst>
            </a:prstGeom>
            <a:solidFill>
              <a:schemeClr val="bg2">
                <a:lumMod val="90000"/>
              </a:schemeClr>
            </a:solidFill>
            <a:scene3d>
              <a:camera prst="orthographicFront"/>
              <a:lightRig rig="threePt" dir="t"/>
            </a:scene3d>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dirty="0"/>
            </a:p>
          </p:txBody>
        </p:sp>
        <p:grpSp>
          <p:nvGrpSpPr>
            <p:cNvPr id="8" name="Group 7">
              <a:extLst>
                <a:ext uri="{FF2B5EF4-FFF2-40B4-BE49-F238E27FC236}">
                  <a16:creationId xmlns:a16="http://schemas.microsoft.com/office/drawing/2014/main" id="{16054A01-DF07-4C6C-92AD-250BBEB3C6C2}"/>
                </a:ext>
              </a:extLst>
            </p:cNvPr>
            <p:cNvGrpSpPr/>
            <p:nvPr/>
          </p:nvGrpSpPr>
          <p:grpSpPr>
            <a:xfrm>
              <a:off x="594652" y="3216534"/>
              <a:ext cx="1614380" cy="1614964"/>
              <a:chOff x="5487711" y="2054238"/>
              <a:chExt cx="2152507" cy="2153285"/>
            </a:xfrm>
          </p:grpSpPr>
          <p:grpSp>
            <p:nvGrpSpPr>
              <p:cNvPr id="9" name="Group 8">
                <a:extLst>
                  <a:ext uri="{FF2B5EF4-FFF2-40B4-BE49-F238E27FC236}">
                    <a16:creationId xmlns:a16="http://schemas.microsoft.com/office/drawing/2014/main" id="{704567AF-DEA6-4807-AA71-45ACA19D974D}"/>
                  </a:ext>
                </a:extLst>
              </p:cNvPr>
              <p:cNvGrpSpPr/>
              <p:nvPr/>
            </p:nvGrpSpPr>
            <p:grpSpPr>
              <a:xfrm>
                <a:off x="5487711" y="2054238"/>
                <a:ext cx="274320" cy="2153285"/>
                <a:chOff x="5375951" y="2054238"/>
                <a:chExt cx="274320" cy="2153285"/>
              </a:xfrm>
            </p:grpSpPr>
            <p:sp>
              <p:nvSpPr>
                <p:cNvPr id="34" name="Oval 33">
                  <a:extLst>
                    <a:ext uri="{FF2B5EF4-FFF2-40B4-BE49-F238E27FC236}">
                      <a16:creationId xmlns:a16="http://schemas.microsoft.com/office/drawing/2014/main" id="{9166581A-D756-4BAF-A1AE-C64E17452CCF}"/>
                    </a:ext>
                  </a:extLst>
                </p:cNvPr>
                <p:cNvSpPr/>
                <p:nvPr/>
              </p:nvSpPr>
              <p:spPr bwMode="auto">
                <a:xfrm>
                  <a:off x="5375951" y="2993720"/>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35" name="Oval 34">
                  <a:extLst>
                    <a:ext uri="{FF2B5EF4-FFF2-40B4-BE49-F238E27FC236}">
                      <a16:creationId xmlns:a16="http://schemas.microsoft.com/office/drawing/2014/main" id="{49ED2414-450C-41A0-8F27-0A3DE9CD182E}"/>
                    </a:ext>
                  </a:extLst>
                </p:cNvPr>
                <p:cNvSpPr/>
                <p:nvPr/>
              </p:nvSpPr>
              <p:spPr bwMode="auto">
                <a:xfrm>
                  <a:off x="5375951" y="2523979"/>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36" name="Oval 35">
                  <a:extLst>
                    <a:ext uri="{FF2B5EF4-FFF2-40B4-BE49-F238E27FC236}">
                      <a16:creationId xmlns:a16="http://schemas.microsoft.com/office/drawing/2014/main" id="{10D8B1A8-9C72-4B13-9CC2-E627C5A8DE6C}"/>
                    </a:ext>
                  </a:extLst>
                </p:cNvPr>
                <p:cNvSpPr/>
                <p:nvPr/>
              </p:nvSpPr>
              <p:spPr bwMode="auto">
                <a:xfrm>
                  <a:off x="5375951" y="2054238"/>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37" name="Oval 36">
                  <a:extLst>
                    <a:ext uri="{FF2B5EF4-FFF2-40B4-BE49-F238E27FC236}">
                      <a16:creationId xmlns:a16="http://schemas.microsoft.com/office/drawing/2014/main" id="{83D520F4-42E0-48E4-8934-701392121B81}"/>
                    </a:ext>
                  </a:extLst>
                </p:cNvPr>
                <p:cNvSpPr/>
                <p:nvPr/>
              </p:nvSpPr>
              <p:spPr bwMode="auto">
                <a:xfrm>
                  <a:off x="5375951" y="3933203"/>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38" name="Oval 37">
                  <a:extLst>
                    <a:ext uri="{FF2B5EF4-FFF2-40B4-BE49-F238E27FC236}">
                      <a16:creationId xmlns:a16="http://schemas.microsoft.com/office/drawing/2014/main" id="{5460E2AC-4445-4558-BDBF-76B46D97D993}"/>
                    </a:ext>
                  </a:extLst>
                </p:cNvPr>
                <p:cNvSpPr/>
                <p:nvPr/>
              </p:nvSpPr>
              <p:spPr bwMode="auto">
                <a:xfrm>
                  <a:off x="5375951" y="3463461"/>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grpSp>
          <p:grpSp>
            <p:nvGrpSpPr>
              <p:cNvPr id="10" name="Group 9">
                <a:extLst>
                  <a:ext uri="{FF2B5EF4-FFF2-40B4-BE49-F238E27FC236}">
                    <a16:creationId xmlns:a16="http://schemas.microsoft.com/office/drawing/2014/main" id="{C34719F1-8AB2-44AB-8822-89336217BD9E}"/>
                  </a:ext>
                </a:extLst>
              </p:cNvPr>
              <p:cNvGrpSpPr/>
              <p:nvPr/>
            </p:nvGrpSpPr>
            <p:grpSpPr>
              <a:xfrm>
                <a:off x="5957258" y="2054238"/>
                <a:ext cx="274320" cy="2153285"/>
                <a:chOff x="5888678" y="2054238"/>
                <a:chExt cx="274320" cy="2153285"/>
              </a:xfrm>
            </p:grpSpPr>
            <p:sp>
              <p:nvSpPr>
                <p:cNvPr id="29" name="Oval 28">
                  <a:extLst>
                    <a:ext uri="{FF2B5EF4-FFF2-40B4-BE49-F238E27FC236}">
                      <a16:creationId xmlns:a16="http://schemas.microsoft.com/office/drawing/2014/main" id="{5FC0B36B-672D-4F81-90B2-7E431A62B901}"/>
                    </a:ext>
                  </a:extLst>
                </p:cNvPr>
                <p:cNvSpPr/>
                <p:nvPr/>
              </p:nvSpPr>
              <p:spPr bwMode="auto">
                <a:xfrm>
                  <a:off x="5888678" y="2993720"/>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30" name="Oval 29">
                  <a:extLst>
                    <a:ext uri="{FF2B5EF4-FFF2-40B4-BE49-F238E27FC236}">
                      <a16:creationId xmlns:a16="http://schemas.microsoft.com/office/drawing/2014/main" id="{F53C73F0-5C44-4F31-9F6B-68397E8C9408}"/>
                    </a:ext>
                  </a:extLst>
                </p:cNvPr>
                <p:cNvSpPr/>
                <p:nvPr/>
              </p:nvSpPr>
              <p:spPr bwMode="auto">
                <a:xfrm>
                  <a:off x="5888678" y="2523979"/>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31" name="Oval 30">
                  <a:extLst>
                    <a:ext uri="{FF2B5EF4-FFF2-40B4-BE49-F238E27FC236}">
                      <a16:creationId xmlns:a16="http://schemas.microsoft.com/office/drawing/2014/main" id="{D1A02EF9-BB37-427E-9F0B-CAB6A2A7A434}"/>
                    </a:ext>
                  </a:extLst>
                </p:cNvPr>
                <p:cNvSpPr/>
                <p:nvPr/>
              </p:nvSpPr>
              <p:spPr bwMode="auto">
                <a:xfrm>
                  <a:off x="5888678" y="2054238"/>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32" name="Oval 31">
                  <a:extLst>
                    <a:ext uri="{FF2B5EF4-FFF2-40B4-BE49-F238E27FC236}">
                      <a16:creationId xmlns:a16="http://schemas.microsoft.com/office/drawing/2014/main" id="{320BCDEE-DEE7-429E-93ED-F943045B13E2}"/>
                    </a:ext>
                  </a:extLst>
                </p:cNvPr>
                <p:cNvSpPr/>
                <p:nvPr/>
              </p:nvSpPr>
              <p:spPr bwMode="auto">
                <a:xfrm>
                  <a:off x="5888678" y="3933203"/>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33" name="Oval 32">
                  <a:extLst>
                    <a:ext uri="{FF2B5EF4-FFF2-40B4-BE49-F238E27FC236}">
                      <a16:creationId xmlns:a16="http://schemas.microsoft.com/office/drawing/2014/main" id="{CBCC285C-CA2F-4B75-B227-7ED7038AA78A}"/>
                    </a:ext>
                  </a:extLst>
                </p:cNvPr>
                <p:cNvSpPr/>
                <p:nvPr/>
              </p:nvSpPr>
              <p:spPr bwMode="auto">
                <a:xfrm>
                  <a:off x="5888678" y="3463461"/>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grpSp>
          <p:grpSp>
            <p:nvGrpSpPr>
              <p:cNvPr id="11" name="Group 10">
                <a:extLst>
                  <a:ext uri="{FF2B5EF4-FFF2-40B4-BE49-F238E27FC236}">
                    <a16:creationId xmlns:a16="http://schemas.microsoft.com/office/drawing/2014/main" id="{5B26E287-5ABD-496A-AFC6-BF0098D09D41}"/>
                  </a:ext>
                </a:extLst>
              </p:cNvPr>
              <p:cNvGrpSpPr/>
              <p:nvPr/>
            </p:nvGrpSpPr>
            <p:grpSpPr>
              <a:xfrm>
                <a:off x="6426805" y="2054238"/>
                <a:ext cx="274320" cy="2153285"/>
                <a:chOff x="6401405" y="2054238"/>
                <a:chExt cx="274320" cy="2153285"/>
              </a:xfrm>
            </p:grpSpPr>
            <p:sp>
              <p:nvSpPr>
                <p:cNvPr id="24" name="Oval 23">
                  <a:extLst>
                    <a:ext uri="{FF2B5EF4-FFF2-40B4-BE49-F238E27FC236}">
                      <a16:creationId xmlns:a16="http://schemas.microsoft.com/office/drawing/2014/main" id="{9305A93E-F34D-40E1-AE88-4F8850A9B107}"/>
                    </a:ext>
                  </a:extLst>
                </p:cNvPr>
                <p:cNvSpPr/>
                <p:nvPr/>
              </p:nvSpPr>
              <p:spPr bwMode="auto">
                <a:xfrm>
                  <a:off x="6401405" y="2993720"/>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25" name="Oval 24">
                  <a:extLst>
                    <a:ext uri="{FF2B5EF4-FFF2-40B4-BE49-F238E27FC236}">
                      <a16:creationId xmlns:a16="http://schemas.microsoft.com/office/drawing/2014/main" id="{F7B09000-A175-40A6-A9D1-6166E91E5910}"/>
                    </a:ext>
                  </a:extLst>
                </p:cNvPr>
                <p:cNvSpPr/>
                <p:nvPr/>
              </p:nvSpPr>
              <p:spPr bwMode="auto">
                <a:xfrm>
                  <a:off x="6401405" y="2523979"/>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26" name="Oval 25">
                  <a:extLst>
                    <a:ext uri="{FF2B5EF4-FFF2-40B4-BE49-F238E27FC236}">
                      <a16:creationId xmlns:a16="http://schemas.microsoft.com/office/drawing/2014/main" id="{27BEA30E-D18B-46A8-9C24-51D138C9034A}"/>
                    </a:ext>
                  </a:extLst>
                </p:cNvPr>
                <p:cNvSpPr/>
                <p:nvPr/>
              </p:nvSpPr>
              <p:spPr bwMode="auto">
                <a:xfrm>
                  <a:off x="6401405" y="2054238"/>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27" name="Oval 26">
                  <a:extLst>
                    <a:ext uri="{FF2B5EF4-FFF2-40B4-BE49-F238E27FC236}">
                      <a16:creationId xmlns:a16="http://schemas.microsoft.com/office/drawing/2014/main" id="{3EFC82F2-EB6D-4C26-9D33-95E582454888}"/>
                    </a:ext>
                  </a:extLst>
                </p:cNvPr>
                <p:cNvSpPr/>
                <p:nvPr/>
              </p:nvSpPr>
              <p:spPr bwMode="auto">
                <a:xfrm>
                  <a:off x="6401405" y="3933203"/>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28" name="Oval 27">
                  <a:extLst>
                    <a:ext uri="{FF2B5EF4-FFF2-40B4-BE49-F238E27FC236}">
                      <a16:creationId xmlns:a16="http://schemas.microsoft.com/office/drawing/2014/main" id="{C06A1186-D3B7-443F-AFDD-CAB370B452D1}"/>
                    </a:ext>
                  </a:extLst>
                </p:cNvPr>
                <p:cNvSpPr/>
                <p:nvPr/>
              </p:nvSpPr>
              <p:spPr bwMode="auto">
                <a:xfrm>
                  <a:off x="6401405" y="3463461"/>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grpSp>
          <p:grpSp>
            <p:nvGrpSpPr>
              <p:cNvPr id="12" name="Group 11">
                <a:extLst>
                  <a:ext uri="{FF2B5EF4-FFF2-40B4-BE49-F238E27FC236}">
                    <a16:creationId xmlns:a16="http://schemas.microsoft.com/office/drawing/2014/main" id="{80619FDF-B110-4FD9-8F67-0824EB680241}"/>
                  </a:ext>
                </a:extLst>
              </p:cNvPr>
              <p:cNvGrpSpPr/>
              <p:nvPr/>
            </p:nvGrpSpPr>
            <p:grpSpPr>
              <a:xfrm>
                <a:off x="6896352" y="2054238"/>
                <a:ext cx="274320" cy="2153285"/>
                <a:chOff x="6914132" y="2054238"/>
                <a:chExt cx="274320" cy="2153285"/>
              </a:xfrm>
            </p:grpSpPr>
            <p:sp>
              <p:nvSpPr>
                <p:cNvPr id="19" name="Oval 18">
                  <a:extLst>
                    <a:ext uri="{FF2B5EF4-FFF2-40B4-BE49-F238E27FC236}">
                      <a16:creationId xmlns:a16="http://schemas.microsoft.com/office/drawing/2014/main" id="{49593832-A12B-4F35-8C5C-28CB8F964C30}"/>
                    </a:ext>
                  </a:extLst>
                </p:cNvPr>
                <p:cNvSpPr/>
                <p:nvPr/>
              </p:nvSpPr>
              <p:spPr bwMode="auto">
                <a:xfrm>
                  <a:off x="6914132" y="2993720"/>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20" name="Oval 19">
                  <a:extLst>
                    <a:ext uri="{FF2B5EF4-FFF2-40B4-BE49-F238E27FC236}">
                      <a16:creationId xmlns:a16="http://schemas.microsoft.com/office/drawing/2014/main" id="{A5CD25BB-5175-48D7-8B8B-26886435CEA2}"/>
                    </a:ext>
                  </a:extLst>
                </p:cNvPr>
                <p:cNvSpPr/>
                <p:nvPr/>
              </p:nvSpPr>
              <p:spPr bwMode="auto">
                <a:xfrm>
                  <a:off x="6914132" y="2523979"/>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21" name="Oval 20">
                  <a:extLst>
                    <a:ext uri="{FF2B5EF4-FFF2-40B4-BE49-F238E27FC236}">
                      <a16:creationId xmlns:a16="http://schemas.microsoft.com/office/drawing/2014/main" id="{A597427E-6B2C-48A1-9AEA-00C645C7B12B}"/>
                    </a:ext>
                  </a:extLst>
                </p:cNvPr>
                <p:cNvSpPr/>
                <p:nvPr/>
              </p:nvSpPr>
              <p:spPr bwMode="auto">
                <a:xfrm>
                  <a:off x="6914132" y="2054238"/>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22" name="Oval 21">
                  <a:extLst>
                    <a:ext uri="{FF2B5EF4-FFF2-40B4-BE49-F238E27FC236}">
                      <a16:creationId xmlns:a16="http://schemas.microsoft.com/office/drawing/2014/main" id="{E38AC1DA-9093-458C-8B45-5F546BFD0704}"/>
                    </a:ext>
                  </a:extLst>
                </p:cNvPr>
                <p:cNvSpPr/>
                <p:nvPr/>
              </p:nvSpPr>
              <p:spPr bwMode="auto">
                <a:xfrm>
                  <a:off x="6914132" y="3933203"/>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23" name="Oval 22">
                  <a:extLst>
                    <a:ext uri="{FF2B5EF4-FFF2-40B4-BE49-F238E27FC236}">
                      <a16:creationId xmlns:a16="http://schemas.microsoft.com/office/drawing/2014/main" id="{6A3A2FDE-724E-4B81-AA41-6E303593C24E}"/>
                    </a:ext>
                  </a:extLst>
                </p:cNvPr>
                <p:cNvSpPr/>
                <p:nvPr/>
              </p:nvSpPr>
              <p:spPr bwMode="auto">
                <a:xfrm>
                  <a:off x="6914132" y="3463461"/>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grpSp>
          <p:grpSp>
            <p:nvGrpSpPr>
              <p:cNvPr id="13" name="Group 12">
                <a:extLst>
                  <a:ext uri="{FF2B5EF4-FFF2-40B4-BE49-F238E27FC236}">
                    <a16:creationId xmlns:a16="http://schemas.microsoft.com/office/drawing/2014/main" id="{236B1212-70F3-440F-A728-C3B92F4BA189}"/>
                  </a:ext>
                </a:extLst>
              </p:cNvPr>
              <p:cNvGrpSpPr/>
              <p:nvPr/>
            </p:nvGrpSpPr>
            <p:grpSpPr>
              <a:xfrm>
                <a:off x="7365898" y="2054238"/>
                <a:ext cx="274320" cy="2153285"/>
                <a:chOff x="7426858" y="2054238"/>
                <a:chExt cx="274320" cy="2153285"/>
              </a:xfrm>
            </p:grpSpPr>
            <p:sp>
              <p:nvSpPr>
                <p:cNvPr id="14" name="Oval 13">
                  <a:extLst>
                    <a:ext uri="{FF2B5EF4-FFF2-40B4-BE49-F238E27FC236}">
                      <a16:creationId xmlns:a16="http://schemas.microsoft.com/office/drawing/2014/main" id="{93AEEB69-C4CA-4D4E-A261-91ADA888DAE3}"/>
                    </a:ext>
                  </a:extLst>
                </p:cNvPr>
                <p:cNvSpPr/>
                <p:nvPr/>
              </p:nvSpPr>
              <p:spPr bwMode="auto">
                <a:xfrm>
                  <a:off x="7426858" y="2993720"/>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15" name="Oval 14">
                  <a:extLst>
                    <a:ext uri="{FF2B5EF4-FFF2-40B4-BE49-F238E27FC236}">
                      <a16:creationId xmlns:a16="http://schemas.microsoft.com/office/drawing/2014/main" id="{8C48017A-2923-43FC-85FB-F2E8ED21389D}"/>
                    </a:ext>
                  </a:extLst>
                </p:cNvPr>
                <p:cNvSpPr/>
                <p:nvPr/>
              </p:nvSpPr>
              <p:spPr bwMode="auto">
                <a:xfrm>
                  <a:off x="7426858" y="2523979"/>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16" name="Oval 15">
                  <a:extLst>
                    <a:ext uri="{FF2B5EF4-FFF2-40B4-BE49-F238E27FC236}">
                      <a16:creationId xmlns:a16="http://schemas.microsoft.com/office/drawing/2014/main" id="{750963E9-6903-4292-ADCF-DF81AEA33FD9}"/>
                    </a:ext>
                  </a:extLst>
                </p:cNvPr>
                <p:cNvSpPr/>
                <p:nvPr/>
              </p:nvSpPr>
              <p:spPr bwMode="auto">
                <a:xfrm>
                  <a:off x="7426858" y="2054238"/>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17" name="Oval 16">
                  <a:extLst>
                    <a:ext uri="{FF2B5EF4-FFF2-40B4-BE49-F238E27FC236}">
                      <a16:creationId xmlns:a16="http://schemas.microsoft.com/office/drawing/2014/main" id="{2BEC9C0A-9F1E-4229-A277-1F3F10A50517}"/>
                    </a:ext>
                  </a:extLst>
                </p:cNvPr>
                <p:cNvSpPr/>
                <p:nvPr/>
              </p:nvSpPr>
              <p:spPr bwMode="auto">
                <a:xfrm>
                  <a:off x="7426858" y="3933203"/>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18" name="Oval 17">
                  <a:extLst>
                    <a:ext uri="{FF2B5EF4-FFF2-40B4-BE49-F238E27FC236}">
                      <a16:creationId xmlns:a16="http://schemas.microsoft.com/office/drawing/2014/main" id="{74088583-5C18-48C8-AFA6-6BD66AA6BD70}"/>
                    </a:ext>
                  </a:extLst>
                </p:cNvPr>
                <p:cNvSpPr/>
                <p:nvPr/>
              </p:nvSpPr>
              <p:spPr bwMode="auto">
                <a:xfrm>
                  <a:off x="7426858" y="3463461"/>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grpSp>
        </p:grpSp>
      </p:grpSp>
      <p:sp>
        <p:nvSpPr>
          <p:cNvPr id="39" name="TextBox 38">
            <a:extLst>
              <a:ext uri="{FF2B5EF4-FFF2-40B4-BE49-F238E27FC236}">
                <a16:creationId xmlns:a16="http://schemas.microsoft.com/office/drawing/2014/main" id="{EFA9A4C1-1A59-47E8-9B48-55C4A69AEC75}"/>
              </a:ext>
            </a:extLst>
          </p:cNvPr>
          <p:cNvSpPr txBox="1"/>
          <p:nvPr/>
        </p:nvSpPr>
        <p:spPr>
          <a:xfrm>
            <a:off x="354092" y="2088786"/>
            <a:ext cx="2216724" cy="830997"/>
          </a:xfrm>
          <a:prstGeom prst="rect">
            <a:avLst/>
          </a:prstGeom>
          <a:noFill/>
        </p:spPr>
        <p:txBody>
          <a:bodyPr wrap="square" rtlCol="0">
            <a:spAutoFit/>
          </a:bodyPr>
          <a:lstStyle/>
          <a:p>
            <a:pPr algn="ctr"/>
            <a:r>
              <a:rPr lang="en-US" sz="2400" b="1" dirty="0"/>
              <a:t>3D NAND Flash Memory</a:t>
            </a:r>
          </a:p>
        </p:txBody>
      </p:sp>
      <p:grpSp>
        <p:nvGrpSpPr>
          <p:cNvPr id="5" name="Group 4">
            <a:extLst>
              <a:ext uri="{FF2B5EF4-FFF2-40B4-BE49-F238E27FC236}">
                <a16:creationId xmlns:a16="http://schemas.microsoft.com/office/drawing/2014/main" id="{506B6942-D30C-4688-98F4-F0B9B0D05DCF}"/>
              </a:ext>
            </a:extLst>
          </p:cNvPr>
          <p:cNvGrpSpPr/>
          <p:nvPr/>
        </p:nvGrpSpPr>
        <p:grpSpPr>
          <a:xfrm>
            <a:off x="2103896" y="3170158"/>
            <a:ext cx="2190531" cy="2370536"/>
            <a:chOff x="3418804" y="1928845"/>
            <a:chExt cx="2920707" cy="3160715"/>
          </a:xfrm>
        </p:grpSpPr>
        <p:sp>
          <p:nvSpPr>
            <p:cNvPr id="41" name="Freeform: Shape 40">
              <a:extLst>
                <a:ext uri="{FF2B5EF4-FFF2-40B4-BE49-F238E27FC236}">
                  <a16:creationId xmlns:a16="http://schemas.microsoft.com/office/drawing/2014/main" id="{7FBCA329-53CA-407B-A3B4-1373878A3507}"/>
                </a:ext>
              </a:extLst>
            </p:cNvPr>
            <p:cNvSpPr/>
            <p:nvPr/>
          </p:nvSpPr>
          <p:spPr>
            <a:xfrm>
              <a:off x="3418804" y="3983712"/>
              <a:ext cx="1793415" cy="1105848"/>
            </a:xfrm>
            <a:custGeom>
              <a:avLst/>
              <a:gdLst>
                <a:gd name="connsiteX0" fmla="*/ 0 w 3933825"/>
                <a:gd name="connsiteY0" fmla="*/ 152400 h 1105848"/>
                <a:gd name="connsiteX1" fmla="*/ 1952625 w 3933825"/>
                <a:gd name="connsiteY1" fmla="*/ 1104900 h 1105848"/>
                <a:gd name="connsiteX2" fmla="*/ 3933825 w 3933825"/>
                <a:gd name="connsiteY2" fmla="*/ 0 h 1105848"/>
              </a:gdLst>
              <a:ahLst/>
              <a:cxnLst>
                <a:cxn ang="0">
                  <a:pos x="connsiteX0" y="connsiteY0"/>
                </a:cxn>
                <a:cxn ang="0">
                  <a:pos x="connsiteX1" y="connsiteY1"/>
                </a:cxn>
                <a:cxn ang="0">
                  <a:pos x="connsiteX2" y="connsiteY2"/>
                </a:cxn>
              </a:cxnLst>
              <a:rect l="l" t="t" r="r" b="b"/>
              <a:pathLst>
                <a:path w="3933825" h="1105848">
                  <a:moveTo>
                    <a:pt x="0" y="152400"/>
                  </a:moveTo>
                  <a:cubicBezTo>
                    <a:pt x="648493" y="641350"/>
                    <a:pt x="1296987" y="1130300"/>
                    <a:pt x="1952625" y="1104900"/>
                  </a:cubicBezTo>
                  <a:cubicBezTo>
                    <a:pt x="2608263" y="1079500"/>
                    <a:pt x="3613150" y="552450"/>
                    <a:pt x="3933825" y="0"/>
                  </a:cubicBezTo>
                </a:path>
              </a:pathLst>
            </a:custGeom>
            <a:noFill/>
            <a:ln w="57150">
              <a:solidFill>
                <a:schemeClr val="tx1">
                  <a:lumMod val="75000"/>
                  <a:lumOff val="2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40" name="Oval 39">
              <a:extLst>
                <a:ext uri="{FF2B5EF4-FFF2-40B4-BE49-F238E27FC236}">
                  <a16:creationId xmlns:a16="http://schemas.microsoft.com/office/drawing/2014/main" id="{9E2C577B-6870-441F-85FB-90C7B3CEE655}"/>
                </a:ext>
              </a:extLst>
            </p:cNvPr>
            <p:cNvSpPr/>
            <p:nvPr/>
          </p:nvSpPr>
          <p:spPr bwMode="auto">
            <a:xfrm>
              <a:off x="4627844" y="2606808"/>
              <a:ext cx="1378163" cy="1378163"/>
            </a:xfrm>
            <a:prstGeom prst="ellipse">
              <a:avLst/>
            </a:prstGeom>
            <a:ln w="762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43" name="TextBox 42">
              <a:extLst>
                <a:ext uri="{FF2B5EF4-FFF2-40B4-BE49-F238E27FC236}">
                  <a16:creationId xmlns:a16="http://schemas.microsoft.com/office/drawing/2014/main" id="{26EBF9EF-B863-426A-BFA8-900B9D615DF3}"/>
                </a:ext>
              </a:extLst>
            </p:cNvPr>
            <p:cNvSpPr txBox="1"/>
            <p:nvPr/>
          </p:nvSpPr>
          <p:spPr>
            <a:xfrm>
              <a:off x="4294337" y="1928845"/>
              <a:ext cx="2045174" cy="615553"/>
            </a:xfrm>
            <a:prstGeom prst="rect">
              <a:avLst/>
            </a:prstGeom>
            <a:noFill/>
          </p:spPr>
          <p:txBody>
            <a:bodyPr wrap="none" rtlCol="0">
              <a:spAutoFit/>
            </a:bodyPr>
            <a:lstStyle/>
            <a:p>
              <a:pPr algn="ctr"/>
              <a:r>
                <a:rPr lang="en-US" sz="2400" b="1" dirty="0"/>
                <a:t>Flash Cell</a:t>
              </a:r>
            </a:p>
          </p:txBody>
        </p:sp>
      </p:grpSp>
      <p:grpSp>
        <p:nvGrpSpPr>
          <p:cNvPr id="55" name="Group 54">
            <a:extLst>
              <a:ext uri="{FF2B5EF4-FFF2-40B4-BE49-F238E27FC236}">
                <a16:creationId xmlns:a16="http://schemas.microsoft.com/office/drawing/2014/main" id="{D190271F-F33A-4DD2-BC21-63EAD0F98CCD}"/>
              </a:ext>
            </a:extLst>
          </p:cNvPr>
          <p:cNvGrpSpPr/>
          <p:nvPr/>
        </p:nvGrpSpPr>
        <p:grpSpPr>
          <a:xfrm>
            <a:off x="5942151" y="2477617"/>
            <a:ext cx="3037242" cy="3474130"/>
            <a:chOff x="5942151" y="2477617"/>
            <a:chExt cx="3037242" cy="3474130"/>
          </a:xfrm>
        </p:grpSpPr>
        <p:sp>
          <p:nvSpPr>
            <p:cNvPr id="52" name="TextBox 51">
              <a:extLst>
                <a:ext uri="{FF2B5EF4-FFF2-40B4-BE49-F238E27FC236}">
                  <a16:creationId xmlns:a16="http://schemas.microsoft.com/office/drawing/2014/main" id="{B5DFD446-6E34-40E5-86FF-A459394D7C2F}"/>
                </a:ext>
              </a:extLst>
            </p:cNvPr>
            <p:cNvSpPr txBox="1"/>
            <p:nvPr/>
          </p:nvSpPr>
          <p:spPr>
            <a:xfrm>
              <a:off x="5942151" y="2477617"/>
              <a:ext cx="3037242" cy="461665"/>
            </a:xfrm>
            <a:prstGeom prst="rect">
              <a:avLst/>
            </a:prstGeom>
            <a:noFill/>
          </p:spPr>
          <p:txBody>
            <a:bodyPr wrap="none" rtlCol="0">
              <a:spAutoFit/>
            </a:bodyPr>
            <a:lstStyle/>
            <a:p>
              <a:pPr algn="ctr"/>
              <a:r>
                <a:rPr lang="en-US" sz="2400" b="1" dirty="0"/>
                <a:t>Higher Voltage State</a:t>
              </a:r>
            </a:p>
          </p:txBody>
        </p:sp>
        <p:sp>
          <p:nvSpPr>
            <p:cNvPr id="53" name="TextBox 52">
              <a:extLst>
                <a:ext uri="{FF2B5EF4-FFF2-40B4-BE49-F238E27FC236}">
                  <a16:creationId xmlns:a16="http://schemas.microsoft.com/office/drawing/2014/main" id="{ABA0B576-8CE9-42B2-B786-17CA197514D9}"/>
                </a:ext>
              </a:extLst>
            </p:cNvPr>
            <p:cNvSpPr txBox="1"/>
            <p:nvPr/>
          </p:nvSpPr>
          <p:spPr>
            <a:xfrm>
              <a:off x="5956384" y="5051291"/>
              <a:ext cx="2951642" cy="461665"/>
            </a:xfrm>
            <a:prstGeom prst="rect">
              <a:avLst/>
            </a:prstGeom>
            <a:noFill/>
          </p:spPr>
          <p:txBody>
            <a:bodyPr wrap="none" rtlCol="0">
              <a:spAutoFit/>
            </a:bodyPr>
            <a:lstStyle/>
            <a:p>
              <a:pPr algn="ctr"/>
              <a:r>
                <a:rPr lang="en-US" sz="2400" b="1" dirty="0"/>
                <a:t>Lower Voltage State</a:t>
              </a:r>
            </a:p>
          </p:txBody>
        </p:sp>
        <p:sp>
          <p:nvSpPr>
            <p:cNvPr id="56" name="TextBox 55">
              <a:extLst>
                <a:ext uri="{FF2B5EF4-FFF2-40B4-BE49-F238E27FC236}">
                  <a16:creationId xmlns:a16="http://schemas.microsoft.com/office/drawing/2014/main" id="{8E87F0D4-4986-4EBE-9DC1-46831C39C402}"/>
                </a:ext>
              </a:extLst>
            </p:cNvPr>
            <p:cNvSpPr txBox="1"/>
            <p:nvPr/>
          </p:nvSpPr>
          <p:spPr>
            <a:xfrm>
              <a:off x="6379091" y="2946123"/>
              <a:ext cx="2193934" cy="461665"/>
            </a:xfrm>
            <a:prstGeom prst="rect">
              <a:avLst/>
            </a:prstGeom>
            <a:noFill/>
          </p:spPr>
          <p:txBody>
            <a:bodyPr wrap="none" rtlCol="0">
              <a:spAutoFit/>
            </a:bodyPr>
            <a:lstStyle/>
            <a:p>
              <a:pPr algn="ctr"/>
              <a:r>
                <a:rPr lang="en-US" sz="2400" b="1" dirty="0"/>
                <a:t>Data Value = </a:t>
              </a:r>
              <a:r>
                <a:rPr lang="en-US" sz="2400" b="1" dirty="0">
                  <a:solidFill>
                    <a:schemeClr val="accent1"/>
                  </a:solidFill>
                </a:rPr>
                <a:t>0</a:t>
              </a:r>
            </a:p>
          </p:txBody>
        </p:sp>
        <p:sp>
          <p:nvSpPr>
            <p:cNvPr id="57" name="TextBox 56">
              <a:extLst>
                <a:ext uri="{FF2B5EF4-FFF2-40B4-BE49-F238E27FC236}">
                  <a16:creationId xmlns:a16="http://schemas.microsoft.com/office/drawing/2014/main" id="{6BDD27F0-3BD5-4F3B-8869-1B61C2FA24A1}"/>
                </a:ext>
              </a:extLst>
            </p:cNvPr>
            <p:cNvSpPr txBox="1"/>
            <p:nvPr/>
          </p:nvSpPr>
          <p:spPr>
            <a:xfrm>
              <a:off x="6363805" y="5490082"/>
              <a:ext cx="2193934" cy="461665"/>
            </a:xfrm>
            <a:prstGeom prst="rect">
              <a:avLst/>
            </a:prstGeom>
            <a:noFill/>
          </p:spPr>
          <p:txBody>
            <a:bodyPr wrap="none" rtlCol="0">
              <a:spAutoFit/>
            </a:bodyPr>
            <a:lstStyle/>
            <a:p>
              <a:pPr algn="ctr"/>
              <a:r>
                <a:rPr lang="en-US" sz="2400" b="1" dirty="0"/>
                <a:t>Data Value = </a:t>
              </a:r>
              <a:r>
                <a:rPr lang="en-US" sz="2400" b="1" dirty="0">
                  <a:solidFill>
                    <a:schemeClr val="accent1"/>
                  </a:solidFill>
                </a:rPr>
                <a:t>1</a:t>
              </a:r>
            </a:p>
          </p:txBody>
        </p:sp>
      </p:grpSp>
      <p:grpSp>
        <p:nvGrpSpPr>
          <p:cNvPr id="47" name="Group 46">
            <a:extLst>
              <a:ext uri="{FF2B5EF4-FFF2-40B4-BE49-F238E27FC236}">
                <a16:creationId xmlns:a16="http://schemas.microsoft.com/office/drawing/2014/main" id="{5E4CDC93-E4E4-403E-81F8-F276FA0DC55D}"/>
              </a:ext>
            </a:extLst>
          </p:cNvPr>
          <p:cNvGrpSpPr/>
          <p:nvPr/>
        </p:nvGrpSpPr>
        <p:grpSpPr>
          <a:xfrm>
            <a:off x="4044299" y="2421966"/>
            <a:ext cx="1820784" cy="3546948"/>
            <a:chOff x="4044299" y="2421966"/>
            <a:chExt cx="1820784" cy="3546948"/>
          </a:xfrm>
        </p:grpSpPr>
        <p:grpSp>
          <p:nvGrpSpPr>
            <p:cNvPr id="4" name="Group 3">
              <a:extLst>
                <a:ext uri="{FF2B5EF4-FFF2-40B4-BE49-F238E27FC236}">
                  <a16:creationId xmlns:a16="http://schemas.microsoft.com/office/drawing/2014/main" id="{5BFC2EAD-F9CF-4E69-8557-EA56EF759416}"/>
                </a:ext>
              </a:extLst>
            </p:cNvPr>
            <p:cNvGrpSpPr/>
            <p:nvPr/>
          </p:nvGrpSpPr>
          <p:grpSpPr>
            <a:xfrm>
              <a:off x="4831461" y="2421966"/>
              <a:ext cx="1033622" cy="1033622"/>
              <a:chOff x="7547634" y="1460987"/>
              <a:chExt cx="1378163" cy="1378163"/>
            </a:xfrm>
          </p:grpSpPr>
          <p:sp>
            <p:nvSpPr>
              <p:cNvPr id="48" name="Oval 47">
                <a:extLst>
                  <a:ext uri="{FF2B5EF4-FFF2-40B4-BE49-F238E27FC236}">
                    <a16:creationId xmlns:a16="http://schemas.microsoft.com/office/drawing/2014/main" id="{28D6799C-CD4D-47E5-A4E9-D4086925795F}"/>
                  </a:ext>
                </a:extLst>
              </p:cNvPr>
              <p:cNvSpPr/>
              <p:nvPr/>
            </p:nvSpPr>
            <p:spPr bwMode="auto">
              <a:xfrm>
                <a:off x="7547634" y="1460987"/>
                <a:ext cx="1378163" cy="1378163"/>
              </a:xfrm>
              <a:prstGeom prst="ellipse">
                <a:avLst/>
              </a:prstGeom>
              <a:ln w="762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800" b="1" kern="0" dirty="0">
                  <a:solidFill>
                    <a:srgbClr val="000000"/>
                  </a:solidFill>
                  <a:latin typeface="+mj-lt"/>
                </a:endParaRPr>
              </a:p>
            </p:txBody>
          </p:sp>
          <p:sp>
            <p:nvSpPr>
              <p:cNvPr id="49" name="Oval 48">
                <a:extLst>
                  <a:ext uri="{FF2B5EF4-FFF2-40B4-BE49-F238E27FC236}">
                    <a16:creationId xmlns:a16="http://schemas.microsoft.com/office/drawing/2014/main" id="{4EE89E62-7A21-484A-B125-B3FB541A156F}"/>
                  </a:ext>
                </a:extLst>
              </p:cNvPr>
              <p:cNvSpPr/>
              <p:nvPr/>
            </p:nvSpPr>
            <p:spPr>
              <a:xfrm>
                <a:off x="7760076" y="1796798"/>
                <a:ext cx="304799" cy="3047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sp>
            <p:nvSpPr>
              <p:cNvPr id="50" name="Oval 49">
                <a:extLst>
                  <a:ext uri="{FF2B5EF4-FFF2-40B4-BE49-F238E27FC236}">
                    <a16:creationId xmlns:a16="http://schemas.microsoft.com/office/drawing/2014/main" id="{C7FA13A7-73E8-4091-9837-92DD420EA0FD}"/>
                  </a:ext>
                </a:extLst>
              </p:cNvPr>
              <p:cNvSpPr/>
              <p:nvPr/>
            </p:nvSpPr>
            <p:spPr>
              <a:xfrm>
                <a:off x="8426826" y="1781558"/>
                <a:ext cx="304799" cy="3047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sp>
            <p:nvSpPr>
              <p:cNvPr id="51" name="Oval 50">
                <a:extLst>
                  <a:ext uri="{FF2B5EF4-FFF2-40B4-BE49-F238E27FC236}">
                    <a16:creationId xmlns:a16="http://schemas.microsoft.com/office/drawing/2014/main" id="{5CA3FC00-43F4-49C4-89A7-F0B3DA84E43E}"/>
                  </a:ext>
                </a:extLst>
              </p:cNvPr>
              <p:cNvSpPr/>
              <p:nvPr/>
            </p:nvSpPr>
            <p:spPr>
              <a:xfrm>
                <a:off x="8084314" y="2326706"/>
                <a:ext cx="304799" cy="3047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grpSp>
        <p:sp>
          <p:nvSpPr>
            <p:cNvPr id="54" name="Oval 53">
              <a:extLst>
                <a:ext uri="{FF2B5EF4-FFF2-40B4-BE49-F238E27FC236}">
                  <a16:creationId xmlns:a16="http://schemas.microsoft.com/office/drawing/2014/main" id="{5A4DAF98-7D4A-4285-928F-73D7AE27633B}"/>
                </a:ext>
              </a:extLst>
            </p:cNvPr>
            <p:cNvSpPr/>
            <p:nvPr/>
          </p:nvSpPr>
          <p:spPr bwMode="auto">
            <a:xfrm>
              <a:off x="4831461" y="4935292"/>
              <a:ext cx="1033622" cy="1033622"/>
            </a:xfrm>
            <a:prstGeom prst="ellipse">
              <a:avLst/>
            </a:prstGeom>
            <a:solidFill>
              <a:schemeClr val="accent1">
                <a:lumMod val="40000"/>
                <a:lumOff val="60000"/>
              </a:schemeClr>
            </a:solidFill>
            <a:ln w="762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cxnSp>
          <p:nvCxnSpPr>
            <p:cNvPr id="64" name="Connector: Curved 63">
              <a:extLst>
                <a:ext uri="{FF2B5EF4-FFF2-40B4-BE49-F238E27FC236}">
                  <a16:creationId xmlns:a16="http://schemas.microsoft.com/office/drawing/2014/main" id="{7FEB66BD-C66E-4E41-8BFB-6F7C1D42D9B5}"/>
                </a:ext>
              </a:extLst>
            </p:cNvPr>
            <p:cNvCxnSpPr>
              <a:stCxn id="40" idx="6"/>
              <a:endCxn id="48" idx="2"/>
            </p:cNvCxnSpPr>
            <p:nvPr/>
          </p:nvCxnSpPr>
          <p:spPr>
            <a:xfrm flipV="1">
              <a:off x="4044299" y="2938777"/>
              <a:ext cx="787162" cy="1256664"/>
            </a:xfrm>
            <a:prstGeom prst="curvedConnector3">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65" name="Connector: Curved 64">
              <a:extLst>
                <a:ext uri="{FF2B5EF4-FFF2-40B4-BE49-F238E27FC236}">
                  <a16:creationId xmlns:a16="http://schemas.microsoft.com/office/drawing/2014/main" id="{0B806CE7-B320-4055-B7EB-1579A67ECE49}"/>
                </a:ext>
              </a:extLst>
            </p:cNvPr>
            <p:cNvCxnSpPr>
              <a:cxnSpLocks/>
              <a:stCxn id="40" idx="6"/>
              <a:endCxn id="54" idx="2"/>
            </p:cNvCxnSpPr>
            <p:nvPr/>
          </p:nvCxnSpPr>
          <p:spPr>
            <a:xfrm>
              <a:off x="4044299" y="4195441"/>
              <a:ext cx="787162" cy="1256662"/>
            </a:xfrm>
            <a:prstGeom prst="curvedConnector3">
              <a:avLst>
                <a:gd name="adj1" fmla="val 50000"/>
              </a:avLst>
            </a:prstGeom>
            <a:ln w="76200">
              <a:tailEnd type="triangle"/>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467528B0-4401-4100-B85B-FC8319D5076E}"/>
              </a:ext>
            </a:extLst>
          </p:cNvPr>
          <p:cNvGrpSpPr/>
          <p:nvPr/>
        </p:nvGrpSpPr>
        <p:grpSpPr>
          <a:xfrm>
            <a:off x="4850597" y="4195440"/>
            <a:ext cx="3989604" cy="470062"/>
            <a:chOff x="6856484" y="3295890"/>
            <a:chExt cx="4993105" cy="626748"/>
          </a:xfrm>
        </p:grpSpPr>
        <p:cxnSp>
          <p:nvCxnSpPr>
            <p:cNvPr id="69" name="Straight Connector 68">
              <a:extLst>
                <a:ext uri="{FF2B5EF4-FFF2-40B4-BE49-F238E27FC236}">
                  <a16:creationId xmlns:a16="http://schemas.microsoft.com/office/drawing/2014/main" id="{BFDA3C3F-2EB0-4E85-9732-F1AE9D6D1E72}"/>
                </a:ext>
              </a:extLst>
            </p:cNvPr>
            <p:cNvCxnSpPr/>
            <p:nvPr/>
          </p:nvCxnSpPr>
          <p:spPr>
            <a:xfrm>
              <a:off x="6856484" y="3295890"/>
              <a:ext cx="4993105" cy="0"/>
            </a:xfrm>
            <a:prstGeom prst="line">
              <a:avLst/>
            </a:prstGeom>
            <a:ln w="76200">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9BC92FA4-3857-4C35-8AE5-001EAEFE83F5}"/>
                </a:ext>
              </a:extLst>
            </p:cNvPr>
            <p:cNvSpPr txBox="1"/>
            <p:nvPr/>
          </p:nvSpPr>
          <p:spPr>
            <a:xfrm>
              <a:off x="7167555" y="3307086"/>
              <a:ext cx="4370960" cy="615552"/>
            </a:xfrm>
            <a:prstGeom prst="rect">
              <a:avLst/>
            </a:prstGeom>
            <a:noFill/>
          </p:spPr>
          <p:txBody>
            <a:bodyPr wrap="none" rtlCol="0">
              <a:spAutoFit/>
            </a:bodyPr>
            <a:lstStyle/>
            <a:p>
              <a:pPr algn="ctr"/>
              <a:r>
                <a:rPr lang="en-US" sz="2400" b="1" dirty="0">
                  <a:solidFill>
                    <a:schemeClr val="accent2"/>
                  </a:solidFill>
                </a:rPr>
                <a:t>Read Reference Voltage</a:t>
              </a:r>
            </a:p>
          </p:txBody>
        </p:sp>
      </p:grpSp>
      <p:sp>
        <p:nvSpPr>
          <p:cNvPr id="58" name="Rectangle: Rounded Corners 57">
            <a:extLst>
              <a:ext uri="{FF2B5EF4-FFF2-40B4-BE49-F238E27FC236}">
                <a16:creationId xmlns:a16="http://schemas.microsoft.com/office/drawing/2014/main" id="{1884F79D-3206-428A-9FD8-DA15FD33EA19}"/>
              </a:ext>
            </a:extLst>
          </p:cNvPr>
          <p:cNvSpPr/>
          <p:nvPr/>
        </p:nvSpPr>
        <p:spPr>
          <a:xfrm>
            <a:off x="4635682" y="1582363"/>
            <a:ext cx="4272344" cy="576108"/>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Charge </a:t>
            </a:r>
            <a:r>
              <a:rPr lang="en-US" sz="2400" b="1" dirty="0">
                <a:solidFill>
                  <a:schemeClr val="bg1"/>
                </a:solidFill>
                <a:sym typeface="Wingdings" panose="05000000000000000000" pitchFamily="2" charset="2"/>
              </a:rPr>
              <a:t>=</a:t>
            </a:r>
            <a:r>
              <a:rPr lang="en-US" sz="2400" b="1" dirty="0">
                <a:solidFill>
                  <a:schemeClr val="bg1"/>
                </a:solidFill>
              </a:rPr>
              <a:t> Threshold Voltage</a:t>
            </a:r>
          </a:p>
        </p:txBody>
      </p:sp>
      <p:sp>
        <p:nvSpPr>
          <p:cNvPr id="45" name="Title 44">
            <a:extLst>
              <a:ext uri="{FF2B5EF4-FFF2-40B4-BE49-F238E27FC236}">
                <a16:creationId xmlns:a16="http://schemas.microsoft.com/office/drawing/2014/main" id="{86669402-BFD5-4B79-A815-1EEAE2254551}"/>
              </a:ext>
            </a:extLst>
          </p:cNvPr>
          <p:cNvSpPr>
            <a:spLocks noGrp="1"/>
          </p:cNvSpPr>
          <p:nvPr>
            <p:ph type="title"/>
          </p:nvPr>
        </p:nvSpPr>
        <p:spPr/>
        <p:txBody>
          <a:bodyPr/>
          <a:lstStyle/>
          <a:p>
            <a:r>
              <a:rPr lang="en-US" dirty="0"/>
              <a:t>3D NAND Flash Memory Background</a:t>
            </a:r>
          </a:p>
        </p:txBody>
      </p:sp>
      <p:sp>
        <p:nvSpPr>
          <p:cNvPr id="3" name="Slide Number Placeholder 2">
            <a:extLst>
              <a:ext uri="{FF2B5EF4-FFF2-40B4-BE49-F238E27FC236}">
                <a16:creationId xmlns:a16="http://schemas.microsoft.com/office/drawing/2014/main" id="{6D475368-7C90-4A03-912F-9DDC9C01B2F2}"/>
              </a:ext>
            </a:extLst>
          </p:cNvPr>
          <p:cNvSpPr>
            <a:spLocks noGrp="1"/>
          </p:cNvSpPr>
          <p:nvPr>
            <p:ph type="sldNum" sz="quarter" idx="12"/>
          </p:nvPr>
        </p:nvSpPr>
        <p:spPr/>
        <p:txBody>
          <a:bodyPr/>
          <a:lstStyle/>
          <a:p>
            <a:fld id="{656CEE93-C87C-43EF-85C8-C664598978DF}" type="slidenum">
              <a:rPr lang="en-US" smtClean="0"/>
              <a:t>5</a:t>
            </a:fld>
            <a:endParaRPr lang="en-US" dirty="0"/>
          </a:p>
        </p:txBody>
      </p:sp>
    </p:spTree>
    <p:extLst>
      <p:ext uri="{BB962C8B-B14F-4D97-AF65-F5344CB8AC3E}">
        <p14:creationId xmlns:p14="http://schemas.microsoft.com/office/powerpoint/2010/main" val="3375705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fade">
                                      <p:cBhvr>
                                        <p:cTn id="11" dur="500"/>
                                        <p:tgtEl>
                                          <p:spTgt spid="5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72"/>
                                        </p:tgtEl>
                                        <p:attrNameLst>
                                          <p:attrName>style.visibility</p:attrName>
                                        </p:attrNameLst>
                                      </p:cBhvr>
                                      <p:to>
                                        <p:strVal val="visible"/>
                                      </p:to>
                                    </p:set>
                                    <p:animEffect transition="in" filter="wipe(left)">
                                      <p:cBhvr>
                                        <p:cTn id="2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A416E3-7012-469B-8DE8-88CF5B2A0841}"/>
              </a:ext>
            </a:extLst>
          </p:cNvPr>
          <p:cNvSpPr>
            <a:spLocks noGrp="1"/>
          </p:cNvSpPr>
          <p:nvPr>
            <p:ph type="ctrTitle"/>
          </p:nvPr>
        </p:nvSpPr>
        <p:spPr/>
        <p:txBody>
          <a:bodyPr/>
          <a:lstStyle/>
          <a:p>
            <a:r>
              <a:rPr lang="en-US" sz="6000" dirty="0"/>
              <a:t>Backup Slides</a:t>
            </a:r>
          </a:p>
        </p:txBody>
      </p:sp>
      <p:sp>
        <p:nvSpPr>
          <p:cNvPr id="6" name="Subtitle 5">
            <a:extLst>
              <a:ext uri="{FF2B5EF4-FFF2-40B4-BE49-F238E27FC236}">
                <a16:creationId xmlns:a16="http://schemas.microsoft.com/office/drawing/2014/main" id="{0AA20A2D-26FB-4AD3-83A3-1FF1677EB4AB}"/>
              </a:ext>
            </a:extLst>
          </p:cNvPr>
          <p:cNvSpPr>
            <a:spLocks noGrp="1"/>
          </p:cNvSpPr>
          <p:nvPr>
            <p:ph type="subTitle" idx="1"/>
          </p:nvPr>
        </p:nvSpPr>
        <p:spPr/>
        <p:txBody>
          <a:bodyPr/>
          <a:lstStyle/>
          <a:p>
            <a:endParaRPr lang="en-US" dirty="0"/>
          </a:p>
        </p:txBody>
      </p:sp>
      <p:sp>
        <p:nvSpPr>
          <p:cNvPr id="4" name="Slide Number Placeholder 3">
            <a:extLst>
              <a:ext uri="{FF2B5EF4-FFF2-40B4-BE49-F238E27FC236}">
                <a16:creationId xmlns:a16="http://schemas.microsoft.com/office/drawing/2014/main" id="{C3BF1641-1B4F-4292-8A8C-D2A2B128E081}"/>
              </a:ext>
            </a:extLst>
          </p:cNvPr>
          <p:cNvSpPr>
            <a:spLocks noGrp="1"/>
          </p:cNvSpPr>
          <p:nvPr>
            <p:ph type="sldNum" sz="quarter" idx="12"/>
          </p:nvPr>
        </p:nvSpPr>
        <p:spPr/>
        <p:txBody>
          <a:bodyPr/>
          <a:lstStyle/>
          <a:p>
            <a:fld id="{656CEE93-C87C-43EF-85C8-C664598978DF}" type="slidenum">
              <a:rPr lang="en-US" smtClean="0"/>
              <a:pPr/>
              <a:t>50</a:t>
            </a:fld>
            <a:endParaRPr lang="en-US" dirty="0"/>
          </a:p>
        </p:txBody>
      </p:sp>
    </p:spTree>
    <p:extLst>
      <p:ext uri="{BB962C8B-B14F-4D97-AF65-F5344CB8AC3E}">
        <p14:creationId xmlns:p14="http://schemas.microsoft.com/office/powerpoint/2010/main" val="42543571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8595F0-586A-4C31-9B9F-B6A81922C7CA}"/>
              </a:ext>
            </a:extLst>
          </p:cNvPr>
          <p:cNvSpPr>
            <a:spLocks noGrp="1"/>
          </p:cNvSpPr>
          <p:nvPr>
            <p:ph type="title"/>
          </p:nvPr>
        </p:nvSpPr>
        <p:spPr/>
        <p:txBody>
          <a:bodyPr/>
          <a:lstStyle/>
          <a:p>
            <a:r>
              <a:rPr lang="en-US" dirty="0"/>
              <a:t>SSD Architecture</a:t>
            </a:r>
          </a:p>
        </p:txBody>
      </p:sp>
      <p:sp>
        <p:nvSpPr>
          <p:cNvPr id="4" name="Slide Number Placeholder 3">
            <a:extLst>
              <a:ext uri="{FF2B5EF4-FFF2-40B4-BE49-F238E27FC236}">
                <a16:creationId xmlns:a16="http://schemas.microsoft.com/office/drawing/2014/main" id="{EDF77A61-CAE9-4672-80E4-50C3B19AEC1E}"/>
              </a:ext>
            </a:extLst>
          </p:cNvPr>
          <p:cNvSpPr>
            <a:spLocks noGrp="1"/>
          </p:cNvSpPr>
          <p:nvPr>
            <p:ph type="sldNum" sz="quarter" idx="12"/>
          </p:nvPr>
        </p:nvSpPr>
        <p:spPr/>
        <p:txBody>
          <a:bodyPr/>
          <a:lstStyle/>
          <a:p>
            <a:fld id="{656CEE93-C87C-43EF-85C8-C664598978DF}" type="slidenum">
              <a:rPr lang="en-US" smtClean="0"/>
              <a:pPr/>
              <a:t>51</a:t>
            </a:fld>
            <a:endParaRPr lang="en-US" dirty="0"/>
          </a:p>
        </p:txBody>
      </p:sp>
      <p:pic>
        <p:nvPicPr>
          <p:cNvPr id="6" name="Picture 5">
            <a:extLst>
              <a:ext uri="{FF2B5EF4-FFF2-40B4-BE49-F238E27FC236}">
                <a16:creationId xmlns:a16="http://schemas.microsoft.com/office/drawing/2014/main" id="{9B1643EE-0975-4D1C-89C9-5A7430280A86}"/>
              </a:ext>
            </a:extLst>
          </p:cNvPr>
          <p:cNvPicPr>
            <a:picLocks noChangeAspect="1"/>
          </p:cNvPicPr>
          <p:nvPr/>
        </p:nvPicPr>
        <p:blipFill>
          <a:blip r:embed="rId2"/>
          <a:stretch>
            <a:fillRect/>
          </a:stretch>
        </p:blipFill>
        <p:spPr>
          <a:xfrm>
            <a:off x="294780" y="1800987"/>
            <a:ext cx="6400800" cy="2000250"/>
          </a:xfrm>
          <a:prstGeom prst="rect">
            <a:avLst/>
          </a:prstGeom>
        </p:spPr>
      </p:pic>
      <p:sp>
        <p:nvSpPr>
          <p:cNvPr id="7" name="Rectangle 6">
            <a:extLst>
              <a:ext uri="{FF2B5EF4-FFF2-40B4-BE49-F238E27FC236}">
                <a16:creationId xmlns:a16="http://schemas.microsoft.com/office/drawing/2014/main" id="{FFD2779C-7882-4606-A82B-A231AC41608A}"/>
              </a:ext>
            </a:extLst>
          </p:cNvPr>
          <p:cNvSpPr/>
          <p:nvPr/>
        </p:nvSpPr>
        <p:spPr>
          <a:xfrm>
            <a:off x="441559" y="1938943"/>
            <a:ext cx="6126229" cy="1678305"/>
          </a:xfrm>
          <a:prstGeom prst="rect">
            <a:avLst/>
          </a:prstGeom>
          <a:solidFill>
            <a:schemeClr val="accent6">
              <a:alpha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t>SSD</a:t>
            </a:r>
          </a:p>
        </p:txBody>
      </p:sp>
      <p:grpSp>
        <p:nvGrpSpPr>
          <p:cNvPr id="8" name="Group 7">
            <a:extLst>
              <a:ext uri="{FF2B5EF4-FFF2-40B4-BE49-F238E27FC236}">
                <a16:creationId xmlns:a16="http://schemas.microsoft.com/office/drawing/2014/main" id="{5763035F-1E81-4811-B814-C05FF9ACC2CA}"/>
              </a:ext>
            </a:extLst>
          </p:cNvPr>
          <p:cNvGrpSpPr/>
          <p:nvPr/>
        </p:nvGrpSpPr>
        <p:grpSpPr>
          <a:xfrm>
            <a:off x="734202" y="2031678"/>
            <a:ext cx="7987491" cy="1464102"/>
            <a:chOff x="818423" y="1119530"/>
            <a:chExt cx="7987491" cy="1464102"/>
          </a:xfrm>
        </p:grpSpPr>
        <p:sp>
          <p:nvSpPr>
            <p:cNvPr id="9" name="Rectangle: Rounded Corners 8">
              <a:extLst>
                <a:ext uri="{FF2B5EF4-FFF2-40B4-BE49-F238E27FC236}">
                  <a16:creationId xmlns:a16="http://schemas.microsoft.com/office/drawing/2014/main" id="{FB2A0BD4-1309-4FB5-BD24-CACBEA848219}"/>
                </a:ext>
              </a:extLst>
            </p:cNvPr>
            <p:cNvSpPr/>
            <p:nvPr/>
          </p:nvSpPr>
          <p:spPr bwMode="auto">
            <a:xfrm flipH="1">
              <a:off x="6977114" y="1119864"/>
              <a:ext cx="1828800" cy="7620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400" b="1" kern="0" dirty="0">
                  <a:solidFill>
                    <a:schemeClr val="bg1"/>
                  </a:solidFill>
                  <a:latin typeface="+mj-lt"/>
                </a:rPr>
                <a:t>HOST</a:t>
              </a:r>
            </a:p>
          </p:txBody>
        </p:sp>
        <p:grpSp>
          <p:nvGrpSpPr>
            <p:cNvPr id="10" name="Group 9">
              <a:extLst>
                <a:ext uri="{FF2B5EF4-FFF2-40B4-BE49-F238E27FC236}">
                  <a16:creationId xmlns:a16="http://schemas.microsoft.com/office/drawing/2014/main" id="{53B1D8B3-A2F9-4118-8A51-35015D7F810D}"/>
                </a:ext>
              </a:extLst>
            </p:cNvPr>
            <p:cNvGrpSpPr/>
            <p:nvPr/>
          </p:nvGrpSpPr>
          <p:grpSpPr>
            <a:xfrm flipH="1">
              <a:off x="1931244" y="1119864"/>
              <a:ext cx="5045870" cy="762000"/>
              <a:chOff x="2397037" y="3625886"/>
              <a:chExt cx="5045870" cy="762000"/>
            </a:xfrm>
          </p:grpSpPr>
          <p:sp>
            <p:nvSpPr>
              <p:cNvPr id="14" name="Rectangle: Rounded Corners 13">
                <a:extLst>
                  <a:ext uri="{FF2B5EF4-FFF2-40B4-BE49-F238E27FC236}">
                    <a16:creationId xmlns:a16="http://schemas.microsoft.com/office/drawing/2014/main" id="{8121A4BC-9C2E-4909-BACA-D8BBEFCA4DE5}"/>
                  </a:ext>
                </a:extLst>
              </p:cNvPr>
              <p:cNvSpPr/>
              <p:nvPr/>
            </p:nvSpPr>
            <p:spPr bwMode="auto">
              <a:xfrm>
                <a:off x="3054321" y="3625886"/>
                <a:ext cx="1651697" cy="7620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r>
                  <a:rPr lang="en-US" sz="2400" b="1" kern="0" dirty="0">
                    <a:solidFill>
                      <a:schemeClr val="bg1"/>
                    </a:solidFill>
                    <a:latin typeface="+mj-lt"/>
                  </a:rPr>
                  <a:t>SSD Controller</a:t>
                </a:r>
              </a:p>
            </p:txBody>
          </p:sp>
          <p:cxnSp>
            <p:nvCxnSpPr>
              <p:cNvPr id="15" name="Straight Connector 14">
                <a:extLst>
                  <a:ext uri="{FF2B5EF4-FFF2-40B4-BE49-F238E27FC236}">
                    <a16:creationId xmlns:a16="http://schemas.microsoft.com/office/drawing/2014/main" id="{ECB24242-19AC-475F-8656-F7E1B717F36B}"/>
                  </a:ext>
                </a:extLst>
              </p:cNvPr>
              <p:cNvCxnSpPr>
                <a:cxnSpLocks/>
                <a:stCxn id="9" idx="3"/>
                <a:endCxn id="14" idx="1"/>
              </p:cNvCxnSpPr>
              <p:nvPr/>
            </p:nvCxnSpPr>
            <p:spPr bwMode="auto">
              <a:xfrm>
                <a:off x="2397037" y="4006886"/>
                <a:ext cx="657284" cy="0"/>
              </a:xfrm>
              <a:prstGeom prst="line">
                <a:avLst/>
              </a:prstGeom>
              <a:solidFill>
                <a:srgbClr val="00CC99"/>
              </a:solidFill>
              <a:ln w="38100" cap="flat" cmpd="sng" algn="ctr">
                <a:solidFill>
                  <a:srgbClr val="000000"/>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68D34103-FC8F-4517-A990-357C5D949382}"/>
                  </a:ext>
                </a:extLst>
              </p:cNvPr>
              <p:cNvCxnSpPr>
                <a:cxnSpLocks/>
                <a:stCxn id="14" idx="3"/>
              </p:cNvCxnSpPr>
              <p:nvPr/>
            </p:nvCxnSpPr>
            <p:spPr bwMode="auto">
              <a:xfrm>
                <a:off x="4706018" y="4006886"/>
                <a:ext cx="2736889" cy="0"/>
              </a:xfrm>
              <a:prstGeom prst="line">
                <a:avLst/>
              </a:prstGeom>
              <a:solidFill>
                <a:srgbClr val="00CC99"/>
              </a:solidFill>
              <a:ln w="38100" cap="flat" cmpd="sng" algn="ctr">
                <a:solidFill>
                  <a:srgbClr val="000000"/>
                </a:solidFill>
                <a:prstDash val="solid"/>
                <a:round/>
                <a:headEnd type="none" w="med" len="med"/>
                <a:tailEnd type="none" w="med" len="med"/>
              </a:ln>
              <a:effectLst/>
            </p:spPr>
          </p:cxnSp>
        </p:grpSp>
        <p:sp>
          <p:nvSpPr>
            <p:cNvPr id="11" name="Rectangle: Rounded Corners 10">
              <a:extLst>
                <a:ext uri="{FF2B5EF4-FFF2-40B4-BE49-F238E27FC236}">
                  <a16:creationId xmlns:a16="http://schemas.microsoft.com/office/drawing/2014/main" id="{5C83B0D6-E03B-4A9E-A02C-C27F280EDF5C}"/>
                </a:ext>
              </a:extLst>
            </p:cNvPr>
            <p:cNvSpPr/>
            <p:nvPr/>
          </p:nvSpPr>
          <p:spPr>
            <a:xfrm>
              <a:off x="818423" y="1119530"/>
              <a:ext cx="1112821" cy="1464102"/>
            </a:xfrm>
            <a:prstGeom prst="roundRect">
              <a:avLst>
                <a:gd name="adj" fmla="val 8549"/>
              </a:avLst>
            </a:prstGeom>
            <a:solidFill>
              <a:schemeClr val="bg2">
                <a:lumMod val="90000"/>
              </a:schemeClr>
            </a:solidFill>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lang="en-US" sz="2400" b="1" dirty="0">
                  <a:solidFill>
                    <a:schemeClr val="tx1">
                      <a:lumMod val="75000"/>
                      <a:lumOff val="25000"/>
                    </a:schemeClr>
                  </a:solidFill>
                </a:rPr>
                <a:t>NAND</a:t>
              </a:r>
            </a:p>
          </p:txBody>
        </p:sp>
        <p:sp>
          <p:nvSpPr>
            <p:cNvPr id="12" name="Rectangle: Rounded Corners 11">
              <a:extLst>
                <a:ext uri="{FF2B5EF4-FFF2-40B4-BE49-F238E27FC236}">
                  <a16:creationId xmlns:a16="http://schemas.microsoft.com/office/drawing/2014/main" id="{BB066698-0E20-421A-A530-28BCA369E44F}"/>
                </a:ext>
              </a:extLst>
            </p:cNvPr>
            <p:cNvSpPr/>
            <p:nvPr/>
          </p:nvSpPr>
          <p:spPr>
            <a:xfrm>
              <a:off x="1954070" y="1119530"/>
              <a:ext cx="1112821" cy="1464102"/>
            </a:xfrm>
            <a:prstGeom prst="roundRect">
              <a:avLst>
                <a:gd name="adj" fmla="val 8549"/>
              </a:avLst>
            </a:prstGeom>
            <a:solidFill>
              <a:schemeClr val="bg2">
                <a:lumMod val="90000"/>
              </a:schemeClr>
            </a:solidFill>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lang="en-US" sz="2400" b="1" dirty="0">
                  <a:solidFill>
                    <a:schemeClr val="tx1">
                      <a:lumMod val="75000"/>
                      <a:lumOff val="25000"/>
                    </a:schemeClr>
                  </a:solidFill>
                </a:rPr>
                <a:t>NAND</a:t>
              </a:r>
            </a:p>
          </p:txBody>
        </p:sp>
        <p:sp>
          <p:nvSpPr>
            <p:cNvPr id="13" name="Rectangle: Rounded Corners 12">
              <a:extLst>
                <a:ext uri="{FF2B5EF4-FFF2-40B4-BE49-F238E27FC236}">
                  <a16:creationId xmlns:a16="http://schemas.microsoft.com/office/drawing/2014/main" id="{C96FA265-30F2-4308-AA38-6134108851BE}"/>
                </a:ext>
              </a:extLst>
            </p:cNvPr>
            <p:cNvSpPr/>
            <p:nvPr/>
          </p:nvSpPr>
          <p:spPr>
            <a:xfrm>
              <a:off x="3148137" y="1163424"/>
              <a:ext cx="1342893" cy="1308466"/>
            </a:xfrm>
            <a:prstGeom prst="roundRect">
              <a:avLst>
                <a:gd name="adj" fmla="val 8549"/>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a:t>DRAM</a:t>
              </a:r>
            </a:p>
          </p:txBody>
        </p:sp>
      </p:grpSp>
    </p:spTree>
    <p:extLst>
      <p:ext uri="{BB962C8B-B14F-4D97-AF65-F5344CB8AC3E}">
        <p14:creationId xmlns:p14="http://schemas.microsoft.com/office/powerpoint/2010/main" val="28598396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593CA1-16D2-42FB-901E-E149119F807F}"/>
              </a:ext>
            </a:extLst>
          </p:cNvPr>
          <p:cNvSpPr>
            <a:spLocks noGrp="1"/>
          </p:cNvSpPr>
          <p:nvPr>
            <p:ph type="title"/>
          </p:nvPr>
        </p:nvSpPr>
        <p:spPr/>
        <p:txBody>
          <a:bodyPr>
            <a:normAutofit/>
          </a:bodyPr>
          <a:lstStyle/>
          <a:p>
            <a:r>
              <a:rPr lang="en-US" dirty="0"/>
              <a:t>3D vs. 2D Flash Cell Design</a:t>
            </a:r>
          </a:p>
        </p:txBody>
      </p:sp>
      <p:sp>
        <p:nvSpPr>
          <p:cNvPr id="222" name="Slide Number Placeholder 221">
            <a:extLst>
              <a:ext uri="{FF2B5EF4-FFF2-40B4-BE49-F238E27FC236}">
                <a16:creationId xmlns:a16="http://schemas.microsoft.com/office/drawing/2014/main" id="{71F56B0A-289D-4F63-ADFA-735BB67DD154}"/>
              </a:ext>
            </a:extLst>
          </p:cNvPr>
          <p:cNvSpPr>
            <a:spLocks noGrp="1"/>
          </p:cNvSpPr>
          <p:nvPr>
            <p:ph type="sldNum" sz="quarter" idx="12"/>
          </p:nvPr>
        </p:nvSpPr>
        <p:spPr/>
        <p:txBody>
          <a:bodyPr/>
          <a:lstStyle/>
          <a:p>
            <a:fld id="{D1A49D29-CB85-4411-9FDD-91CD7B7D33F2}" type="slidenum">
              <a:rPr lang="en-US" smtClean="0"/>
              <a:t>52</a:t>
            </a:fld>
            <a:endParaRPr lang="en-US" dirty="0"/>
          </a:p>
        </p:txBody>
      </p:sp>
      <p:grpSp>
        <p:nvGrpSpPr>
          <p:cNvPr id="2" name="Group 1">
            <a:extLst>
              <a:ext uri="{FF2B5EF4-FFF2-40B4-BE49-F238E27FC236}">
                <a16:creationId xmlns:a16="http://schemas.microsoft.com/office/drawing/2014/main" id="{1D0FFA56-81A1-4E14-B9F5-AF5E038AD230}"/>
              </a:ext>
            </a:extLst>
          </p:cNvPr>
          <p:cNvGrpSpPr/>
          <p:nvPr/>
        </p:nvGrpSpPr>
        <p:grpSpPr>
          <a:xfrm>
            <a:off x="4526280" y="1299560"/>
            <a:ext cx="4407993" cy="2610649"/>
            <a:chOff x="4526280" y="1299560"/>
            <a:chExt cx="4407993" cy="2610649"/>
          </a:xfrm>
        </p:grpSpPr>
        <p:grpSp>
          <p:nvGrpSpPr>
            <p:cNvPr id="123" name="Group 122">
              <a:extLst>
                <a:ext uri="{FF2B5EF4-FFF2-40B4-BE49-F238E27FC236}">
                  <a16:creationId xmlns:a16="http://schemas.microsoft.com/office/drawing/2014/main" id="{8BBD9B70-A7A2-4A54-8C63-045C478E6F19}"/>
                </a:ext>
              </a:extLst>
            </p:cNvPr>
            <p:cNvGrpSpPr/>
            <p:nvPr/>
          </p:nvGrpSpPr>
          <p:grpSpPr>
            <a:xfrm>
              <a:off x="4526280" y="1869861"/>
              <a:ext cx="2960812" cy="1326647"/>
              <a:chOff x="1281282" y="1145826"/>
              <a:chExt cx="2645264" cy="1326647"/>
            </a:xfrm>
            <a:solidFill>
              <a:schemeClr val="accent2"/>
            </a:solidFill>
          </p:grpSpPr>
          <p:sp>
            <p:nvSpPr>
              <p:cNvPr id="124" name="Oval 123">
                <a:extLst>
                  <a:ext uri="{FF2B5EF4-FFF2-40B4-BE49-F238E27FC236}">
                    <a16:creationId xmlns:a16="http://schemas.microsoft.com/office/drawing/2014/main" id="{77D3CE2F-510B-4104-ACD2-F86B2D712402}"/>
                  </a:ext>
                </a:extLst>
              </p:cNvPr>
              <p:cNvSpPr/>
              <p:nvPr/>
            </p:nvSpPr>
            <p:spPr>
              <a:xfrm>
                <a:off x="1281282" y="1145826"/>
                <a:ext cx="2645264" cy="846481"/>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5" name="Rectangle 124">
                <a:extLst>
                  <a:ext uri="{FF2B5EF4-FFF2-40B4-BE49-F238E27FC236}">
                    <a16:creationId xmlns:a16="http://schemas.microsoft.com/office/drawing/2014/main" id="{ED9E4CA8-894E-46FA-B67E-975490FA477D}"/>
                  </a:ext>
                </a:extLst>
              </p:cNvPr>
              <p:cNvSpPr/>
              <p:nvPr/>
            </p:nvSpPr>
            <p:spPr>
              <a:xfrm>
                <a:off x="1281282" y="1572235"/>
                <a:ext cx="2645264" cy="90023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26" name="Group 125">
              <a:extLst>
                <a:ext uri="{FF2B5EF4-FFF2-40B4-BE49-F238E27FC236}">
                  <a16:creationId xmlns:a16="http://schemas.microsoft.com/office/drawing/2014/main" id="{3A87B846-B19B-4DB7-9490-05677ED88C2C}"/>
                </a:ext>
              </a:extLst>
            </p:cNvPr>
            <p:cNvGrpSpPr/>
            <p:nvPr/>
          </p:nvGrpSpPr>
          <p:grpSpPr>
            <a:xfrm>
              <a:off x="5257799" y="1299560"/>
              <a:ext cx="1497774" cy="529476"/>
              <a:chOff x="1923607" y="262890"/>
              <a:chExt cx="1497774" cy="529476"/>
            </a:xfrm>
          </p:grpSpPr>
          <p:sp>
            <p:nvSpPr>
              <p:cNvPr id="127" name="Oval 126">
                <a:extLst>
                  <a:ext uri="{FF2B5EF4-FFF2-40B4-BE49-F238E27FC236}">
                    <a16:creationId xmlns:a16="http://schemas.microsoft.com/office/drawing/2014/main" id="{04605E91-1F30-48EC-9FDF-3C23366A3E81}"/>
                  </a:ext>
                </a:extLst>
              </p:cNvPr>
              <p:cNvSpPr/>
              <p:nvPr/>
            </p:nvSpPr>
            <p:spPr>
              <a:xfrm>
                <a:off x="1923607" y="262890"/>
                <a:ext cx="1497774" cy="529476"/>
              </a:xfrm>
              <a:prstGeom prst="ellipse">
                <a:avLst/>
              </a:prstGeom>
              <a:solidFill>
                <a:srgbClr val="4BACC6"/>
              </a:solidFill>
              <a:ln w="12700" cap="flat" cmpd="sng" algn="ctr">
                <a:solidFill>
                  <a:srgbClr val="4BACC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8" name="Oval 127">
                <a:extLst>
                  <a:ext uri="{FF2B5EF4-FFF2-40B4-BE49-F238E27FC236}">
                    <a16:creationId xmlns:a16="http://schemas.microsoft.com/office/drawing/2014/main" id="{16A391F2-8B81-44A2-A623-84B0CE549256}"/>
                  </a:ext>
                </a:extLst>
              </p:cNvPr>
              <p:cNvSpPr/>
              <p:nvPr/>
            </p:nvSpPr>
            <p:spPr>
              <a:xfrm>
                <a:off x="2021914" y="312440"/>
                <a:ext cx="1301160" cy="430376"/>
              </a:xfrm>
              <a:prstGeom prst="ellipse">
                <a:avLst/>
              </a:prstGeom>
              <a:solidFill>
                <a:srgbClr val="4F81BD"/>
              </a:solidFill>
              <a:ln w="12700" cap="flat" cmpd="sng" algn="ctr">
                <a:solidFill>
                  <a:srgbClr val="4F81BD">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9" name="Oval 128">
                <a:extLst>
                  <a:ext uri="{FF2B5EF4-FFF2-40B4-BE49-F238E27FC236}">
                    <a16:creationId xmlns:a16="http://schemas.microsoft.com/office/drawing/2014/main" id="{D941CA4C-CD1E-4EC6-9CD2-1F85278BB608}"/>
                  </a:ext>
                </a:extLst>
              </p:cNvPr>
              <p:cNvSpPr/>
              <p:nvPr/>
            </p:nvSpPr>
            <p:spPr>
              <a:xfrm>
                <a:off x="2251267" y="399153"/>
                <a:ext cx="842454" cy="256950"/>
              </a:xfrm>
              <a:prstGeom prst="ellipse">
                <a:avLst/>
              </a:prstGeom>
              <a:solidFill>
                <a:srgbClr val="4BACC6"/>
              </a:solidFill>
              <a:ln w="12700" cap="flat" cmpd="sng" algn="ctr">
                <a:solidFill>
                  <a:srgbClr val="4BACC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0" name="Oval 129">
                <a:extLst>
                  <a:ext uri="{FF2B5EF4-FFF2-40B4-BE49-F238E27FC236}">
                    <a16:creationId xmlns:a16="http://schemas.microsoft.com/office/drawing/2014/main" id="{E9221EE4-EBC2-4C4C-BFB5-24E8C5EA27F5}"/>
                  </a:ext>
                </a:extLst>
              </p:cNvPr>
              <p:cNvSpPr/>
              <p:nvPr/>
            </p:nvSpPr>
            <p:spPr>
              <a:xfrm>
                <a:off x="2347204" y="443018"/>
                <a:ext cx="650580" cy="169220"/>
              </a:xfrm>
              <a:prstGeom prst="ellipse">
                <a:avLst/>
              </a:prstGeom>
              <a:solidFill>
                <a:schemeClr val="bg1">
                  <a:lumMod val="65000"/>
                </a:schemeClr>
              </a:solidFill>
              <a:ln w="12700" cap="flat" cmpd="sng" algn="ctr">
                <a:solidFill>
                  <a:srgbClr val="4BACC6">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131" name="Rectangle 130">
              <a:extLst>
                <a:ext uri="{FF2B5EF4-FFF2-40B4-BE49-F238E27FC236}">
                  <a16:creationId xmlns:a16="http://schemas.microsoft.com/office/drawing/2014/main" id="{F185938F-2794-4819-9311-D04E48BF3E7D}"/>
                </a:ext>
              </a:extLst>
            </p:cNvPr>
            <p:cNvSpPr/>
            <p:nvPr/>
          </p:nvSpPr>
          <p:spPr>
            <a:xfrm>
              <a:off x="5257799" y="1564298"/>
              <a:ext cx="1497774" cy="2304546"/>
            </a:xfrm>
            <a:prstGeom prst="rect">
              <a:avLst/>
            </a:prstGeom>
            <a:solidFill>
              <a:srgbClr val="4BACC6"/>
            </a:solidFill>
            <a:ln w="12700" cap="flat" cmpd="sng" algn="ctr">
              <a:solidFill>
                <a:srgbClr val="4BACC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2" name="Rectangle 131">
              <a:extLst>
                <a:ext uri="{FF2B5EF4-FFF2-40B4-BE49-F238E27FC236}">
                  <a16:creationId xmlns:a16="http://schemas.microsoft.com/office/drawing/2014/main" id="{EE5A1935-8776-48ED-B79F-B58166D9EDE4}"/>
                </a:ext>
              </a:extLst>
            </p:cNvPr>
            <p:cNvSpPr/>
            <p:nvPr/>
          </p:nvSpPr>
          <p:spPr>
            <a:xfrm>
              <a:off x="5356106" y="1564298"/>
              <a:ext cx="1301160" cy="2304546"/>
            </a:xfrm>
            <a:prstGeom prst="rect">
              <a:avLst/>
            </a:prstGeom>
            <a:solidFill>
              <a:srgbClr val="4F81BD"/>
            </a:solidFill>
            <a:ln w="12700" cap="flat" cmpd="sng" algn="ctr">
              <a:solidFill>
                <a:srgbClr val="4F81BD">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3" name="Rectangle 132">
              <a:extLst>
                <a:ext uri="{FF2B5EF4-FFF2-40B4-BE49-F238E27FC236}">
                  <a16:creationId xmlns:a16="http://schemas.microsoft.com/office/drawing/2014/main" id="{714C5FEB-083A-4981-ADCF-3711DF55DA1E}"/>
                </a:ext>
              </a:extLst>
            </p:cNvPr>
            <p:cNvSpPr/>
            <p:nvPr/>
          </p:nvSpPr>
          <p:spPr>
            <a:xfrm>
              <a:off x="5681396" y="1564298"/>
              <a:ext cx="650580" cy="2304546"/>
            </a:xfrm>
            <a:prstGeom prst="rect">
              <a:avLst/>
            </a:prstGeom>
            <a:solidFill>
              <a:schemeClr val="bg1">
                <a:lumMod val="65000"/>
              </a:schemeClr>
            </a:solidFill>
            <a:ln w="12700" cap="flat" cmpd="sng" algn="ctr">
              <a:solidFill>
                <a:schemeClr val="bg2">
                  <a:lumMod val="50000"/>
                </a:schemeClr>
              </a:solidFill>
              <a:prstDash val="solid"/>
              <a:miter lim="800000"/>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solidFill>
                  <a:effectLst/>
                  <a:uLnTx/>
                  <a:uFillTx/>
                  <a:latin typeface="Calibri" panose="020F0502020204030204"/>
                  <a:ea typeface="+mn-ea"/>
                  <a:cs typeface="+mn-cs"/>
                </a:rPr>
                <a:t>Substrate</a:t>
              </a:r>
            </a:p>
          </p:txBody>
        </p:sp>
        <p:sp>
          <p:nvSpPr>
            <p:cNvPr id="134" name="Rectangle 133">
              <a:extLst>
                <a:ext uri="{FF2B5EF4-FFF2-40B4-BE49-F238E27FC236}">
                  <a16:creationId xmlns:a16="http://schemas.microsoft.com/office/drawing/2014/main" id="{71C96472-3AE0-4A78-974A-191EC6CBBFFC}"/>
                </a:ext>
              </a:extLst>
            </p:cNvPr>
            <p:cNvSpPr/>
            <p:nvPr/>
          </p:nvSpPr>
          <p:spPr>
            <a:xfrm>
              <a:off x="5681396" y="1716698"/>
              <a:ext cx="650580" cy="292681"/>
            </a:xfrm>
            <a:prstGeom prst="rect">
              <a:avLst/>
            </a:prstGeom>
            <a:solidFill>
              <a:schemeClr val="bg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rPr>
                <a:t>S</a:t>
              </a:r>
            </a:p>
          </p:txBody>
        </p:sp>
        <p:sp>
          <p:nvSpPr>
            <p:cNvPr id="135" name="Rectangle 134">
              <a:extLst>
                <a:ext uri="{FF2B5EF4-FFF2-40B4-BE49-F238E27FC236}">
                  <a16:creationId xmlns:a16="http://schemas.microsoft.com/office/drawing/2014/main" id="{33A63764-26AE-4C5D-A7F7-D156BB03F9AF}"/>
                </a:ext>
              </a:extLst>
            </p:cNvPr>
            <p:cNvSpPr/>
            <p:nvPr/>
          </p:nvSpPr>
          <p:spPr>
            <a:xfrm>
              <a:off x="5681396" y="3479352"/>
              <a:ext cx="650580" cy="292681"/>
            </a:xfrm>
            <a:prstGeom prst="rect">
              <a:avLst/>
            </a:prstGeom>
            <a:solidFill>
              <a:schemeClr val="bg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rPr>
                <a:t>D</a:t>
              </a:r>
            </a:p>
          </p:txBody>
        </p:sp>
        <p:sp>
          <p:nvSpPr>
            <p:cNvPr id="136" name="TextBox 135">
              <a:extLst>
                <a:ext uri="{FF2B5EF4-FFF2-40B4-BE49-F238E27FC236}">
                  <a16:creationId xmlns:a16="http://schemas.microsoft.com/office/drawing/2014/main" id="{7C30317D-84C1-41C2-B34E-CC453515AB5F}"/>
                </a:ext>
              </a:extLst>
            </p:cNvPr>
            <p:cNvSpPr txBox="1"/>
            <p:nvPr/>
          </p:nvSpPr>
          <p:spPr>
            <a:xfrm>
              <a:off x="7429533" y="1575756"/>
              <a:ext cx="1447832" cy="707886"/>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Charge Trap</a:t>
              </a:r>
              <a:br>
                <a:rPr kumimoji="0" lang="en-US" sz="2000" b="0" i="0" u="none" strike="noStrike" kern="0" cap="none" spc="0" normalizeH="0" baseline="0" noProof="0" dirty="0">
                  <a:ln>
                    <a:noFill/>
                  </a:ln>
                  <a:solidFill>
                    <a:prstClr val="black"/>
                  </a:solidFill>
                  <a:effectLst/>
                  <a:uLnTx/>
                  <a:uFillTx/>
                </a:rPr>
              </a:br>
              <a:r>
                <a:rPr kumimoji="0" lang="en-US" sz="2000" b="0" i="0" u="none" strike="noStrike" kern="0" cap="none" spc="0" normalizeH="0" baseline="0" noProof="0" dirty="0">
                  <a:ln>
                    <a:noFill/>
                  </a:ln>
                  <a:solidFill>
                    <a:prstClr val="black"/>
                  </a:solidFill>
                  <a:effectLst/>
                  <a:uLnTx/>
                  <a:uFillTx/>
                </a:rPr>
                <a:t>(</a:t>
              </a:r>
              <a:r>
                <a:rPr kumimoji="0" lang="en-US" sz="2000" b="1" i="0" u="none" strike="noStrike" kern="0" cap="none" spc="0" normalizeH="0" baseline="0" noProof="0" dirty="0">
                  <a:ln>
                    <a:noFill/>
                  </a:ln>
                  <a:solidFill>
                    <a:srgbClr val="FF0000"/>
                  </a:solidFill>
                  <a:effectLst/>
                  <a:uLnTx/>
                  <a:uFillTx/>
                </a:rPr>
                <a:t>Insulator</a:t>
              </a:r>
              <a:r>
                <a:rPr kumimoji="0" lang="en-US" sz="2000" b="0" i="0" u="none" strike="noStrike" kern="0" cap="none" spc="0" normalizeH="0" baseline="0" noProof="0" dirty="0">
                  <a:ln>
                    <a:noFill/>
                  </a:ln>
                  <a:solidFill>
                    <a:prstClr val="black"/>
                  </a:solidFill>
                  <a:effectLst/>
                  <a:uLnTx/>
                  <a:uFillTx/>
                </a:rPr>
                <a:t>)</a:t>
              </a:r>
            </a:p>
          </p:txBody>
        </p:sp>
        <p:cxnSp>
          <p:nvCxnSpPr>
            <p:cNvPr id="137" name="Straight Arrow Connector 136">
              <a:extLst>
                <a:ext uri="{FF2B5EF4-FFF2-40B4-BE49-F238E27FC236}">
                  <a16:creationId xmlns:a16="http://schemas.microsoft.com/office/drawing/2014/main" id="{9F428670-872A-44DF-9CE0-1278EFBC2C67}"/>
                </a:ext>
              </a:extLst>
            </p:cNvPr>
            <p:cNvCxnSpPr>
              <a:cxnSpLocks/>
              <a:endCxn id="136" idx="1"/>
            </p:cNvCxnSpPr>
            <p:nvPr/>
          </p:nvCxnSpPr>
          <p:spPr>
            <a:xfrm flipV="1">
              <a:off x="6549170" y="1929699"/>
              <a:ext cx="880363" cy="1"/>
            </a:xfrm>
            <a:prstGeom prst="straightConnector1">
              <a:avLst/>
            </a:prstGeom>
            <a:noFill/>
            <a:ln w="28575" cap="flat" cmpd="sng" algn="ctr">
              <a:solidFill>
                <a:sysClr val="windowText" lastClr="000000"/>
              </a:solidFill>
              <a:prstDash val="solid"/>
              <a:miter lim="800000"/>
              <a:headEnd type="oval" w="med" len="med"/>
              <a:tailEnd type="triangle" w="med" len="med"/>
            </a:ln>
            <a:effectLst/>
          </p:spPr>
        </p:cxnSp>
        <p:sp>
          <p:nvSpPr>
            <p:cNvPr id="138" name="TextBox 137">
              <a:extLst>
                <a:ext uri="{FF2B5EF4-FFF2-40B4-BE49-F238E27FC236}">
                  <a16:creationId xmlns:a16="http://schemas.microsoft.com/office/drawing/2014/main" id="{B2C59247-9AA5-4715-8A8C-D078C850359B}"/>
                </a:ext>
              </a:extLst>
            </p:cNvPr>
            <p:cNvSpPr txBox="1"/>
            <p:nvPr/>
          </p:nvSpPr>
          <p:spPr>
            <a:xfrm>
              <a:off x="7673189" y="2421896"/>
              <a:ext cx="960519" cy="707886"/>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Control</a:t>
              </a:r>
              <a:br>
                <a:rPr kumimoji="0" lang="en-US" sz="2000" b="0" i="0" u="none" strike="noStrike" kern="0" cap="none" spc="0" normalizeH="0" baseline="0" noProof="0" dirty="0">
                  <a:ln>
                    <a:noFill/>
                  </a:ln>
                  <a:solidFill>
                    <a:prstClr val="black"/>
                  </a:solidFill>
                  <a:effectLst/>
                  <a:uLnTx/>
                  <a:uFillTx/>
                </a:rPr>
              </a:br>
              <a:r>
                <a:rPr kumimoji="0" lang="en-US" sz="2000" b="0" i="0" u="none" strike="noStrike" kern="0" cap="none" spc="0" normalizeH="0" baseline="0" noProof="0" dirty="0">
                  <a:ln>
                    <a:noFill/>
                  </a:ln>
                  <a:solidFill>
                    <a:prstClr val="black"/>
                  </a:solidFill>
                  <a:effectLst/>
                  <a:uLnTx/>
                  <a:uFillTx/>
                </a:rPr>
                <a:t>Gate</a:t>
              </a:r>
            </a:p>
          </p:txBody>
        </p:sp>
        <p:cxnSp>
          <p:nvCxnSpPr>
            <p:cNvPr id="139" name="Straight Arrow Connector 138">
              <a:extLst>
                <a:ext uri="{FF2B5EF4-FFF2-40B4-BE49-F238E27FC236}">
                  <a16:creationId xmlns:a16="http://schemas.microsoft.com/office/drawing/2014/main" id="{F8A34389-F209-4037-ABF7-34B314A122BF}"/>
                </a:ext>
              </a:extLst>
            </p:cNvPr>
            <p:cNvCxnSpPr>
              <a:cxnSpLocks/>
              <a:endCxn id="138" idx="1"/>
            </p:cNvCxnSpPr>
            <p:nvPr/>
          </p:nvCxnSpPr>
          <p:spPr>
            <a:xfrm flipV="1">
              <a:off x="7128290" y="2775839"/>
              <a:ext cx="544899" cy="1"/>
            </a:xfrm>
            <a:prstGeom prst="straightConnector1">
              <a:avLst/>
            </a:prstGeom>
            <a:noFill/>
            <a:ln w="28575" cap="flat" cmpd="sng" algn="ctr">
              <a:solidFill>
                <a:sysClr val="windowText" lastClr="000000"/>
              </a:solidFill>
              <a:prstDash val="solid"/>
              <a:miter lim="800000"/>
              <a:headEnd type="oval" w="med" len="med"/>
              <a:tailEnd type="triangle" w="med" len="med"/>
            </a:ln>
            <a:effectLst/>
          </p:spPr>
        </p:cxnSp>
        <p:sp>
          <p:nvSpPr>
            <p:cNvPr id="140" name="Rectangle 139">
              <a:extLst>
                <a:ext uri="{FF2B5EF4-FFF2-40B4-BE49-F238E27FC236}">
                  <a16:creationId xmlns:a16="http://schemas.microsoft.com/office/drawing/2014/main" id="{5518C5CF-FDC4-4D61-BC26-E22E0E9B22AC}"/>
                </a:ext>
              </a:extLst>
            </p:cNvPr>
            <p:cNvSpPr/>
            <p:nvPr/>
          </p:nvSpPr>
          <p:spPr>
            <a:xfrm>
              <a:off x="6331975" y="1564298"/>
              <a:ext cx="95937" cy="2304546"/>
            </a:xfrm>
            <a:prstGeom prst="rect">
              <a:avLst/>
            </a:prstGeom>
            <a:solidFill>
              <a:srgbClr val="4BACC6"/>
            </a:solidFill>
            <a:ln w="12700" cap="flat" cmpd="sng" algn="ctr">
              <a:solidFill>
                <a:srgbClr val="4BACC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1" name="Rectangle 140">
              <a:extLst>
                <a:ext uri="{FF2B5EF4-FFF2-40B4-BE49-F238E27FC236}">
                  <a16:creationId xmlns:a16="http://schemas.microsoft.com/office/drawing/2014/main" id="{50068848-4B89-478E-BAFA-EE9C4599D858}"/>
                </a:ext>
              </a:extLst>
            </p:cNvPr>
            <p:cNvSpPr/>
            <p:nvPr/>
          </p:nvSpPr>
          <p:spPr>
            <a:xfrm>
              <a:off x="5585884" y="1564298"/>
              <a:ext cx="95937" cy="2304546"/>
            </a:xfrm>
            <a:prstGeom prst="rect">
              <a:avLst/>
            </a:prstGeom>
            <a:solidFill>
              <a:srgbClr val="4BACC6"/>
            </a:solidFill>
            <a:ln w="12700" cap="flat" cmpd="sng" algn="ctr">
              <a:solidFill>
                <a:srgbClr val="4BACC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142" name="Group 141">
              <a:extLst>
                <a:ext uri="{FF2B5EF4-FFF2-40B4-BE49-F238E27FC236}">
                  <a16:creationId xmlns:a16="http://schemas.microsoft.com/office/drawing/2014/main" id="{D32E133B-40C0-4275-BB5C-B66D2A97B9BB}"/>
                </a:ext>
              </a:extLst>
            </p:cNvPr>
            <p:cNvGrpSpPr/>
            <p:nvPr/>
          </p:nvGrpSpPr>
          <p:grpSpPr>
            <a:xfrm>
              <a:off x="6428667" y="2343731"/>
              <a:ext cx="228600" cy="805315"/>
              <a:chOff x="2977549" y="1597597"/>
              <a:chExt cx="228600" cy="805315"/>
            </a:xfrm>
          </p:grpSpPr>
          <p:sp>
            <p:nvSpPr>
              <p:cNvPr id="143" name="Oval 142">
                <a:extLst>
                  <a:ext uri="{FF2B5EF4-FFF2-40B4-BE49-F238E27FC236}">
                    <a16:creationId xmlns:a16="http://schemas.microsoft.com/office/drawing/2014/main" id="{8280F1D4-8962-44C1-B904-EBAC47031419}"/>
                  </a:ext>
                </a:extLst>
              </p:cNvPr>
              <p:cNvSpPr/>
              <p:nvPr/>
            </p:nvSpPr>
            <p:spPr>
              <a:xfrm>
                <a:off x="2977549" y="1597597"/>
                <a:ext cx="228600" cy="228600"/>
              </a:xfrm>
              <a:prstGeom prst="ellipse">
                <a:avLst/>
              </a:prstGeom>
              <a:solidFill>
                <a:srgbClr val="F79646"/>
              </a:solidFill>
              <a:ln w="12700" cap="flat" cmpd="sng" algn="ctr">
                <a:solidFill>
                  <a:srgbClr val="F7964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prstClr val="white"/>
                    </a:solidFill>
                    <a:effectLst/>
                    <a:uLnTx/>
                    <a:uFillTx/>
                    <a:latin typeface="Calibri" panose="020F0502020204030204"/>
                    <a:ea typeface="+mn-ea"/>
                    <a:cs typeface="+mn-cs"/>
                  </a:rPr>
                  <a:t>e</a:t>
                </a:r>
              </a:p>
            </p:txBody>
          </p:sp>
          <p:sp>
            <p:nvSpPr>
              <p:cNvPr id="144" name="Oval 143">
                <a:extLst>
                  <a:ext uri="{FF2B5EF4-FFF2-40B4-BE49-F238E27FC236}">
                    <a16:creationId xmlns:a16="http://schemas.microsoft.com/office/drawing/2014/main" id="{087D58E4-0549-4148-89AB-E394EA783765}"/>
                  </a:ext>
                </a:extLst>
              </p:cNvPr>
              <p:cNvSpPr/>
              <p:nvPr/>
            </p:nvSpPr>
            <p:spPr>
              <a:xfrm>
                <a:off x="2977549" y="1885954"/>
                <a:ext cx="228600" cy="228600"/>
              </a:xfrm>
              <a:prstGeom prst="ellipse">
                <a:avLst/>
              </a:prstGeom>
              <a:solidFill>
                <a:srgbClr val="F79646"/>
              </a:solidFill>
              <a:ln w="12700" cap="flat" cmpd="sng" algn="ctr">
                <a:solidFill>
                  <a:srgbClr val="F7964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prstClr val="white"/>
                    </a:solidFill>
                    <a:effectLst/>
                    <a:uLnTx/>
                    <a:uFillTx/>
                    <a:latin typeface="Calibri" panose="020F0502020204030204"/>
                    <a:ea typeface="+mn-ea"/>
                    <a:cs typeface="+mn-cs"/>
                  </a:rPr>
                  <a:t>e</a:t>
                </a:r>
              </a:p>
            </p:txBody>
          </p:sp>
          <p:sp>
            <p:nvSpPr>
              <p:cNvPr id="145" name="Oval 144">
                <a:extLst>
                  <a:ext uri="{FF2B5EF4-FFF2-40B4-BE49-F238E27FC236}">
                    <a16:creationId xmlns:a16="http://schemas.microsoft.com/office/drawing/2014/main" id="{33124223-256F-41CB-B866-4009C812FA9A}"/>
                  </a:ext>
                </a:extLst>
              </p:cNvPr>
              <p:cNvSpPr/>
              <p:nvPr/>
            </p:nvSpPr>
            <p:spPr>
              <a:xfrm>
                <a:off x="2977549" y="2174312"/>
                <a:ext cx="228600" cy="228600"/>
              </a:xfrm>
              <a:prstGeom prst="ellipse">
                <a:avLst/>
              </a:prstGeom>
              <a:solidFill>
                <a:srgbClr val="F79646"/>
              </a:solidFill>
              <a:ln w="12700" cap="flat" cmpd="sng" algn="ctr">
                <a:solidFill>
                  <a:srgbClr val="F7964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prstClr val="white"/>
                    </a:solidFill>
                    <a:effectLst/>
                    <a:uLnTx/>
                    <a:uFillTx/>
                    <a:latin typeface="Calibri" panose="020F0502020204030204"/>
                    <a:ea typeface="+mn-ea"/>
                    <a:cs typeface="+mn-cs"/>
                  </a:rPr>
                  <a:t>e</a:t>
                </a:r>
              </a:p>
            </p:txBody>
          </p:sp>
        </p:grpSp>
        <p:grpSp>
          <p:nvGrpSpPr>
            <p:cNvPr id="146" name="Group 145">
              <a:extLst>
                <a:ext uri="{FF2B5EF4-FFF2-40B4-BE49-F238E27FC236}">
                  <a16:creationId xmlns:a16="http://schemas.microsoft.com/office/drawing/2014/main" id="{70A1CB9D-F766-40A9-A1E3-1E71F7BE152E}"/>
                </a:ext>
              </a:extLst>
            </p:cNvPr>
            <p:cNvGrpSpPr/>
            <p:nvPr/>
          </p:nvGrpSpPr>
          <p:grpSpPr>
            <a:xfrm>
              <a:off x="5356105" y="2343731"/>
              <a:ext cx="228600" cy="805315"/>
              <a:chOff x="2977549" y="1597597"/>
              <a:chExt cx="228600" cy="805315"/>
            </a:xfrm>
          </p:grpSpPr>
          <p:sp>
            <p:nvSpPr>
              <p:cNvPr id="147" name="Oval 146">
                <a:extLst>
                  <a:ext uri="{FF2B5EF4-FFF2-40B4-BE49-F238E27FC236}">
                    <a16:creationId xmlns:a16="http://schemas.microsoft.com/office/drawing/2014/main" id="{AA4C4452-B163-4A70-A157-57C9151850DF}"/>
                  </a:ext>
                </a:extLst>
              </p:cNvPr>
              <p:cNvSpPr/>
              <p:nvPr/>
            </p:nvSpPr>
            <p:spPr>
              <a:xfrm>
                <a:off x="2977549" y="1597597"/>
                <a:ext cx="228600" cy="228600"/>
              </a:xfrm>
              <a:prstGeom prst="ellipse">
                <a:avLst/>
              </a:prstGeom>
              <a:solidFill>
                <a:srgbClr val="F79646"/>
              </a:solidFill>
              <a:ln w="12700" cap="flat" cmpd="sng" algn="ctr">
                <a:solidFill>
                  <a:srgbClr val="F7964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prstClr val="white"/>
                    </a:solidFill>
                    <a:effectLst/>
                    <a:uLnTx/>
                    <a:uFillTx/>
                    <a:latin typeface="Calibri" panose="020F0502020204030204"/>
                    <a:ea typeface="+mn-ea"/>
                    <a:cs typeface="+mn-cs"/>
                  </a:rPr>
                  <a:t>e</a:t>
                </a:r>
              </a:p>
            </p:txBody>
          </p:sp>
          <p:sp>
            <p:nvSpPr>
              <p:cNvPr id="148" name="Oval 147">
                <a:extLst>
                  <a:ext uri="{FF2B5EF4-FFF2-40B4-BE49-F238E27FC236}">
                    <a16:creationId xmlns:a16="http://schemas.microsoft.com/office/drawing/2014/main" id="{9ACD4F01-E49A-4446-9A0E-29A645CFD93A}"/>
                  </a:ext>
                </a:extLst>
              </p:cNvPr>
              <p:cNvSpPr/>
              <p:nvPr/>
            </p:nvSpPr>
            <p:spPr>
              <a:xfrm>
                <a:off x="2977549" y="1885954"/>
                <a:ext cx="228600" cy="228600"/>
              </a:xfrm>
              <a:prstGeom prst="ellipse">
                <a:avLst/>
              </a:prstGeom>
              <a:solidFill>
                <a:srgbClr val="F79646"/>
              </a:solidFill>
              <a:ln w="12700" cap="flat" cmpd="sng" algn="ctr">
                <a:solidFill>
                  <a:srgbClr val="F7964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prstClr val="white"/>
                    </a:solidFill>
                    <a:effectLst/>
                    <a:uLnTx/>
                    <a:uFillTx/>
                    <a:latin typeface="Calibri" panose="020F0502020204030204"/>
                    <a:ea typeface="+mn-ea"/>
                    <a:cs typeface="+mn-cs"/>
                  </a:rPr>
                  <a:t>e</a:t>
                </a:r>
              </a:p>
            </p:txBody>
          </p:sp>
          <p:sp>
            <p:nvSpPr>
              <p:cNvPr id="149" name="Oval 148">
                <a:extLst>
                  <a:ext uri="{FF2B5EF4-FFF2-40B4-BE49-F238E27FC236}">
                    <a16:creationId xmlns:a16="http://schemas.microsoft.com/office/drawing/2014/main" id="{077ABFBE-F564-4231-98EB-EA58C209729F}"/>
                  </a:ext>
                </a:extLst>
              </p:cNvPr>
              <p:cNvSpPr/>
              <p:nvPr/>
            </p:nvSpPr>
            <p:spPr>
              <a:xfrm>
                <a:off x="2977549" y="2174312"/>
                <a:ext cx="228600" cy="228600"/>
              </a:xfrm>
              <a:prstGeom prst="ellipse">
                <a:avLst/>
              </a:prstGeom>
              <a:solidFill>
                <a:srgbClr val="F79646"/>
              </a:solidFill>
              <a:ln w="12700" cap="flat" cmpd="sng" algn="ctr">
                <a:solidFill>
                  <a:srgbClr val="F7964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prstClr val="white"/>
                    </a:solidFill>
                    <a:effectLst/>
                    <a:uLnTx/>
                    <a:uFillTx/>
                    <a:latin typeface="Calibri" panose="020F0502020204030204"/>
                    <a:ea typeface="+mn-ea"/>
                    <a:cs typeface="+mn-cs"/>
                  </a:rPr>
                  <a:t>e</a:t>
                </a:r>
              </a:p>
            </p:txBody>
          </p:sp>
        </p:grpSp>
        <p:sp>
          <p:nvSpPr>
            <p:cNvPr id="150" name="TextBox 149">
              <a:extLst>
                <a:ext uri="{FF2B5EF4-FFF2-40B4-BE49-F238E27FC236}">
                  <a16:creationId xmlns:a16="http://schemas.microsoft.com/office/drawing/2014/main" id="{2D4843B5-16AB-4097-B454-73A77ECCBDC9}"/>
                </a:ext>
              </a:extLst>
            </p:cNvPr>
            <p:cNvSpPr txBox="1"/>
            <p:nvPr/>
          </p:nvSpPr>
          <p:spPr>
            <a:xfrm>
              <a:off x="7480828" y="3168783"/>
              <a:ext cx="1345240" cy="400110"/>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Gate Oxide</a:t>
              </a:r>
            </a:p>
          </p:txBody>
        </p:sp>
        <p:cxnSp>
          <p:nvCxnSpPr>
            <p:cNvPr id="151" name="Straight Arrow Connector 150">
              <a:extLst>
                <a:ext uri="{FF2B5EF4-FFF2-40B4-BE49-F238E27FC236}">
                  <a16:creationId xmlns:a16="http://schemas.microsoft.com/office/drawing/2014/main" id="{485DC3EC-C244-4601-B4A3-A73055B138EA}"/>
                </a:ext>
              </a:extLst>
            </p:cNvPr>
            <p:cNvCxnSpPr>
              <a:cxnSpLocks/>
              <a:endCxn id="150" idx="1"/>
            </p:cNvCxnSpPr>
            <p:nvPr/>
          </p:nvCxnSpPr>
          <p:spPr>
            <a:xfrm flipV="1">
              <a:off x="6707285" y="3368838"/>
              <a:ext cx="773543" cy="1"/>
            </a:xfrm>
            <a:prstGeom prst="straightConnector1">
              <a:avLst/>
            </a:prstGeom>
            <a:noFill/>
            <a:ln w="28575" cap="flat" cmpd="sng" algn="ctr">
              <a:solidFill>
                <a:sysClr val="windowText" lastClr="000000"/>
              </a:solidFill>
              <a:prstDash val="solid"/>
              <a:miter lim="800000"/>
              <a:headEnd type="oval" w="med" len="med"/>
              <a:tailEnd type="triangle" w="med" len="med"/>
            </a:ln>
            <a:effectLst/>
          </p:spPr>
        </p:cxnSp>
        <p:sp>
          <p:nvSpPr>
            <p:cNvPr id="152" name="TextBox 151">
              <a:extLst>
                <a:ext uri="{FF2B5EF4-FFF2-40B4-BE49-F238E27FC236}">
                  <a16:creationId xmlns:a16="http://schemas.microsoft.com/office/drawing/2014/main" id="{466C533E-35CB-402D-AC07-24BDBEEE8B36}"/>
                </a:ext>
              </a:extLst>
            </p:cNvPr>
            <p:cNvSpPr txBox="1"/>
            <p:nvPr/>
          </p:nvSpPr>
          <p:spPr>
            <a:xfrm>
              <a:off x="7372628" y="3510099"/>
              <a:ext cx="1561645" cy="400110"/>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Tunnel Oxide</a:t>
              </a:r>
            </a:p>
          </p:txBody>
        </p:sp>
        <p:cxnSp>
          <p:nvCxnSpPr>
            <p:cNvPr id="153" name="Straight Arrow Connector 152">
              <a:extLst>
                <a:ext uri="{FF2B5EF4-FFF2-40B4-BE49-F238E27FC236}">
                  <a16:creationId xmlns:a16="http://schemas.microsoft.com/office/drawing/2014/main" id="{EFE23141-587E-446A-8999-BACD2340098E}"/>
                </a:ext>
              </a:extLst>
            </p:cNvPr>
            <p:cNvCxnSpPr>
              <a:cxnSpLocks/>
              <a:endCxn id="152" idx="1"/>
            </p:cNvCxnSpPr>
            <p:nvPr/>
          </p:nvCxnSpPr>
          <p:spPr>
            <a:xfrm flipV="1">
              <a:off x="6381530" y="3710154"/>
              <a:ext cx="991098" cy="1"/>
            </a:xfrm>
            <a:prstGeom prst="straightConnector1">
              <a:avLst/>
            </a:prstGeom>
            <a:noFill/>
            <a:ln w="28575" cap="flat" cmpd="sng" algn="ctr">
              <a:solidFill>
                <a:sysClr val="windowText" lastClr="000000"/>
              </a:solidFill>
              <a:prstDash val="solid"/>
              <a:miter lim="800000"/>
              <a:headEnd type="oval" w="med" len="med"/>
              <a:tailEnd type="triangle" w="med" len="med"/>
            </a:ln>
            <a:effectLst/>
          </p:spPr>
        </p:cxnSp>
      </p:grpSp>
      <p:sp>
        <p:nvSpPr>
          <p:cNvPr id="193" name="TextBox 192">
            <a:extLst>
              <a:ext uri="{FF2B5EF4-FFF2-40B4-BE49-F238E27FC236}">
                <a16:creationId xmlns:a16="http://schemas.microsoft.com/office/drawing/2014/main" id="{276C3BE4-8486-4AE4-B7EA-A2A149D54123}"/>
              </a:ext>
            </a:extLst>
          </p:cNvPr>
          <p:cNvSpPr txBox="1"/>
          <p:nvPr/>
        </p:nvSpPr>
        <p:spPr>
          <a:xfrm>
            <a:off x="562234" y="4147524"/>
            <a:ext cx="2404824" cy="4616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Floating-Gate Cell</a:t>
            </a:r>
          </a:p>
        </p:txBody>
      </p:sp>
      <p:grpSp>
        <p:nvGrpSpPr>
          <p:cNvPr id="3" name="Group 2">
            <a:extLst>
              <a:ext uri="{FF2B5EF4-FFF2-40B4-BE49-F238E27FC236}">
                <a16:creationId xmlns:a16="http://schemas.microsoft.com/office/drawing/2014/main" id="{F2884BC5-C84E-4228-8E15-655B9C8E2B5D}"/>
              </a:ext>
            </a:extLst>
          </p:cNvPr>
          <p:cNvGrpSpPr/>
          <p:nvPr/>
        </p:nvGrpSpPr>
        <p:grpSpPr>
          <a:xfrm>
            <a:off x="488451" y="1537182"/>
            <a:ext cx="3674099" cy="2365969"/>
            <a:chOff x="488451" y="1537182"/>
            <a:chExt cx="3674099" cy="2365969"/>
          </a:xfrm>
        </p:grpSpPr>
        <p:sp>
          <p:nvSpPr>
            <p:cNvPr id="177" name="Rectangle 992">
              <a:extLst>
                <a:ext uri="{FF2B5EF4-FFF2-40B4-BE49-F238E27FC236}">
                  <a16:creationId xmlns:a16="http://schemas.microsoft.com/office/drawing/2014/main" id="{74ABE316-F500-4667-94BB-0FAB964E1FD0}"/>
                </a:ext>
              </a:extLst>
            </p:cNvPr>
            <p:cNvSpPr>
              <a:spLocks noChangeArrowheads="1"/>
            </p:cNvSpPr>
            <p:nvPr/>
          </p:nvSpPr>
          <p:spPr bwMode="auto">
            <a:xfrm>
              <a:off x="1090550" y="2085571"/>
              <a:ext cx="1348197" cy="1155859"/>
            </a:xfrm>
            <a:prstGeom prst="rect">
              <a:avLst/>
            </a:prstGeom>
            <a:solidFill>
              <a:srgbClr val="4BACC6"/>
            </a:solidFill>
            <a:ln>
              <a:solidFill>
                <a:srgbClr val="3F869A"/>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square" lIns="0" tIns="0" rIns="0" bIns="0" anchor="b">
              <a:no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ctr" defTabSz="914400" eaLnBrk="1" fontAlgn="auto" latinLnBrk="0" hangingPunct="1">
                <a:lnSpc>
                  <a:spcPts val="2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ＭＳ Ｐゴシック" pitchFamily="34" charset="-128"/>
              </a:endParaRPr>
            </a:p>
          </p:txBody>
        </p:sp>
        <p:sp>
          <p:nvSpPr>
            <p:cNvPr id="178" name="Rounded Rectangle 14">
              <a:extLst>
                <a:ext uri="{FF2B5EF4-FFF2-40B4-BE49-F238E27FC236}">
                  <a16:creationId xmlns:a16="http://schemas.microsoft.com/office/drawing/2014/main" id="{94DD3FD1-E4D7-4097-BFE3-77325B2D280E}"/>
                </a:ext>
              </a:extLst>
            </p:cNvPr>
            <p:cNvSpPr/>
            <p:nvPr/>
          </p:nvSpPr>
          <p:spPr>
            <a:xfrm>
              <a:off x="488451" y="3229043"/>
              <a:ext cx="2552395" cy="674108"/>
            </a:xfrm>
            <a:prstGeom prst="roundRect">
              <a:avLst/>
            </a:prstGeom>
            <a:solidFill>
              <a:schemeClr val="bg1">
                <a:lumMod val="65000"/>
              </a:schemeClr>
            </a:solidFill>
            <a:ln w="12700" cap="flat" cmpd="sng" algn="ctr">
              <a:noFill/>
              <a:prstDash val="solid"/>
              <a:miter lim="800000"/>
            </a:ln>
            <a:effectLst/>
          </p:spPr>
          <p:txBody>
            <a:bodyPr rtlCol="0" anchor="b"/>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solidFill>
                  <a:effectLst/>
                  <a:uLnTx/>
                  <a:uFillTx/>
                  <a:latin typeface="Calibri" panose="020F0502020204030204"/>
                  <a:ea typeface="+mn-ea"/>
                  <a:cs typeface="+mn-cs"/>
                </a:rPr>
                <a:t>Substrate</a:t>
              </a:r>
            </a:p>
          </p:txBody>
        </p:sp>
        <p:sp>
          <p:nvSpPr>
            <p:cNvPr id="179" name="Rectangle 990">
              <a:extLst>
                <a:ext uri="{FF2B5EF4-FFF2-40B4-BE49-F238E27FC236}">
                  <a16:creationId xmlns:a16="http://schemas.microsoft.com/office/drawing/2014/main" id="{DBF1C0B4-EF92-4BDA-B621-9CA77F83120F}"/>
                </a:ext>
              </a:extLst>
            </p:cNvPr>
            <p:cNvSpPr>
              <a:spLocks noChangeArrowheads="1"/>
            </p:cNvSpPr>
            <p:nvPr/>
          </p:nvSpPr>
          <p:spPr bwMode="auto">
            <a:xfrm>
              <a:off x="1090550" y="2276001"/>
              <a:ext cx="1348197" cy="787208"/>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ctr" defTabSz="914400" eaLnBrk="0" fontAlgn="auto" latinLnBrk="0" hangingPunct="0">
                <a:lnSpc>
                  <a:spcPts val="2000"/>
                </a:lnSpc>
                <a:spcBef>
                  <a:spcPts val="0"/>
                </a:spcBef>
                <a:spcAft>
                  <a:spcPts val="0"/>
                </a:spcAft>
                <a:buClrTx/>
                <a:buSzTx/>
                <a:buFontTx/>
                <a:buNone/>
                <a:tabLst/>
                <a:defRPr/>
              </a:pPr>
              <a:endParaRPr kumimoji="0" lang="ko-KR" altLang="ko-KR" sz="2400" b="0" i="0" u="none" strike="noStrike" kern="0" cap="none" spc="0" normalizeH="0" baseline="0" noProof="0" dirty="0">
                <a:ln>
                  <a:noFill/>
                </a:ln>
                <a:solidFill>
                  <a:prstClr val="white"/>
                </a:solidFill>
                <a:effectLst/>
                <a:uLnTx/>
                <a:uFillTx/>
                <a:latin typeface="Calibri" panose="020F0502020204030204"/>
                <a:ea typeface="Dotum" pitchFamily="34" charset="-127"/>
              </a:endParaRPr>
            </a:p>
          </p:txBody>
        </p:sp>
        <p:sp>
          <p:nvSpPr>
            <p:cNvPr id="180" name="Freeform 18">
              <a:extLst>
                <a:ext uri="{FF2B5EF4-FFF2-40B4-BE49-F238E27FC236}">
                  <a16:creationId xmlns:a16="http://schemas.microsoft.com/office/drawing/2014/main" id="{E3F4D5F5-B04B-4445-9D54-72511F47E15F}"/>
                </a:ext>
              </a:extLst>
            </p:cNvPr>
            <p:cNvSpPr/>
            <p:nvPr/>
          </p:nvSpPr>
          <p:spPr>
            <a:xfrm>
              <a:off x="2266257" y="3227830"/>
              <a:ext cx="774589" cy="282484"/>
            </a:xfrm>
            <a:custGeom>
              <a:avLst/>
              <a:gdLst>
                <a:gd name="connsiteX0" fmla="*/ 0 w 1346200"/>
                <a:gd name="connsiteY0" fmla="*/ 0 h 355600"/>
                <a:gd name="connsiteX1" fmla="*/ 1346200 w 1346200"/>
                <a:gd name="connsiteY1" fmla="*/ 0 h 355600"/>
                <a:gd name="connsiteX2" fmla="*/ 1346200 w 1346200"/>
                <a:gd name="connsiteY2" fmla="*/ 355600 h 355600"/>
                <a:gd name="connsiteX3" fmla="*/ 492760 w 1346200"/>
                <a:gd name="connsiteY3" fmla="*/ 355600 h 355600"/>
                <a:gd name="connsiteX4" fmla="*/ 198120 w 1346200"/>
                <a:gd name="connsiteY4" fmla="*/ 238760 h 355600"/>
                <a:gd name="connsiteX5" fmla="*/ 0 w 1346200"/>
                <a:gd name="connsiteY5" fmla="*/ 0 h 355600"/>
                <a:gd name="connsiteX0" fmla="*/ 61695 w 1407895"/>
                <a:gd name="connsiteY0" fmla="*/ 0 h 355600"/>
                <a:gd name="connsiteX1" fmla="*/ 1407895 w 1407895"/>
                <a:gd name="connsiteY1" fmla="*/ 0 h 355600"/>
                <a:gd name="connsiteX2" fmla="*/ 1407895 w 1407895"/>
                <a:gd name="connsiteY2" fmla="*/ 355600 h 355600"/>
                <a:gd name="connsiteX3" fmla="*/ 554455 w 1407895"/>
                <a:gd name="connsiteY3" fmla="*/ 355600 h 355600"/>
                <a:gd name="connsiteX4" fmla="*/ 259815 w 1407895"/>
                <a:gd name="connsiteY4" fmla="*/ 238760 h 355600"/>
                <a:gd name="connsiteX5" fmla="*/ 61695 w 1407895"/>
                <a:gd name="connsiteY5" fmla="*/ 0 h 355600"/>
                <a:gd name="connsiteX0" fmla="*/ 0 w 1346200"/>
                <a:gd name="connsiteY0" fmla="*/ 0 h 355600"/>
                <a:gd name="connsiteX1" fmla="*/ 1346200 w 1346200"/>
                <a:gd name="connsiteY1" fmla="*/ 0 h 355600"/>
                <a:gd name="connsiteX2" fmla="*/ 1346200 w 1346200"/>
                <a:gd name="connsiteY2" fmla="*/ 355600 h 355600"/>
                <a:gd name="connsiteX3" fmla="*/ 492760 w 1346200"/>
                <a:gd name="connsiteY3" fmla="*/ 355600 h 355600"/>
                <a:gd name="connsiteX4" fmla="*/ 198120 w 1346200"/>
                <a:gd name="connsiteY4" fmla="*/ 238760 h 355600"/>
                <a:gd name="connsiteX5" fmla="*/ 0 w 1346200"/>
                <a:gd name="connsiteY5" fmla="*/ 0 h 355600"/>
                <a:gd name="connsiteX0" fmla="*/ 0 w 1346200"/>
                <a:gd name="connsiteY0" fmla="*/ 0 h 355600"/>
                <a:gd name="connsiteX1" fmla="*/ 1346200 w 1346200"/>
                <a:gd name="connsiteY1" fmla="*/ 0 h 355600"/>
                <a:gd name="connsiteX2" fmla="*/ 1346200 w 1346200"/>
                <a:gd name="connsiteY2" fmla="*/ 355600 h 355600"/>
                <a:gd name="connsiteX3" fmla="*/ 492760 w 1346200"/>
                <a:gd name="connsiteY3" fmla="*/ 355600 h 355600"/>
                <a:gd name="connsiteX4" fmla="*/ 172720 w 1346200"/>
                <a:gd name="connsiteY4" fmla="*/ 236220 h 355600"/>
                <a:gd name="connsiteX5" fmla="*/ 0 w 1346200"/>
                <a:gd name="connsiteY5" fmla="*/ 0 h 355600"/>
                <a:gd name="connsiteX0" fmla="*/ 0 w 1346200"/>
                <a:gd name="connsiteY0" fmla="*/ 0 h 355600"/>
                <a:gd name="connsiteX1" fmla="*/ 1346200 w 1346200"/>
                <a:gd name="connsiteY1" fmla="*/ 0 h 355600"/>
                <a:gd name="connsiteX2" fmla="*/ 1346200 w 1346200"/>
                <a:gd name="connsiteY2" fmla="*/ 355600 h 355600"/>
                <a:gd name="connsiteX3" fmla="*/ 492760 w 1346200"/>
                <a:gd name="connsiteY3" fmla="*/ 355600 h 355600"/>
                <a:gd name="connsiteX4" fmla="*/ 180340 w 1346200"/>
                <a:gd name="connsiteY4" fmla="*/ 236220 h 355600"/>
                <a:gd name="connsiteX5" fmla="*/ 0 w 1346200"/>
                <a:gd name="connsiteY5" fmla="*/ 0 h 355600"/>
                <a:gd name="connsiteX0" fmla="*/ 0 w 1346200"/>
                <a:gd name="connsiteY0" fmla="*/ 0 h 355600"/>
                <a:gd name="connsiteX1" fmla="*/ 1346200 w 1346200"/>
                <a:gd name="connsiteY1" fmla="*/ 0 h 355600"/>
                <a:gd name="connsiteX2" fmla="*/ 1346200 w 1346200"/>
                <a:gd name="connsiteY2" fmla="*/ 355600 h 355600"/>
                <a:gd name="connsiteX3" fmla="*/ 492760 w 1346200"/>
                <a:gd name="connsiteY3" fmla="*/ 355600 h 355600"/>
                <a:gd name="connsiteX4" fmla="*/ 180340 w 1346200"/>
                <a:gd name="connsiteY4" fmla="*/ 236220 h 355600"/>
                <a:gd name="connsiteX5" fmla="*/ 0 w 1346200"/>
                <a:gd name="connsiteY5" fmla="*/ 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00" h="355600">
                  <a:moveTo>
                    <a:pt x="0" y="0"/>
                  </a:moveTo>
                  <a:lnTo>
                    <a:pt x="1346200" y="0"/>
                  </a:lnTo>
                  <a:lnTo>
                    <a:pt x="1346200" y="355600"/>
                  </a:lnTo>
                  <a:lnTo>
                    <a:pt x="492760" y="355600"/>
                  </a:lnTo>
                  <a:cubicBezTo>
                    <a:pt x="301413" y="336127"/>
                    <a:pt x="188806" y="242147"/>
                    <a:pt x="180340" y="236220"/>
                  </a:cubicBezTo>
                  <a:cubicBezTo>
                    <a:pt x="171874" y="230293"/>
                    <a:pt x="29633" y="143933"/>
                    <a:pt x="0" y="0"/>
                  </a:cubicBezTo>
                  <a:close/>
                </a:path>
              </a:pathLst>
            </a:custGeom>
            <a:solidFill>
              <a:schemeClr val="bg2">
                <a:lumMod val="50000"/>
              </a:schemeClr>
            </a:solidFill>
            <a:ln w="12700" cap="flat" cmpd="sng" algn="ctr">
              <a:no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rPr>
                <a:t>D</a:t>
              </a:r>
            </a:p>
          </p:txBody>
        </p:sp>
        <p:sp>
          <p:nvSpPr>
            <p:cNvPr id="181" name="Freeform 19">
              <a:extLst>
                <a:ext uri="{FF2B5EF4-FFF2-40B4-BE49-F238E27FC236}">
                  <a16:creationId xmlns:a16="http://schemas.microsoft.com/office/drawing/2014/main" id="{6BD0718C-4A67-47FE-8EF9-87A68A6C9543}"/>
                </a:ext>
              </a:extLst>
            </p:cNvPr>
            <p:cNvSpPr/>
            <p:nvPr/>
          </p:nvSpPr>
          <p:spPr>
            <a:xfrm flipH="1">
              <a:off x="488451" y="3226709"/>
              <a:ext cx="776518" cy="282484"/>
            </a:xfrm>
            <a:custGeom>
              <a:avLst/>
              <a:gdLst>
                <a:gd name="connsiteX0" fmla="*/ 0 w 1346200"/>
                <a:gd name="connsiteY0" fmla="*/ 0 h 355600"/>
                <a:gd name="connsiteX1" fmla="*/ 1346200 w 1346200"/>
                <a:gd name="connsiteY1" fmla="*/ 0 h 355600"/>
                <a:gd name="connsiteX2" fmla="*/ 1346200 w 1346200"/>
                <a:gd name="connsiteY2" fmla="*/ 355600 h 355600"/>
                <a:gd name="connsiteX3" fmla="*/ 492760 w 1346200"/>
                <a:gd name="connsiteY3" fmla="*/ 355600 h 355600"/>
                <a:gd name="connsiteX4" fmla="*/ 198120 w 1346200"/>
                <a:gd name="connsiteY4" fmla="*/ 238760 h 355600"/>
                <a:gd name="connsiteX5" fmla="*/ 0 w 1346200"/>
                <a:gd name="connsiteY5" fmla="*/ 0 h 355600"/>
                <a:gd name="connsiteX0" fmla="*/ 61695 w 1407895"/>
                <a:gd name="connsiteY0" fmla="*/ 0 h 355600"/>
                <a:gd name="connsiteX1" fmla="*/ 1407895 w 1407895"/>
                <a:gd name="connsiteY1" fmla="*/ 0 h 355600"/>
                <a:gd name="connsiteX2" fmla="*/ 1407895 w 1407895"/>
                <a:gd name="connsiteY2" fmla="*/ 355600 h 355600"/>
                <a:gd name="connsiteX3" fmla="*/ 554455 w 1407895"/>
                <a:gd name="connsiteY3" fmla="*/ 355600 h 355600"/>
                <a:gd name="connsiteX4" fmla="*/ 259815 w 1407895"/>
                <a:gd name="connsiteY4" fmla="*/ 238760 h 355600"/>
                <a:gd name="connsiteX5" fmla="*/ 61695 w 1407895"/>
                <a:gd name="connsiteY5" fmla="*/ 0 h 355600"/>
                <a:gd name="connsiteX0" fmla="*/ 0 w 1346200"/>
                <a:gd name="connsiteY0" fmla="*/ 0 h 355600"/>
                <a:gd name="connsiteX1" fmla="*/ 1346200 w 1346200"/>
                <a:gd name="connsiteY1" fmla="*/ 0 h 355600"/>
                <a:gd name="connsiteX2" fmla="*/ 1346200 w 1346200"/>
                <a:gd name="connsiteY2" fmla="*/ 355600 h 355600"/>
                <a:gd name="connsiteX3" fmla="*/ 492760 w 1346200"/>
                <a:gd name="connsiteY3" fmla="*/ 355600 h 355600"/>
                <a:gd name="connsiteX4" fmla="*/ 198120 w 1346200"/>
                <a:gd name="connsiteY4" fmla="*/ 238760 h 355600"/>
                <a:gd name="connsiteX5" fmla="*/ 0 w 1346200"/>
                <a:gd name="connsiteY5" fmla="*/ 0 h 355600"/>
                <a:gd name="connsiteX0" fmla="*/ 0 w 1346200"/>
                <a:gd name="connsiteY0" fmla="*/ 0 h 355600"/>
                <a:gd name="connsiteX1" fmla="*/ 1346200 w 1346200"/>
                <a:gd name="connsiteY1" fmla="*/ 0 h 355600"/>
                <a:gd name="connsiteX2" fmla="*/ 1346200 w 1346200"/>
                <a:gd name="connsiteY2" fmla="*/ 355600 h 355600"/>
                <a:gd name="connsiteX3" fmla="*/ 492760 w 1346200"/>
                <a:gd name="connsiteY3" fmla="*/ 355600 h 355600"/>
                <a:gd name="connsiteX4" fmla="*/ 172720 w 1346200"/>
                <a:gd name="connsiteY4" fmla="*/ 236220 h 355600"/>
                <a:gd name="connsiteX5" fmla="*/ 0 w 1346200"/>
                <a:gd name="connsiteY5" fmla="*/ 0 h 355600"/>
                <a:gd name="connsiteX0" fmla="*/ 0 w 1346200"/>
                <a:gd name="connsiteY0" fmla="*/ 0 h 355600"/>
                <a:gd name="connsiteX1" fmla="*/ 1346200 w 1346200"/>
                <a:gd name="connsiteY1" fmla="*/ 0 h 355600"/>
                <a:gd name="connsiteX2" fmla="*/ 1346200 w 1346200"/>
                <a:gd name="connsiteY2" fmla="*/ 355600 h 355600"/>
                <a:gd name="connsiteX3" fmla="*/ 492760 w 1346200"/>
                <a:gd name="connsiteY3" fmla="*/ 355600 h 355600"/>
                <a:gd name="connsiteX4" fmla="*/ 180340 w 1346200"/>
                <a:gd name="connsiteY4" fmla="*/ 236220 h 355600"/>
                <a:gd name="connsiteX5" fmla="*/ 0 w 1346200"/>
                <a:gd name="connsiteY5" fmla="*/ 0 h 355600"/>
                <a:gd name="connsiteX0" fmla="*/ 0 w 1346200"/>
                <a:gd name="connsiteY0" fmla="*/ 0 h 355600"/>
                <a:gd name="connsiteX1" fmla="*/ 1346200 w 1346200"/>
                <a:gd name="connsiteY1" fmla="*/ 0 h 355600"/>
                <a:gd name="connsiteX2" fmla="*/ 1346200 w 1346200"/>
                <a:gd name="connsiteY2" fmla="*/ 355600 h 355600"/>
                <a:gd name="connsiteX3" fmla="*/ 492760 w 1346200"/>
                <a:gd name="connsiteY3" fmla="*/ 355600 h 355600"/>
                <a:gd name="connsiteX4" fmla="*/ 180340 w 1346200"/>
                <a:gd name="connsiteY4" fmla="*/ 236220 h 355600"/>
                <a:gd name="connsiteX5" fmla="*/ 0 w 1346200"/>
                <a:gd name="connsiteY5" fmla="*/ 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00" h="355600">
                  <a:moveTo>
                    <a:pt x="0" y="0"/>
                  </a:moveTo>
                  <a:lnTo>
                    <a:pt x="1346200" y="0"/>
                  </a:lnTo>
                  <a:lnTo>
                    <a:pt x="1346200" y="355600"/>
                  </a:lnTo>
                  <a:lnTo>
                    <a:pt x="492760" y="355600"/>
                  </a:lnTo>
                  <a:cubicBezTo>
                    <a:pt x="301413" y="336127"/>
                    <a:pt x="188806" y="242147"/>
                    <a:pt x="180340" y="236220"/>
                  </a:cubicBezTo>
                  <a:cubicBezTo>
                    <a:pt x="171874" y="230293"/>
                    <a:pt x="29633" y="143933"/>
                    <a:pt x="0" y="0"/>
                  </a:cubicBezTo>
                  <a:close/>
                </a:path>
              </a:pathLst>
            </a:custGeom>
            <a:solidFill>
              <a:schemeClr val="bg2">
                <a:lumMod val="50000"/>
              </a:scheme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rPr>
                <a:t>S</a:t>
              </a:r>
            </a:p>
          </p:txBody>
        </p:sp>
        <p:sp>
          <p:nvSpPr>
            <p:cNvPr id="182" name="Rectangle 992">
              <a:extLst>
                <a:ext uri="{FF2B5EF4-FFF2-40B4-BE49-F238E27FC236}">
                  <a16:creationId xmlns:a16="http://schemas.microsoft.com/office/drawing/2014/main" id="{77D62285-1FAC-48B8-8788-A5C7996BB10C}"/>
                </a:ext>
              </a:extLst>
            </p:cNvPr>
            <p:cNvSpPr>
              <a:spLocks noChangeArrowheads="1"/>
            </p:cNvSpPr>
            <p:nvPr/>
          </p:nvSpPr>
          <p:spPr bwMode="auto">
            <a:xfrm>
              <a:off x="1090550" y="1537182"/>
              <a:ext cx="1348197" cy="552862"/>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anchor="b">
              <a:no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ctr" defTabSz="914400" eaLnBrk="1" fontAlgn="auto" latinLnBrk="0" hangingPunct="1">
                <a:lnSpc>
                  <a:spcPts val="2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ＭＳ Ｐゴシック" pitchFamily="34" charset="-128"/>
                </a:rPr>
                <a:t>Control Gate</a:t>
              </a:r>
            </a:p>
          </p:txBody>
        </p:sp>
        <p:sp>
          <p:nvSpPr>
            <p:cNvPr id="194" name="TextBox 193">
              <a:extLst>
                <a:ext uri="{FF2B5EF4-FFF2-40B4-BE49-F238E27FC236}">
                  <a16:creationId xmlns:a16="http://schemas.microsoft.com/office/drawing/2014/main" id="{06879C60-A116-47AD-B57F-A5B4FFF8B663}"/>
                </a:ext>
              </a:extLst>
            </p:cNvPr>
            <p:cNvSpPr txBox="1"/>
            <p:nvPr/>
          </p:nvSpPr>
          <p:spPr>
            <a:xfrm>
              <a:off x="2590773" y="2288648"/>
              <a:ext cx="1571777" cy="70788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Floating Gate</a:t>
              </a:r>
              <a:br>
                <a:rPr kumimoji="0" lang="en-US" sz="2000" b="0" i="0" u="none" strike="noStrike" kern="0" cap="none" spc="0" normalizeH="0" baseline="0" noProof="0" dirty="0">
                  <a:ln>
                    <a:noFill/>
                  </a:ln>
                  <a:solidFill>
                    <a:prstClr val="black"/>
                  </a:solidFill>
                  <a:effectLst/>
                  <a:uLnTx/>
                  <a:uFillTx/>
                </a:rPr>
              </a:br>
              <a:r>
                <a:rPr kumimoji="0" lang="en-US" sz="2000" b="0" i="0" u="none" strike="noStrike" kern="0" cap="none" spc="0" normalizeH="0" baseline="0" noProof="0" dirty="0">
                  <a:ln>
                    <a:noFill/>
                  </a:ln>
                  <a:solidFill>
                    <a:prstClr val="black"/>
                  </a:solidFill>
                  <a:effectLst/>
                  <a:uLnTx/>
                  <a:uFillTx/>
                </a:rPr>
                <a:t>(</a:t>
              </a:r>
              <a:r>
                <a:rPr kumimoji="0" lang="en-US" sz="2000" b="1" i="0" u="none" strike="noStrike" kern="0" cap="none" spc="0" normalizeH="0" baseline="0" noProof="0" dirty="0">
                  <a:ln>
                    <a:noFill/>
                  </a:ln>
                  <a:solidFill>
                    <a:srgbClr val="FF0000"/>
                  </a:solidFill>
                  <a:effectLst/>
                  <a:uLnTx/>
                  <a:uFillTx/>
                </a:rPr>
                <a:t>Conductor</a:t>
              </a:r>
              <a:r>
                <a:rPr kumimoji="0" lang="en-US" sz="2000" b="0" i="0" u="none" strike="noStrike" kern="0" cap="none" spc="0" normalizeH="0" baseline="0" noProof="0" dirty="0">
                  <a:ln>
                    <a:noFill/>
                  </a:ln>
                  <a:solidFill>
                    <a:prstClr val="black"/>
                  </a:solidFill>
                  <a:effectLst/>
                  <a:uLnTx/>
                  <a:uFillTx/>
                </a:rPr>
                <a:t>)</a:t>
              </a:r>
            </a:p>
          </p:txBody>
        </p:sp>
        <p:cxnSp>
          <p:nvCxnSpPr>
            <p:cNvPr id="195" name="Straight Arrow Connector 194">
              <a:extLst>
                <a:ext uri="{FF2B5EF4-FFF2-40B4-BE49-F238E27FC236}">
                  <a16:creationId xmlns:a16="http://schemas.microsoft.com/office/drawing/2014/main" id="{428C852B-B46C-4796-A684-A295E09A18E7}"/>
                </a:ext>
              </a:extLst>
            </p:cNvPr>
            <p:cNvCxnSpPr>
              <a:endCxn id="194" idx="1"/>
            </p:cNvCxnSpPr>
            <p:nvPr/>
          </p:nvCxnSpPr>
          <p:spPr>
            <a:xfrm>
              <a:off x="2112624" y="2642591"/>
              <a:ext cx="478149" cy="0"/>
            </a:xfrm>
            <a:prstGeom prst="straightConnector1">
              <a:avLst/>
            </a:prstGeom>
            <a:noFill/>
            <a:ln w="28575" cap="flat" cmpd="sng" algn="ctr">
              <a:solidFill>
                <a:sysClr val="windowText" lastClr="000000"/>
              </a:solidFill>
              <a:prstDash val="solid"/>
              <a:miter lim="800000"/>
              <a:headEnd type="oval" w="med" len="med"/>
              <a:tailEnd type="triangle" w="med" len="med"/>
            </a:ln>
            <a:effectLst/>
          </p:spPr>
        </p:cxnSp>
        <p:sp>
          <p:nvSpPr>
            <p:cNvPr id="196" name="TextBox 195">
              <a:extLst>
                <a:ext uri="{FF2B5EF4-FFF2-40B4-BE49-F238E27FC236}">
                  <a16:creationId xmlns:a16="http://schemas.microsoft.com/office/drawing/2014/main" id="{FA365C2A-D904-41E4-9114-55BB9F468A0D}"/>
                </a:ext>
              </a:extLst>
            </p:cNvPr>
            <p:cNvSpPr txBox="1"/>
            <p:nvPr/>
          </p:nvSpPr>
          <p:spPr>
            <a:xfrm>
              <a:off x="2599759" y="1979961"/>
              <a:ext cx="1553804" cy="400110"/>
            </a:xfrm>
            <a:prstGeom prst="rect">
              <a:avLst/>
            </a:prstGeom>
            <a:noFill/>
          </p:spPr>
          <p:txBody>
            <a:bodyPr wrap="square" rtlCol="0">
              <a:spAutoFit/>
            </a:bodyPr>
            <a:lstStyle/>
            <a:p>
              <a:pPr lvl="0" algn="ctr" defTabSz="914400">
                <a:defRPr/>
              </a:pPr>
              <a:r>
                <a:rPr lang="en-US" sz="2000" b="0" kern="0" dirty="0">
                  <a:solidFill>
                    <a:prstClr val="black"/>
                  </a:solidFill>
                </a:rPr>
                <a:t>Gate Oxide</a:t>
              </a:r>
            </a:p>
          </p:txBody>
        </p:sp>
        <p:cxnSp>
          <p:nvCxnSpPr>
            <p:cNvPr id="197" name="Straight Arrow Connector 196">
              <a:extLst>
                <a:ext uri="{FF2B5EF4-FFF2-40B4-BE49-F238E27FC236}">
                  <a16:creationId xmlns:a16="http://schemas.microsoft.com/office/drawing/2014/main" id="{0F9B9719-B886-44AC-A065-A78DEDD39935}"/>
                </a:ext>
              </a:extLst>
            </p:cNvPr>
            <p:cNvCxnSpPr>
              <a:cxnSpLocks/>
              <a:endCxn id="196" idx="1"/>
            </p:cNvCxnSpPr>
            <p:nvPr/>
          </p:nvCxnSpPr>
          <p:spPr>
            <a:xfrm>
              <a:off x="2194729" y="2180016"/>
              <a:ext cx="405030" cy="0"/>
            </a:xfrm>
            <a:prstGeom prst="straightConnector1">
              <a:avLst/>
            </a:prstGeom>
            <a:noFill/>
            <a:ln w="28575" cap="flat" cmpd="sng" algn="ctr">
              <a:solidFill>
                <a:sysClr val="windowText" lastClr="000000"/>
              </a:solidFill>
              <a:prstDash val="solid"/>
              <a:miter lim="800000"/>
              <a:headEnd type="oval" w="med" len="med"/>
              <a:tailEnd type="triangle" w="med" len="med"/>
            </a:ln>
            <a:effectLst/>
          </p:spPr>
        </p:cxnSp>
        <p:cxnSp>
          <p:nvCxnSpPr>
            <p:cNvPr id="198" name="Straight Arrow Connector 197">
              <a:extLst>
                <a:ext uri="{FF2B5EF4-FFF2-40B4-BE49-F238E27FC236}">
                  <a16:creationId xmlns:a16="http://schemas.microsoft.com/office/drawing/2014/main" id="{8157D58A-9640-4C08-BFBB-3F793851CB81}"/>
                </a:ext>
              </a:extLst>
            </p:cNvPr>
            <p:cNvCxnSpPr>
              <a:cxnSpLocks/>
              <a:endCxn id="205" idx="1"/>
            </p:cNvCxnSpPr>
            <p:nvPr/>
          </p:nvCxnSpPr>
          <p:spPr>
            <a:xfrm flipV="1">
              <a:off x="2203176" y="3131353"/>
              <a:ext cx="392663" cy="3117"/>
            </a:xfrm>
            <a:prstGeom prst="straightConnector1">
              <a:avLst/>
            </a:prstGeom>
            <a:noFill/>
            <a:ln w="28575" cap="flat" cmpd="sng" algn="ctr">
              <a:solidFill>
                <a:sysClr val="windowText" lastClr="000000"/>
              </a:solidFill>
              <a:prstDash val="solid"/>
              <a:miter lim="800000"/>
              <a:headEnd type="oval" w="med" len="med"/>
              <a:tailEnd type="triangle" w="med" len="med"/>
            </a:ln>
            <a:effectLst/>
          </p:spPr>
        </p:cxnSp>
        <p:sp>
          <p:nvSpPr>
            <p:cNvPr id="205" name="TextBox 204">
              <a:extLst>
                <a:ext uri="{FF2B5EF4-FFF2-40B4-BE49-F238E27FC236}">
                  <a16:creationId xmlns:a16="http://schemas.microsoft.com/office/drawing/2014/main" id="{8C374B4B-1020-4B5F-BD1A-70F080C9ACE6}"/>
                </a:ext>
              </a:extLst>
            </p:cNvPr>
            <p:cNvSpPr txBox="1"/>
            <p:nvPr/>
          </p:nvSpPr>
          <p:spPr>
            <a:xfrm>
              <a:off x="2595839" y="2931298"/>
              <a:ext cx="1561645" cy="400110"/>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Tunnel Oxide</a:t>
              </a:r>
            </a:p>
          </p:txBody>
        </p:sp>
        <p:sp>
          <p:nvSpPr>
            <p:cNvPr id="211" name="Oval 210">
              <a:extLst>
                <a:ext uri="{FF2B5EF4-FFF2-40B4-BE49-F238E27FC236}">
                  <a16:creationId xmlns:a16="http://schemas.microsoft.com/office/drawing/2014/main" id="{ECD04458-A489-4557-8661-AACF75EA2A3D}"/>
                </a:ext>
              </a:extLst>
            </p:cNvPr>
            <p:cNvSpPr/>
            <p:nvPr/>
          </p:nvSpPr>
          <p:spPr>
            <a:xfrm>
              <a:off x="1153759" y="2277985"/>
              <a:ext cx="228600" cy="228600"/>
            </a:xfrm>
            <a:prstGeom prst="ellipse">
              <a:avLst/>
            </a:prstGeom>
            <a:solidFill>
              <a:srgbClr val="F79646"/>
            </a:solidFill>
            <a:ln w="12700" cap="flat" cmpd="sng" algn="ctr">
              <a:solidFill>
                <a:srgbClr val="F7964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prstClr val="white"/>
                  </a:solidFill>
                  <a:effectLst/>
                  <a:uLnTx/>
                  <a:uFillTx/>
                  <a:latin typeface="Calibri" panose="020F0502020204030204"/>
                  <a:ea typeface="+mn-ea"/>
                  <a:cs typeface="+mn-cs"/>
                </a:rPr>
                <a:t>e</a:t>
              </a:r>
            </a:p>
          </p:txBody>
        </p:sp>
        <p:sp>
          <p:nvSpPr>
            <p:cNvPr id="212" name="Oval 211">
              <a:extLst>
                <a:ext uri="{FF2B5EF4-FFF2-40B4-BE49-F238E27FC236}">
                  <a16:creationId xmlns:a16="http://schemas.microsoft.com/office/drawing/2014/main" id="{6D9D636B-58DF-4E2E-AF96-BA73F75FB7AC}"/>
                </a:ext>
              </a:extLst>
            </p:cNvPr>
            <p:cNvSpPr/>
            <p:nvPr/>
          </p:nvSpPr>
          <p:spPr>
            <a:xfrm>
              <a:off x="1476388" y="2282771"/>
              <a:ext cx="228600" cy="228600"/>
            </a:xfrm>
            <a:prstGeom prst="ellipse">
              <a:avLst/>
            </a:prstGeom>
            <a:solidFill>
              <a:srgbClr val="F79646"/>
            </a:solidFill>
            <a:ln w="12700" cap="flat" cmpd="sng" algn="ctr">
              <a:solidFill>
                <a:srgbClr val="F7964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prstClr val="white"/>
                  </a:solidFill>
                  <a:effectLst/>
                  <a:uLnTx/>
                  <a:uFillTx/>
                  <a:latin typeface="Calibri" panose="020F0502020204030204"/>
                  <a:ea typeface="+mn-ea"/>
                  <a:cs typeface="+mn-cs"/>
                </a:rPr>
                <a:t>e</a:t>
              </a:r>
            </a:p>
          </p:txBody>
        </p:sp>
        <p:sp>
          <p:nvSpPr>
            <p:cNvPr id="215" name="Oval 214">
              <a:extLst>
                <a:ext uri="{FF2B5EF4-FFF2-40B4-BE49-F238E27FC236}">
                  <a16:creationId xmlns:a16="http://schemas.microsoft.com/office/drawing/2014/main" id="{D017D3F9-2DA7-4986-8A07-456E684CF446}"/>
                </a:ext>
              </a:extLst>
            </p:cNvPr>
            <p:cNvSpPr/>
            <p:nvPr/>
          </p:nvSpPr>
          <p:spPr>
            <a:xfrm>
              <a:off x="1799017" y="2276588"/>
              <a:ext cx="228600" cy="228600"/>
            </a:xfrm>
            <a:prstGeom prst="ellipse">
              <a:avLst/>
            </a:prstGeom>
            <a:solidFill>
              <a:srgbClr val="F79646"/>
            </a:solidFill>
            <a:ln w="12700" cap="flat" cmpd="sng" algn="ctr">
              <a:solidFill>
                <a:srgbClr val="F7964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prstClr val="white"/>
                  </a:solidFill>
                  <a:effectLst/>
                  <a:uLnTx/>
                  <a:uFillTx/>
                  <a:latin typeface="Calibri" panose="020F0502020204030204"/>
                  <a:ea typeface="+mn-ea"/>
                  <a:cs typeface="+mn-cs"/>
                </a:rPr>
                <a:t>e</a:t>
              </a:r>
            </a:p>
          </p:txBody>
        </p:sp>
        <p:sp>
          <p:nvSpPr>
            <p:cNvPr id="216" name="Oval 215">
              <a:extLst>
                <a:ext uri="{FF2B5EF4-FFF2-40B4-BE49-F238E27FC236}">
                  <a16:creationId xmlns:a16="http://schemas.microsoft.com/office/drawing/2014/main" id="{119822D6-95EE-4DE9-9C8A-8CD6DCE34BC6}"/>
                </a:ext>
              </a:extLst>
            </p:cNvPr>
            <p:cNvSpPr/>
            <p:nvPr/>
          </p:nvSpPr>
          <p:spPr>
            <a:xfrm>
              <a:off x="2121646" y="2281374"/>
              <a:ext cx="228600" cy="228600"/>
            </a:xfrm>
            <a:prstGeom prst="ellipse">
              <a:avLst/>
            </a:prstGeom>
            <a:solidFill>
              <a:srgbClr val="F79646"/>
            </a:solidFill>
            <a:ln w="12700" cap="flat" cmpd="sng" algn="ctr">
              <a:solidFill>
                <a:srgbClr val="F7964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prstClr val="white"/>
                  </a:solidFill>
                  <a:effectLst/>
                  <a:uLnTx/>
                  <a:uFillTx/>
                  <a:latin typeface="Calibri" panose="020F0502020204030204"/>
                  <a:ea typeface="+mn-ea"/>
                  <a:cs typeface="+mn-cs"/>
                </a:rPr>
                <a:t>e</a:t>
              </a:r>
            </a:p>
          </p:txBody>
        </p:sp>
        <p:sp>
          <p:nvSpPr>
            <p:cNvPr id="217" name="Oval 216">
              <a:extLst>
                <a:ext uri="{FF2B5EF4-FFF2-40B4-BE49-F238E27FC236}">
                  <a16:creationId xmlns:a16="http://schemas.microsoft.com/office/drawing/2014/main" id="{90BB6D03-473D-419E-BCE7-1AE272621BDB}"/>
                </a:ext>
              </a:extLst>
            </p:cNvPr>
            <p:cNvSpPr/>
            <p:nvPr/>
          </p:nvSpPr>
          <p:spPr>
            <a:xfrm>
              <a:off x="1153759" y="2831841"/>
              <a:ext cx="228600" cy="228600"/>
            </a:xfrm>
            <a:prstGeom prst="ellipse">
              <a:avLst/>
            </a:prstGeom>
            <a:solidFill>
              <a:srgbClr val="F79646"/>
            </a:solidFill>
            <a:ln w="12700" cap="flat" cmpd="sng" algn="ctr">
              <a:solidFill>
                <a:srgbClr val="F7964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prstClr val="white"/>
                  </a:solidFill>
                  <a:effectLst/>
                  <a:uLnTx/>
                  <a:uFillTx/>
                  <a:latin typeface="Calibri" panose="020F0502020204030204"/>
                  <a:ea typeface="+mn-ea"/>
                  <a:cs typeface="+mn-cs"/>
                </a:rPr>
                <a:t>e</a:t>
              </a:r>
            </a:p>
          </p:txBody>
        </p:sp>
        <p:sp>
          <p:nvSpPr>
            <p:cNvPr id="218" name="Oval 217">
              <a:extLst>
                <a:ext uri="{FF2B5EF4-FFF2-40B4-BE49-F238E27FC236}">
                  <a16:creationId xmlns:a16="http://schemas.microsoft.com/office/drawing/2014/main" id="{A9D09667-B3C4-46B0-A536-6A8CF0D1CCE3}"/>
                </a:ext>
              </a:extLst>
            </p:cNvPr>
            <p:cNvSpPr/>
            <p:nvPr/>
          </p:nvSpPr>
          <p:spPr>
            <a:xfrm>
              <a:off x="1476388" y="2836627"/>
              <a:ext cx="228600" cy="228600"/>
            </a:xfrm>
            <a:prstGeom prst="ellipse">
              <a:avLst/>
            </a:prstGeom>
            <a:solidFill>
              <a:srgbClr val="F79646"/>
            </a:solidFill>
            <a:ln w="12700" cap="flat" cmpd="sng" algn="ctr">
              <a:solidFill>
                <a:srgbClr val="F7964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prstClr val="white"/>
                  </a:solidFill>
                  <a:effectLst/>
                  <a:uLnTx/>
                  <a:uFillTx/>
                  <a:latin typeface="Calibri" panose="020F0502020204030204"/>
                  <a:ea typeface="+mn-ea"/>
                  <a:cs typeface="+mn-cs"/>
                </a:rPr>
                <a:t>e</a:t>
              </a:r>
            </a:p>
          </p:txBody>
        </p:sp>
        <p:sp>
          <p:nvSpPr>
            <p:cNvPr id="219" name="Oval 218">
              <a:extLst>
                <a:ext uri="{FF2B5EF4-FFF2-40B4-BE49-F238E27FC236}">
                  <a16:creationId xmlns:a16="http://schemas.microsoft.com/office/drawing/2014/main" id="{3087B616-1AB9-43AF-A090-4319D613EBB7}"/>
                </a:ext>
              </a:extLst>
            </p:cNvPr>
            <p:cNvSpPr/>
            <p:nvPr/>
          </p:nvSpPr>
          <p:spPr>
            <a:xfrm>
              <a:off x="1799017" y="2830444"/>
              <a:ext cx="228600" cy="228600"/>
            </a:xfrm>
            <a:prstGeom prst="ellipse">
              <a:avLst/>
            </a:prstGeom>
            <a:solidFill>
              <a:srgbClr val="F79646"/>
            </a:solidFill>
            <a:ln w="12700" cap="flat" cmpd="sng" algn="ctr">
              <a:solidFill>
                <a:srgbClr val="F7964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prstClr val="white"/>
                  </a:solidFill>
                  <a:effectLst/>
                  <a:uLnTx/>
                  <a:uFillTx/>
                  <a:latin typeface="Calibri" panose="020F0502020204030204"/>
                  <a:ea typeface="+mn-ea"/>
                  <a:cs typeface="+mn-cs"/>
                </a:rPr>
                <a:t>e</a:t>
              </a:r>
            </a:p>
          </p:txBody>
        </p:sp>
        <p:sp>
          <p:nvSpPr>
            <p:cNvPr id="220" name="Oval 219">
              <a:extLst>
                <a:ext uri="{FF2B5EF4-FFF2-40B4-BE49-F238E27FC236}">
                  <a16:creationId xmlns:a16="http://schemas.microsoft.com/office/drawing/2014/main" id="{7680BCCF-FF8B-41C3-A6C6-0C2976193670}"/>
                </a:ext>
              </a:extLst>
            </p:cNvPr>
            <p:cNvSpPr/>
            <p:nvPr/>
          </p:nvSpPr>
          <p:spPr>
            <a:xfrm>
              <a:off x="2121646" y="2835230"/>
              <a:ext cx="228600" cy="228600"/>
            </a:xfrm>
            <a:prstGeom prst="ellipse">
              <a:avLst/>
            </a:prstGeom>
            <a:solidFill>
              <a:srgbClr val="F79646"/>
            </a:solidFill>
            <a:ln w="12700" cap="flat" cmpd="sng" algn="ctr">
              <a:solidFill>
                <a:srgbClr val="F7964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prstClr val="white"/>
                  </a:solidFill>
                  <a:effectLst/>
                  <a:uLnTx/>
                  <a:uFillTx/>
                  <a:latin typeface="Calibri" panose="020F0502020204030204"/>
                  <a:ea typeface="+mn-ea"/>
                  <a:cs typeface="+mn-cs"/>
                </a:rPr>
                <a:t>e</a:t>
              </a:r>
            </a:p>
          </p:txBody>
        </p:sp>
      </p:grpSp>
      <p:sp>
        <p:nvSpPr>
          <p:cNvPr id="221" name="TextBox 220">
            <a:extLst>
              <a:ext uri="{FF2B5EF4-FFF2-40B4-BE49-F238E27FC236}">
                <a16:creationId xmlns:a16="http://schemas.microsoft.com/office/drawing/2014/main" id="{6EA0D975-5E69-48F4-BE59-8980CCF3CEB2}"/>
              </a:ext>
            </a:extLst>
          </p:cNvPr>
          <p:cNvSpPr txBox="1"/>
          <p:nvPr/>
        </p:nvSpPr>
        <p:spPr>
          <a:xfrm>
            <a:off x="4686456" y="4147524"/>
            <a:ext cx="2640467" cy="4616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3D Charge-Trap Cell</a:t>
            </a:r>
          </a:p>
        </p:txBody>
      </p:sp>
      <p:sp>
        <p:nvSpPr>
          <p:cNvPr id="225" name="Rectangle: Rounded Corners 224">
            <a:extLst>
              <a:ext uri="{FF2B5EF4-FFF2-40B4-BE49-F238E27FC236}">
                <a16:creationId xmlns:a16="http://schemas.microsoft.com/office/drawing/2014/main" id="{9AEA6DC9-211C-446F-946C-2D6C5B046C65}"/>
              </a:ext>
            </a:extLst>
          </p:cNvPr>
          <p:cNvSpPr/>
          <p:nvPr/>
        </p:nvSpPr>
        <p:spPr bwMode="auto">
          <a:xfrm>
            <a:off x="467833" y="4662442"/>
            <a:ext cx="8208334" cy="1641702"/>
          </a:xfrm>
          <a:prstGeom prst="round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accent5"/>
                </a:solidFill>
                <a:effectLst/>
                <a:latin typeface="+mj-lt"/>
              </a:rPr>
              <a:t>Charges stored in insulator, t</a:t>
            </a:r>
            <a:r>
              <a:rPr lang="en-US" sz="2400" b="1" dirty="0">
                <a:solidFill>
                  <a:schemeClr val="accent5"/>
                </a:solidFill>
                <a:latin typeface="+mj-lt"/>
              </a:rPr>
              <a:t>hinner tunnel oxide</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accent5"/>
                </a:solidFill>
                <a:effectLst/>
                <a:latin typeface="+mj-lt"/>
                <a:sym typeface="Wingdings" panose="05000000000000000000" pitchFamily="2" charset="2"/>
              </a:rPr>
              <a:t> Faster data retention</a:t>
            </a:r>
            <a:endParaRPr kumimoji="0" lang="en-US" sz="4000" b="1" i="0" u="none" strike="noStrike" cap="none" normalizeH="0" baseline="0" dirty="0">
              <a:ln>
                <a:noFill/>
              </a:ln>
              <a:solidFill>
                <a:schemeClr val="accent5"/>
              </a:solidFill>
              <a:effectLst/>
              <a:latin typeface="+mj-lt"/>
            </a:endParaRPr>
          </a:p>
        </p:txBody>
      </p:sp>
    </p:spTree>
    <p:extLst>
      <p:ext uri="{BB962C8B-B14F-4D97-AF65-F5344CB8AC3E}">
        <p14:creationId xmlns:p14="http://schemas.microsoft.com/office/powerpoint/2010/main" val="99061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3"/>
                                        </p:tgtEl>
                                        <p:attrNameLst>
                                          <p:attrName>style.visibility</p:attrName>
                                        </p:attrNameLst>
                                      </p:cBhvr>
                                      <p:to>
                                        <p:strVal val="visible"/>
                                      </p:to>
                                    </p:set>
                                    <p:animEffect transition="in" filter="fade">
                                      <p:cBhvr>
                                        <p:cTn id="10" dur="500"/>
                                        <p:tgtEl>
                                          <p:spTgt spid="19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1"/>
                                        </p:tgtEl>
                                        <p:attrNameLst>
                                          <p:attrName>style.visibility</p:attrName>
                                        </p:attrNameLst>
                                      </p:cBhvr>
                                      <p:to>
                                        <p:strVal val="visible"/>
                                      </p:to>
                                    </p:set>
                                    <p:animEffect transition="in" filter="fade">
                                      <p:cBhvr>
                                        <p:cTn id="18" dur="500"/>
                                        <p:tgtEl>
                                          <p:spTgt spid="2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5"/>
                                        </p:tgtEl>
                                        <p:attrNameLst>
                                          <p:attrName>style.visibility</p:attrName>
                                        </p:attrNameLst>
                                      </p:cBhvr>
                                      <p:to>
                                        <p:strVal val="visible"/>
                                      </p:to>
                                    </p:set>
                                    <p:animEffect transition="in" filter="fade">
                                      <p:cBhvr>
                                        <p:cTn id="23" dur="500"/>
                                        <p:tgtEl>
                                          <p:spTgt spid="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p:bldP spid="221" grpId="0"/>
      <p:bldP spid="22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E8B56-0FD5-4618-8DE4-98F46D25004B}"/>
              </a:ext>
            </a:extLst>
          </p:cNvPr>
          <p:cNvSpPr>
            <a:spLocks noGrp="1"/>
          </p:cNvSpPr>
          <p:nvPr>
            <p:ph type="title"/>
          </p:nvPr>
        </p:nvSpPr>
        <p:spPr/>
        <p:txBody>
          <a:bodyPr/>
          <a:lstStyle/>
          <a:p>
            <a:r>
              <a:rPr lang="en-US" dirty="0"/>
              <a:t>3D vs. 2D Retention Characteristics</a:t>
            </a:r>
            <a:endParaRPr lang="en-US" sz="3600" dirty="0"/>
          </a:p>
        </p:txBody>
      </p:sp>
      <p:pic>
        <p:nvPicPr>
          <p:cNvPr id="7" name="Picture 6" descr="Screen Clipping">
            <a:extLst>
              <a:ext uri="{FF2B5EF4-FFF2-40B4-BE49-F238E27FC236}">
                <a16:creationId xmlns:a16="http://schemas.microsoft.com/office/drawing/2014/main" id="{41946F9D-335F-469C-B176-FBA12AAB1E5F}"/>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5300" y="1727074"/>
            <a:ext cx="8446007" cy="3322446"/>
          </a:xfrm>
          <a:prstGeom prst="rect">
            <a:avLst/>
          </a:prstGeom>
        </p:spPr>
      </p:pic>
      <p:sp>
        <p:nvSpPr>
          <p:cNvPr id="8" name="TextBox 7">
            <a:extLst>
              <a:ext uri="{FF2B5EF4-FFF2-40B4-BE49-F238E27FC236}">
                <a16:creationId xmlns:a16="http://schemas.microsoft.com/office/drawing/2014/main" id="{2605D273-823E-4E9E-9D0D-3958862D0D01}"/>
              </a:ext>
            </a:extLst>
          </p:cNvPr>
          <p:cNvSpPr txBox="1"/>
          <p:nvPr/>
        </p:nvSpPr>
        <p:spPr>
          <a:xfrm>
            <a:off x="2103120" y="6133127"/>
            <a:ext cx="6077305" cy="215444"/>
          </a:xfrm>
          <a:prstGeom prst="rect">
            <a:avLst/>
          </a:prstGeom>
          <a:noFill/>
        </p:spPr>
        <p:txBody>
          <a:bodyPr wrap="none" rtlCol="0">
            <a:spAutoFit/>
          </a:bodyPr>
          <a:lstStyle/>
          <a:p>
            <a:r>
              <a:rPr lang="en-US" sz="800" b="0" dirty="0"/>
              <a:t>Source: K. Mizoguchi, et al., “Data-Retention Characteristics Comparison of 2D and 3D TLC NAND Flash Memories,” IMW, 2017.</a:t>
            </a:r>
          </a:p>
        </p:txBody>
      </p:sp>
      <p:grpSp>
        <p:nvGrpSpPr>
          <p:cNvPr id="13" name="Group 12">
            <a:extLst>
              <a:ext uri="{FF2B5EF4-FFF2-40B4-BE49-F238E27FC236}">
                <a16:creationId xmlns:a16="http://schemas.microsoft.com/office/drawing/2014/main" id="{BD94F838-E458-46BA-A187-FF23AECCB61A}"/>
              </a:ext>
            </a:extLst>
          </p:cNvPr>
          <p:cNvGrpSpPr/>
          <p:nvPr/>
        </p:nvGrpSpPr>
        <p:grpSpPr>
          <a:xfrm>
            <a:off x="5330470" y="2875280"/>
            <a:ext cx="3630837" cy="3049668"/>
            <a:chOff x="5330470" y="2875280"/>
            <a:chExt cx="3630837" cy="3049668"/>
          </a:xfrm>
        </p:grpSpPr>
        <p:sp>
          <p:nvSpPr>
            <p:cNvPr id="9" name="Rectangle 8">
              <a:extLst>
                <a:ext uri="{FF2B5EF4-FFF2-40B4-BE49-F238E27FC236}">
                  <a16:creationId xmlns:a16="http://schemas.microsoft.com/office/drawing/2014/main" id="{A23FF852-51CB-4F74-9A26-70ECBB25A4B6}"/>
                </a:ext>
              </a:extLst>
            </p:cNvPr>
            <p:cNvSpPr/>
            <p:nvPr/>
          </p:nvSpPr>
          <p:spPr bwMode="auto">
            <a:xfrm>
              <a:off x="7447280" y="2875280"/>
              <a:ext cx="1514027" cy="985520"/>
            </a:xfrm>
            <a:prstGeom prst="rect">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chemeClr val="tx1"/>
                </a:solidFill>
                <a:effectLst/>
                <a:latin typeface="Arial" charset="0"/>
              </a:endParaRPr>
            </a:p>
          </p:txBody>
        </p:sp>
        <p:sp>
          <p:nvSpPr>
            <p:cNvPr id="11" name="Speech Bubble: Oval 10">
              <a:extLst>
                <a:ext uri="{FF2B5EF4-FFF2-40B4-BE49-F238E27FC236}">
                  <a16:creationId xmlns:a16="http://schemas.microsoft.com/office/drawing/2014/main" id="{4BBB8C33-DF91-402E-9DF4-49C92EBB1A94}"/>
                </a:ext>
              </a:extLst>
            </p:cNvPr>
            <p:cNvSpPr/>
            <p:nvPr/>
          </p:nvSpPr>
          <p:spPr bwMode="auto">
            <a:xfrm>
              <a:off x="5330470" y="4262676"/>
              <a:ext cx="3127730" cy="1662272"/>
            </a:xfrm>
            <a:prstGeom prst="wedgeEllipseCallout">
              <a:avLst>
                <a:gd name="adj1" fmla="val 26461"/>
                <a:gd name="adj2" fmla="val -74538"/>
              </a:avLst>
            </a:prstGeom>
            <a:solidFill>
              <a:schemeClr val="accent1"/>
            </a:solidFill>
            <a:ln>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i="0" u="none" strike="noStrike" cap="none" normalizeH="0" baseline="0" dirty="0">
                  <a:ln>
                    <a:noFill/>
                  </a:ln>
                  <a:solidFill>
                    <a:schemeClr val="bg1"/>
                  </a:solidFill>
                  <a:effectLst/>
                  <a:latin typeface="Arial" charset="0"/>
                </a:rPr>
                <a:t>2D NAND very sensitive to wearout</a:t>
              </a:r>
            </a:p>
          </p:txBody>
        </p:sp>
      </p:grpSp>
      <p:grpSp>
        <p:nvGrpSpPr>
          <p:cNvPr id="6" name="Group 5">
            <a:extLst>
              <a:ext uri="{FF2B5EF4-FFF2-40B4-BE49-F238E27FC236}">
                <a16:creationId xmlns:a16="http://schemas.microsoft.com/office/drawing/2014/main" id="{D5E3E6B1-CC32-4C45-8323-C77DA3923001}"/>
              </a:ext>
            </a:extLst>
          </p:cNvPr>
          <p:cNvGrpSpPr/>
          <p:nvPr/>
        </p:nvGrpSpPr>
        <p:grpSpPr>
          <a:xfrm>
            <a:off x="867183" y="3048000"/>
            <a:ext cx="3784064" cy="2891215"/>
            <a:chOff x="867183" y="3048000"/>
            <a:chExt cx="3784064" cy="2891215"/>
          </a:xfrm>
        </p:grpSpPr>
        <p:sp>
          <p:nvSpPr>
            <p:cNvPr id="10" name="Rectangle 9">
              <a:extLst>
                <a:ext uri="{FF2B5EF4-FFF2-40B4-BE49-F238E27FC236}">
                  <a16:creationId xmlns:a16="http://schemas.microsoft.com/office/drawing/2014/main" id="{A7F505DC-B596-4D27-B009-DB5FC2A33670}"/>
                </a:ext>
              </a:extLst>
            </p:cNvPr>
            <p:cNvSpPr/>
            <p:nvPr/>
          </p:nvSpPr>
          <p:spPr bwMode="auto">
            <a:xfrm>
              <a:off x="3137220" y="3048000"/>
              <a:ext cx="1514027" cy="812800"/>
            </a:xfrm>
            <a:prstGeom prst="rect">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chemeClr val="tx1"/>
                </a:solidFill>
                <a:effectLst/>
                <a:latin typeface="Arial" charset="0"/>
              </a:endParaRPr>
            </a:p>
          </p:txBody>
        </p:sp>
        <p:sp>
          <p:nvSpPr>
            <p:cNvPr id="12" name="Speech Bubble: Oval 11">
              <a:extLst>
                <a:ext uri="{FF2B5EF4-FFF2-40B4-BE49-F238E27FC236}">
                  <a16:creationId xmlns:a16="http://schemas.microsoft.com/office/drawing/2014/main" id="{AF407878-4A86-4092-ADE9-A906675FC5F4}"/>
                </a:ext>
              </a:extLst>
            </p:cNvPr>
            <p:cNvSpPr/>
            <p:nvPr/>
          </p:nvSpPr>
          <p:spPr bwMode="auto">
            <a:xfrm>
              <a:off x="867183" y="4276943"/>
              <a:ext cx="3784064" cy="1662272"/>
            </a:xfrm>
            <a:prstGeom prst="wedgeEllipseCallout">
              <a:avLst>
                <a:gd name="adj1" fmla="val 26461"/>
                <a:gd name="adj2" fmla="val -74538"/>
              </a:avLst>
            </a:prstGeom>
            <a:solidFill>
              <a:schemeClr val="accent1"/>
            </a:solidFill>
            <a:ln>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solidFill>
                    <a:schemeClr val="bg1"/>
                  </a:solidFill>
                  <a:latin typeface="Arial" charset="0"/>
                </a:rPr>
                <a:t>3</a:t>
              </a:r>
              <a:r>
                <a:rPr kumimoji="0" lang="en-US" sz="2400" i="0" u="none" strike="noStrike" cap="none" normalizeH="0" baseline="0" dirty="0">
                  <a:ln>
                    <a:noFill/>
                  </a:ln>
                  <a:solidFill>
                    <a:schemeClr val="bg1"/>
                  </a:solidFill>
                  <a:effectLst/>
                  <a:latin typeface="Arial" charset="0"/>
                </a:rPr>
                <a:t>D NAND uniformly affected by wearout</a:t>
              </a:r>
            </a:p>
          </p:txBody>
        </p:sp>
      </p:grpSp>
      <p:sp>
        <p:nvSpPr>
          <p:cNvPr id="4" name="Slide Number Placeholder 3">
            <a:extLst>
              <a:ext uri="{FF2B5EF4-FFF2-40B4-BE49-F238E27FC236}">
                <a16:creationId xmlns:a16="http://schemas.microsoft.com/office/drawing/2014/main" id="{ABF33C12-74C2-475A-A444-1DE2827E9537}"/>
              </a:ext>
            </a:extLst>
          </p:cNvPr>
          <p:cNvSpPr>
            <a:spLocks noGrp="1"/>
          </p:cNvSpPr>
          <p:nvPr>
            <p:ph type="sldNum" sz="quarter" idx="4"/>
          </p:nvPr>
        </p:nvSpPr>
        <p:spPr/>
        <p:txBody>
          <a:bodyPr/>
          <a:lstStyle/>
          <a:p>
            <a:fld id="{656CEE93-C87C-43EF-85C8-C664598978DF}" type="slidenum">
              <a:rPr lang="en-US" smtClean="0"/>
              <a:pPr/>
              <a:t>53</a:t>
            </a:fld>
            <a:endParaRPr lang="en-US" dirty="0"/>
          </a:p>
        </p:txBody>
      </p:sp>
    </p:spTree>
    <p:extLst>
      <p:ext uri="{BB962C8B-B14F-4D97-AF65-F5344CB8AC3E}">
        <p14:creationId xmlns:p14="http://schemas.microsoft.com/office/powerpoint/2010/main" val="286304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A0D73-CEDE-4BEE-903C-FDA877365E8E}"/>
              </a:ext>
            </a:extLst>
          </p:cNvPr>
          <p:cNvSpPr>
            <a:spLocks noGrp="1"/>
          </p:cNvSpPr>
          <p:nvPr>
            <p:ph type="title"/>
          </p:nvPr>
        </p:nvSpPr>
        <p:spPr/>
        <p:txBody>
          <a:bodyPr/>
          <a:lstStyle/>
          <a:p>
            <a:r>
              <a:rPr lang="en-US" dirty="0"/>
              <a:t>Limitations</a:t>
            </a:r>
          </a:p>
        </p:txBody>
      </p:sp>
      <p:sp>
        <p:nvSpPr>
          <p:cNvPr id="3" name="Content Placeholder 2">
            <a:extLst>
              <a:ext uri="{FF2B5EF4-FFF2-40B4-BE49-F238E27FC236}">
                <a16:creationId xmlns:a16="http://schemas.microsoft.com/office/drawing/2014/main" id="{A0F01A0E-3FC3-4FA9-9596-2DAFC45F43F0}"/>
              </a:ext>
            </a:extLst>
          </p:cNvPr>
          <p:cNvSpPr>
            <a:spLocks noGrp="1"/>
          </p:cNvSpPr>
          <p:nvPr>
            <p:ph sz="quarter" idx="11"/>
          </p:nvPr>
        </p:nvSpPr>
        <p:spPr/>
        <p:txBody>
          <a:bodyPr/>
          <a:lstStyle/>
          <a:p>
            <a:r>
              <a:rPr lang="en-US" dirty="0"/>
              <a:t>Vendor-to-vendor variation</a:t>
            </a:r>
          </a:p>
          <a:p>
            <a:pPr lvl="1"/>
            <a:r>
              <a:rPr lang="en-US" dirty="0"/>
              <a:t>Self-recovery and temperature effect should be similar for</a:t>
            </a:r>
            <a:br>
              <a:rPr lang="en-US" dirty="0"/>
            </a:br>
            <a:r>
              <a:rPr lang="en-US" dirty="0"/>
              <a:t>3D charge trap NAND (Samsung, Hynix, Toshiba, Sandisk)</a:t>
            </a:r>
          </a:p>
          <a:p>
            <a:endParaRPr lang="en-US" dirty="0"/>
          </a:p>
          <a:p>
            <a:r>
              <a:rPr lang="en-US" dirty="0"/>
              <a:t>Chip-to-chip variation</a:t>
            </a:r>
          </a:p>
          <a:p>
            <a:pPr lvl="1"/>
            <a:r>
              <a:rPr lang="en-US" dirty="0"/>
              <a:t>Each of our experiments takes several months</a:t>
            </a:r>
          </a:p>
          <a:p>
            <a:pPr lvl="1"/>
            <a:r>
              <a:rPr lang="en-US" dirty="0"/>
              <a:t>Expect future large-scale study on 3D NAND errors</a:t>
            </a:r>
          </a:p>
          <a:p>
            <a:endParaRPr lang="en-US" dirty="0"/>
          </a:p>
          <a:p>
            <a:pPr marL="0" indent="0">
              <a:buNone/>
            </a:pPr>
            <a:r>
              <a:rPr lang="en-US" dirty="0"/>
              <a:t>Not our limitation:</a:t>
            </a:r>
          </a:p>
          <a:p>
            <a:r>
              <a:rPr lang="en-US" dirty="0"/>
              <a:t>Any process variation within a chip</a:t>
            </a:r>
          </a:p>
          <a:p>
            <a:pPr lvl="1"/>
            <a:r>
              <a:rPr lang="en-US" dirty="0"/>
              <a:t>Our results include tens of randomly selected flash blocks</a:t>
            </a:r>
          </a:p>
          <a:p>
            <a:pPr lvl="1"/>
            <a:r>
              <a:rPr lang="en-US" dirty="0"/>
              <a:t>~1 million cells</a:t>
            </a:r>
          </a:p>
        </p:txBody>
      </p:sp>
      <p:sp>
        <p:nvSpPr>
          <p:cNvPr id="4" name="Slide Number Placeholder 3">
            <a:extLst>
              <a:ext uri="{FF2B5EF4-FFF2-40B4-BE49-F238E27FC236}">
                <a16:creationId xmlns:a16="http://schemas.microsoft.com/office/drawing/2014/main" id="{6B68885B-EFF7-4609-9707-937AC03D74FE}"/>
              </a:ext>
            </a:extLst>
          </p:cNvPr>
          <p:cNvSpPr>
            <a:spLocks noGrp="1"/>
          </p:cNvSpPr>
          <p:nvPr>
            <p:ph type="sldNum" sz="quarter" idx="4"/>
          </p:nvPr>
        </p:nvSpPr>
        <p:spPr/>
        <p:txBody>
          <a:bodyPr/>
          <a:lstStyle/>
          <a:p>
            <a:fld id="{656CEE93-C87C-43EF-85C8-C664598978DF}" type="slidenum">
              <a:rPr lang="en-US" smtClean="0"/>
              <a:pPr/>
              <a:t>54</a:t>
            </a:fld>
            <a:endParaRPr lang="en-US" dirty="0"/>
          </a:p>
        </p:txBody>
      </p:sp>
    </p:spTree>
    <p:extLst>
      <p:ext uri="{BB962C8B-B14F-4D97-AF65-F5344CB8AC3E}">
        <p14:creationId xmlns:p14="http://schemas.microsoft.com/office/powerpoint/2010/main" val="21787872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F5C02-885B-4871-A6C5-96E80D6C9798}"/>
              </a:ext>
            </a:extLst>
          </p:cNvPr>
          <p:cNvSpPr>
            <a:spLocks noGrp="1"/>
          </p:cNvSpPr>
          <p:nvPr>
            <p:ph type="title"/>
          </p:nvPr>
        </p:nvSpPr>
        <p:spPr/>
        <p:txBody>
          <a:bodyPr/>
          <a:lstStyle/>
          <a:p>
            <a:r>
              <a:rPr lang="en-US" dirty="0"/>
              <a:t>Generalizability of Results</a:t>
            </a:r>
          </a:p>
        </p:txBody>
      </p:sp>
      <p:sp>
        <p:nvSpPr>
          <p:cNvPr id="3" name="Content Placeholder 2">
            <a:extLst>
              <a:ext uri="{FF2B5EF4-FFF2-40B4-BE49-F238E27FC236}">
                <a16:creationId xmlns:a16="http://schemas.microsoft.com/office/drawing/2014/main" id="{D4BAA02A-0852-4A66-861E-6842D6748A89}"/>
              </a:ext>
            </a:extLst>
          </p:cNvPr>
          <p:cNvSpPr>
            <a:spLocks noGrp="1"/>
          </p:cNvSpPr>
          <p:nvPr>
            <p:ph sz="quarter" idx="11"/>
          </p:nvPr>
        </p:nvSpPr>
        <p:spPr/>
        <p:txBody>
          <a:bodyPr/>
          <a:lstStyle/>
          <a:p>
            <a:r>
              <a:rPr lang="en-US" dirty="0"/>
              <a:t>Should apply to other 3D NAND flash memory that uses charge trap cells (Samsung, Hynix, Toshiba, </a:t>
            </a:r>
            <a:r>
              <a:rPr lang="en-US" dirty="0" err="1"/>
              <a:t>Sandisk</a:t>
            </a:r>
            <a:r>
              <a:rPr lang="en-US" dirty="0"/>
              <a:t>, and future </a:t>
            </a:r>
            <a:r>
              <a:rPr lang="en-US"/>
              <a:t>Micron charge trap devices)</a:t>
            </a:r>
            <a:endParaRPr lang="en-US" dirty="0"/>
          </a:p>
          <a:p>
            <a:pPr lvl="1"/>
            <a:endParaRPr lang="en-US" dirty="0"/>
          </a:p>
        </p:txBody>
      </p:sp>
      <p:sp>
        <p:nvSpPr>
          <p:cNvPr id="4" name="Slide Number Placeholder 3">
            <a:extLst>
              <a:ext uri="{FF2B5EF4-FFF2-40B4-BE49-F238E27FC236}">
                <a16:creationId xmlns:a16="http://schemas.microsoft.com/office/drawing/2014/main" id="{19BB4188-A740-4F56-AD94-81773A562B33}"/>
              </a:ext>
            </a:extLst>
          </p:cNvPr>
          <p:cNvSpPr>
            <a:spLocks noGrp="1"/>
          </p:cNvSpPr>
          <p:nvPr>
            <p:ph type="sldNum" sz="quarter" idx="4"/>
          </p:nvPr>
        </p:nvSpPr>
        <p:spPr/>
        <p:txBody>
          <a:bodyPr/>
          <a:lstStyle/>
          <a:p>
            <a:fld id="{656CEE93-C87C-43EF-85C8-C664598978DF}" type="slidenum">
              <a:rPr lang="en-US" smtClean="0"/>
              <a:pPr/>
              <a:t>55</a:t>
            </a:fld>
            <a:endParaRPr lang="en-US" dirty="0"/>
          </a:p>
        </p:txBody>
      </p:sp>
    </p:spTree>
    <p:extLst>
      <p:ext uri="{BB962C8B-B14F-4D97-AF65-F5344CB8AC3E}">
        <p14:creationId xmlns:p14="http://schemas.microsoft.com/office/powerpoint/2010/main" val="22808668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6A3DD-B912-495F-9BA0-2FEA4E40BCC1}"/>
              </a:ext>
            </a:extLst>
          </p:cNvPr>
          <p:cNvSpPr>
            <a:spLocks noGrp="1"/>
          </p:cNvSpPr>
          <p:nvPr>
            <p:ph type="title"/>
          </p:nvPr>
        </p:nvSpPr>
        <p:spPr/>
        <p:txBody>
          <a:bodyPr>
            <a:normAutofit/>
          </a:bodyPr>
          <a:lstStyle/>
          <a:p>
            <a:r>
              <a:rPr lang="en-US" sz="3200" dirty="0"/>
              <a:t>Self-Recovery and Temperature in Planar NAND</a:t>
            </a:r>
          </a:p>
        </p:txBody>
      </p:sp>
      <p:sp>
        <p:nvSpPr>
          <p:cNvPr id="3" name="Content Placeholder 2">
            <a:extLst>
              <a:ext uri="{FF2B5EF4-FFF2-40B4-BE49-F238E27FC236}">
                <a16:creationId xmlns:a16="http://schemas.microsoft.com/office/drawing/2014/main" id="{2BB50B7A-DB91-4B67-88D9-DE3BDA9C41A7}"/>
              </a:ext>
            </a:extLst>
          </p:cNvPr>
          <p:cNvSpPr>
            <a:spLocks noGrp="1"/>
          </p:cNvSpPr>
          <p:nvPr>
            <p:ph sz="quarter" idx="11"/>
          </p:nvPr>
        </p:nvSpPr>
        <p:spPr/>
        <p:txBody>
          <a:bodyPr>
            <a:normAutofit/>
          </a:bodyPr>
          <a:lstStyle/>
          <a:p>
            <a:r>
              <a:rPr lang="en-US" dirty="0"/>
              <a:t>UDM [Mielke 2006]</a:t>
            </a:r>
          </a:p>
          <a:p>
            <a:r>
              <a:rPr lang="en-US" dirty="0"/>
              <a:t>Only models retention shift, no initial voltage</a:t>
            </a:r>
          </a:p>
          <a:p>
            <a:r>
              <a:rPr lang="en-US" dirty="0"/>
              <a:t>Exponential P/E cycle effect</a:t>
            </a:r>
          </a:p>
          <a:p>
            <a:r>
              <a:rPr lang="en-US" dirty="0"/>
              <a:t>Activation energy for planar NAND</a:t>
            </a:r>
          </a:p>
          <a:p>
            <a:endParaRPr lang="en-US" dirty="0"/>
          </a:p>
          <a:p>
            <a:r>
              <a:rPr lang="en-US" dirty="0"/>
              <a:t>3 other works propose mechanism and speculate different lifetime improvements</a:t>
            </a:r>
          </a:p>
          <a:p>
            <a:pPr lvl="1"/>
            <a:r>
              <a:rPr lang="en-US" dirty="0"/>
              <a:t>211x [Mohan+ HotStorage10]</a:t>
            </a:r>
          </a:p>
          <a:p>
            <a:pPr lvl="1"/>
            <a:r>
              <a:rPr lang="en-US" dirty="0"/>
              <a:t>5.8x [Wu+ HotStorage11]</a:t>
            </a:r>
          </a:p>
          <a:p>
            <a:pPr lvl="1"/>
            <a:r>
              <a:rPr lang="en-US" dirty="0"/>
              <a:t>2.8x [Lee+ FAST12]</a:t>
            </a:r>
            <a:endParaRPr lang="en-US" dirty="0">
              <a:solidFill>
                <a:schemeClr val="accent5"/>
              </a:solidFill>
            </a:endParaRPr>
          </a:p>
        </p:txBody>
      </p:sp>
      <p:sp>
        <p:nvSpPr>
          <p:cNvPr id="4" name="Slide Number Placeholder 3">
            <a:extLst>
              <a:ext uri="{FF2B5EF4-FFF2-40B4-BE49-F238E27FC236}">
                <a16:creationId xmlns:a16="http://schemas.microsoft.com/office/drawing/2014/main" id="{A981421F-5A0E-488B-ABD9-A6E3C8F76783}"/>
              </a:ext>
            </a:extLst>
          </p:cNvPr>
          <p:cNvSpPr>
            <a:spLocks noGrp="1"/>
          </p:cNvSpPr>
          <p:nvPr>
            <p:ph type="sldNum" sz="quarter" idx="4"/>
          </p:nvPr>
        </p:nvSpPr>
        <p:spPr/>
        <p:txBody>
          <a:bodyPr/>
          <a:lstStyle/>
          <a:p>
            <a:fld id="{656CEE93-C87C-43EF-85C8-C664598978DF}" type="slidenum">
              <a:rPr lang="en-US" smtClean="0"/>
              <a:pPr/>
              <a:t>56</a:t>
            </a:fld>
            <a:endParaRPr lang="en-US" dirty="0"/>
          </a:p>
        </p:txBody>
      </p:sp>
    </p:spTree>
    <p:extLst>
      <p:ext uri="{BB962C8B-B14F-4D97-AF65-F5344CB8AC3E}">
        <p14:creationId xmlns:p14="http://schemas.microsoft.com/office/powerpoint/2010/main" val="10194389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C67C6-5330-4AD9-8F32-72CB289C2284}"/>
              </a:ext>
            </a:extLst>
          </p:cNvPr>
          <p:cNvSpPr>
            <a:spLocks noGrp="1"/>
          </p:cNvSpPr>
          <p:nvPr>
            <p:ph type="title"/>
          </p:nvPr>
        </p:nvSpPr>
        <p:spPr/>
        <p:txBody>
          <a:bodyPr/>
          <a:lstStyle/>
          <a:p>
            <a:r>
              <a:rPr lang="en-US" dirty="0"/>
              <a:t>Novelty vs. UDM</a:t>
            </a:r>
          </a:p>
        </p:txBody>
      </p:sp>
      <p:sp>
        <p:nvSpPr>
          <p:cNvPr id="3" name="Content Placeholder 2">
            <a:extLst>
              <a:ext uri="{FF2B5EF4-FFF2-40B4-BE49-F238E27FC236}">
                <a16:creationId xmlns:a16="http://schemas.microsoft.com/office/drawing/2014/main" id="{73935E4F-7785-4E81-9DF9-E0A60086C14B}"/>
              </a:ext>
            </a:extLst>
          </p:cNvPr>
          <p:cNvSpPr>
            <a:spLocks noGrp="1"/>
          </p:cNvSpPr>
          <p:nvPr>
            <p:ph sz="quarter" idx="11"/>
          </p:nvPr>
        </p:nvSpPr>
        <p:spPr/>
        <p:txBody>
          <a:bodyPr/>
          <a:lstStyle/>
          <a:p>
            <a:r>
              <a:rPr lang="en-US" dirty="0"/>
              <a:t>3D charge trap cells are more resilient to P/E cycling than floating-gate cells in planar NAND</a:t>
            </a:r>
          </a:p>
          <a:p>
            <a:r>
              <a:rPr lang="en-US" dirty="0"/>
              <a:t>Different activation energy</a:t>
            </a:r>
          </a:p>
          <a:p>
            <a:r>
              <a:rPr lang="en-US" dirty="0"/>
              <a:t>Program temperature effect not discussed in planar NAND</a:t>
            </a:r>
          </a:p>
        </p:txBody>
      </p:sp>
      <p:sp>
        <p:nvSpPr>
          <p:cNvPr id="4" name="Slide Number Placeholder 3">
            <a:extLst>
              <a:ext uri="{FF2B5EF4-FFF2-40B4-BE49-F238E27FC236}">
                <a16:creationId xmlns:a16="http://schemas.microsoft.com/office/drawing/2014/main" id="{88A9AD14-E121-47ED-8E29-D36DD27B241F}"/>
              </a:ext>
            </a:extLst>
          </p:cNvPr>
          <p:cNvSpPr>
            <a:spLocks noGrp="1"/>
          </p:cNvSpPr>
          <p:nvPr>
            <p:ph type="sldNum" sz="quarter" idx="4"/>
          </p:nvPr>
        </p:nvSpPr>
        <p:spPr/>
        <p:txBody>
          <a:bodyPr/>
          <a:lstStyle/>
          <a:p>
            <a:fld id="{656CEE93-C87C-43EF-85C8-C664598978DF}" type="slidenum">
              <a:rPr lang="en-US" smtClean="0"/>
              <a:pPr/>
              <a:t>57</a:t>
            </a:fld>
            <a:endParaRPr lang="en-US" dirty="0"/>
          </a:p>
        </p:txBody>
      </p:sp>
    </p:spTree>
    <p:extLst>
      <p:ext uri="{BB962C8B-B14F-4D97-AF65-F5344CB8AC3E}">
        <p14:creationId xmlns:p14="http://schemas.microsoft.com/office/powerpoint/2010/main" val="34859768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D8F51-57E9-455B-8E73-15A7722A70D7}"/>
              </a:ext>
            </a:extLst>
          </p:cNvPr>
          <p:cNvSpPr>
            <a:spLocks noGrp="1"/>
          </p:cNvSpPr>
          <p:nvPr>
            <p:ph type="title"/>
          </p:nvPr>
        </p:nvSpPr>
        <p:spPr/>
        <p:txBody>
          <a:bodyPr/>
          <a:lstStyle/>
          <a:p>
            <a:r>
              <a:rPr lang="en-US" dirty="0"/>
              <a:t>Ideal SSD Temperature</a:t>
            </a:r>
          </a:p>
        </p:txBody>
      </p:sp>
      <p:sp>
        <p:nvSpPr>
          <p:cNvPr id="3" name="Content Placeholder 2">
            <a:extLst>
              <a:ext uri="{FF2B5EF4-FFF2-40B4-BE49-F238E27FC236}">
                <a16:creationId xmlns:a16="http://schemas.microsoft.com/office/drawing/2014/main" id="{BDA9F541-9899-4164-97EB-06CB26EAE9C3}"/>
              </a:ext>
            </a:extLst>
          </p:cNvPr>
          <p:cNvSpPr>
            <a:spLocks noGrp="1"/>
          </p:cNvSpPr>
          <p:nvPr>
            <p:ph sz="quarter" idx="11"/>
          </p:nvPr>
        </p:nvSpPr>
        <p:spPr/>
        <p:txBody>
          <a:bodyPr/>
          <a:lstStyle/>
          <a:p>
            <a:r>
              <a:rPr lang="en-US" dirty="0"/>
              <a:t>It depends!</a:t>
            </a:r>
          </a:p>
          <a:p>
            <a:pPr lvl="1"/>
            <a:r>
              <a:rPr lang="en-US" dirty="0">
                <a:solidFill>
                  <a:schemeClr val="accent6"/>
                </a:solidFill>
              </a:rPr>
              <a:t>High program temperature increases program variation (good) </a:t>
            </a:r>
          </a:p>
          <a:p>
            <a:pPr lvl="1"/>
            <a:r>
              <a:rPr lang="en-US" dirty="0">
                <a:solidFill>
                  <a:schemeClr val="accent6"/>
                </a:solidFill>
              </a:rPr>
              <a:t>High dwell temperature accelerates self-recovery (good)</a:t>
            </a:r>
          </a:p>
          <a:p>
            <a:pPr lvl="1"/>
            <a:r>
              <a:rPr lang="en-US" dirty="0">
                <a:solidFill>
                  <a:schemeClr val="accent5"/>
                </a:solidFill>
              </a:rPr>
              <a:t>High retention temperature accelerates retention loss (bad)</a:t>
            </a:r>
          </a:p>
          <a:p>
            <a:endParaRPr lang="en-US" dirty="0"/>
          </a:p>
        </p:txBody>
      </p:sp>
      <p:sp>
        <p:nvSpPr>
          <p:cNvPr id="4" name="Slide Number Placeholder 3">
            <a:extLst>
              <a:ext uri="{FF2B5EF4-FFF2-40B4-BE49-F238E27FC236}">
                <a16:creationId xmlns:a16="http://schemas.microsoft.com/office/drawing/2014/main" id="{79C61F24-450C-48BD-BA07-7B2C54F2C53F}"/>
              </a:ext>
            </a:extLst>
          </p:cNvPr>
          <p:cNvSpPr>
            <a:spLocks noGrp="1"/>
          </p:cNvSpPr>
          <p:nvPr>
            <p:ph type="sldNum" sz="quarter" idx="4"/>
          </p:nvPr>
        </p:nvSpPr>
        <p:spPr/>
        <p:txBody>
          <a:bodyPr/>
          <a:lstStyle/>
          <a:p>
            <a:fld id="{656CEE93-C87C-43EF-85C8-C664598978DF}" type="slidenum">
              <a:rPr lang="en-US" smtClean="0"/>
              <a:pPr/>
              <a:t>58</a:t>
            </a:fld>
            <a:endParaRPr lang="en-US" dirty="0"/>
          </a:p>
        </p:txBody>
      </p:sp>
      <p:pic>
        <p:nvPicPr>
          <p:cNvPr id="6" name="Picture 5" descr="Screen Clipping">
            <a:extLst>
              <a:ext uri="{FF2B5EF4-FFF2-40B4-BE49-F238E27FC236}">
                <a16:creationId xmlns:a16="http://schemas.microsoft.com/office/drawing/2014/main" id="{57FCE38C-19F2-4349-A9FF-5259C4DABE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291" y="2769551"/>
            <a:ext cx="7053418" cy="3917467"/>
          </a:xfrm>
          <a:prstGeom prst="rect">
            <a:avLst/>
          </a:prstGeom>
        </p:spPr>
      </p:pic>
    </p:spTree>
    <p:extLst>
      <p:ext uri="{BB962C8B-B14F-4D97-AF65-F5344CB8AC3E}">
        <p14:creationId xmlns:p14="http://schemas.microsoft.com/office/powerpoint/2010/main" val="25950567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5680D-DCB1-44CD-A670-B3AD01452C83}"/>
              </a:ext>
            </a:extLst>
          </p:cNvPr>
          <p:cNvSpPr>
            <a:spLocks noGrp="1"/>
          </p:cNvSpPr>
          <p:nvPr>
            <p:ph type="title"/>
          </p:nvPr>
        </p:nvSpPr>
        <p:spPr/>
        <p:txBody>
          <a:bodyPr/>
          <a:lstStyle/>
          <a:p>
            <a:r>
              <a:rPr lang="en-US" dirty="0"/>
              <a:t>URT Fine Tuning</a:t>
            </a:r>
          </a:p>
        </p:txBody>
      </p:sp>
      <p:sp>
        <p:nvSpPr>
          <p:cNvPr id="3" name="Content Placeholder 2">
            <a:extLst>
              <a:ext uri="{FF2B5EF4-FFF2-40B4-BE49-F238E27FC236}">
                <a16:creationId xmlns:a16="http://schemas.microsoft.com/office/drawing/2014/main" id="{03BE5C7D-86BA-44E7-B1B8-6D73F9289FDA}"/>
              </a:ext>
            </a:extLst>
          </p:cNvPr>
          <p:cNvSpPr>
            <a:spLocks noGrp="1"/>
          </p:cNvSpPr>
          <p:nvPr>
            <p:ph sz="quarter" idx="11"/>
          </p:nvPr>
        </p:nvSpPr>
        <p:spPr/>
        <p:txBody>
          <a:bodyPr/>
          <a:lstStyle/>
          <a:p>
            <a:r>
              <a:rPr lang="en-US" dirty="0"/>
              <a:t>Randomly sample 10 wordlines in each chip</a:t>
            </a:r>
          </a:p>
          <a:p>
            <a:r>
              <a:rPr lang="en-US" dirty="0"/>
              <a:t>Learn V</a:t>
            </a:r>
            <a:r>
              <a:rPr lang="en-US" baseline="-25000" dirty="0"/>
              <a:t>opt</a:t>
            </a:r>
            <a:r>
              <a:rPr lang="en-US" dirty="0"/>
              <a:t> by sweeping V</a:t>
            </a:r>
            <a:r>
              <a:rPr lang="en-US" baseline="-25000" dirty="0"/>
              <a:t>ref</a:t>
            </a:r>
            <a:endParaRPr lang="en-US" dirty="0"/>
          </a:p>
          <a:p>
            <a:r>
              <a:rPr lang="en-US" dirty="0"/>
              <a:t>Fit URT model with newly learned V</a:t>
            </a:r>
            <a:r>
              <a:rPr lang="en-US" baseline="-25000" dirty="0"/>
              <a:t>opt</a:t>
            </a:r>
            <a:endParaRPr lang="en-US" dirty="0"/>
          </a:p>
        </p:txBody>
      </p:sp>
      <p:sp>
        <p:nvSpPr>
          <p:cNvPr id="4" name="Slide Number Placeholder 3">
            <a:extLst>
              <a:ext uri="{FF2B5EF4-FFF2-40B4-BE49-F238E27FC236}">
                <a16:creationId xmlns:a16="http://schemas.microsoft.com/office/drawing/2014/main" id="{0093811C-6169-43F7-A7DC-34CB0A615A53}"/>
              </a:ext>
            </a:extLst>
          </p:cNvPr>
          <p:cNvSpPr>
            <a:spLocks noGrp="1"/>
          </p:cNvSpPr>
          <p:nvPr>
            <p:ph type="sldNum" sz="quarter" idx="4"/>
          </p:nvPr>
        </p:nvSpPr>
        <p:spPr/>
        <p:txBody>
          <a:bodyPr/>
          <a:lstStyle/>
          <a:p>
            <a:fld id="{656CEE93-C87C-43EF-85C8-C664598978DF}" type="slidenum">
              <a:rPr lang="en-US" smtClean="0"/>
              <a:pPr/>
              <a:t>59</a:t>
            </a:fld>
            <a:endParaRPr lang="en-US" dirty="0"/>
          </a:p>
        </p:txBody>
      </p:sp>
    </p:spTree>
    <p:extLst>
      <p:ext uri="{BB962C8B-B14F-4D97-AF65-F5344CB8AC3E}">
        <p14:creationId xmlns:p14="http://schemas.microsoft.com/office/powerpoint/2010/main" val="2903677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D85EF-A6AD-4595-83CD-8038604ECBAB}"/>
              </a:ext>
            </a:extLst>
          </p:cNvPr>
          <p:cNvSpPr>
            <a:spLocks noGrp="1"/>
          </p:cNvSpPr>
          <p:nvPr>
            <p:ph type="title"/>
          </p:nvPr>
        </p:nvSpPr>
        <p:spPr/>
        <p:txBody>
          <a:bodyPr/>
          <a:lstStyle/>
          <a:p>
            <a:r>
              <a:rPr lang="en-US" dirty="0"/>
              <a:t>Flash Wearout</a:t>
            </a:r>
          </a:p>
        </p:txBody>
      </p:sp>
      <p:sp>
        <p:nvSpPr>
          <p:cNvPr id="3" name="Slide Number Placeholder 2">
            <a:extLst>
              <a:ext uri="{FF2B5EF4-FFF2-40B4-BE49-F238E27FC236}">
                <a16:creationId xmlns:a16="http://schemas.microsoft.com/office/drawing/2014/main" id="{C10EFEE1-78AB-4F17-902F-22462712216A}"/>
              </a:ext>
            </a:extLst>
          </p:cNvPr>
          <p:cNvSpPr>
            <a:spLocks noGrp="1"/>
          </p:cNvSpPr>
          <p:nvPr>
            <p:ph type="sldNum" sz="quarter" idx="12"/>
          </p:nvPr>
        </p:nvSpPr>
        <p:spPr>
          <a:xfrm>
            <a:off x="8189793" y="6516624"/>
            <a:ext cx="954209" cy="341376"/>
          </a:xfrm>
        </p:spPr>
        <p:txBody>
          <a:bodyPr/>
          <a:lstStyle/>
          <a:p>
            <a:fld id="{656CEE93-C87C-43EF-85C8-C664598978DF}" type="slidenum">
              <a:rPr lang="en-US" smtClean="0"/>
              <a:t>6</a:t>
            </a:fld>
            <a:endParaRPr lang="en-US" dirty="0"/>
          </a:p>
        </p:txBody>
      </p:sp>
      <p:grpSp>
        <p:nvGrpSpPr>
          <p:cNvPr id="10" name="Group 9">
            <a:extLst>
              <a:ext uri="{FF2B5EF4-FFF2-40B4-BE49-F238E27FC236}">
                <a16:creationId xmlns:a16="http://schemas.microsoft.com/office/drawing/2014/main" id="{764E41C9-1C21-4EE9-9907-4D209276C09F}"/>
              </a:ext>
            </a:extLst>
          </p:cNvPr>
          <p:cNvGrpSpPr/>
          <p:nvPr/>
        </p:nvGrpSpPr>
        <p:grpSpPr>
          <a:xfrm>
            <a:off x="18643" y="1085850"/>
            <a:ext cx="9053120" cy="5580649"/>
            <a:chOff x="18643" y="1085850"/>
            <a:chExt cx="9053120" cy="5580649"/>
          </a:xfrm>
        </p:grpSpPr>
        <p:cxnSp>
          <p:nvCxnSpPr>
            <p:cNvPr id="18" name="Straight Arrow Connector 17">
              <a:extLst>
                <a:ext uri="{FF2B5EF4-FFF2-40B4-BE49-F238E27FC236}">
                  <a16:creationId xmlns:a16="http://schemas.microsoft.com/office/drawing/2014/main" id="{31B3A378-468E-40F6-9695-D722383B47A1}"/>
                </a:ext>
              </a:extLst>
            </p:cNvPr>
            <p:cNvCxnSpPr>
              <a:stCxn id="17" idx="6"/>
              <a:endCxn id="19" idx="2"/>
            </p:cNvCxnSpPr>
            <p:nvPr/>
          </p:nvCxnSpPr>
          <p:spPr>
            <a:xfrm>
              <a:off x="6574299" y="5417059"/>
              <a:ext cx="987898" cy="1"/>
            </a:xfrm>
            <a:prstGeom prst="straightConnector1">
              <a:avLst/>
            </a:prstGeom>
            <a:ln w="76200">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2A32E6A-E369-4905-A7F4-B9B0E92EB5C5}"/>
                </a:ext>
              </a:extLst>
            </p:cNvPr>
            <p:cNvSpPr txBox="1"/>
            <p:nvPr/>
          </p:nvSpPr>
          <p:spPr>
            <a:xfrm>
              <a:off x="5028413" y="3971600"/>
              <a:ext cx="4043350" cy="769441"/>
            </a:xfrm>
            <a:prstGeom prst="rect">
              <a:avLst/>
            </a:prstGeom>
            <a:noFill/>
          </p:spPr>
          <p:txBody>
            <a:bodyPr wrap="square" rtlCol="0">
              <a:spAutoFit/>
            </a:bodyPr>
            <a:lstStyle/>
            <a:p>
              <a:pPr algn="ctr"/>
              <a:r>
                <a:rPr lang="en-US" sz="2400" b="1" dirty="0">
                  <a:solidFill>
                    <a:schemeClr val="accent5"/>
                  </a:solidFill>
                </a:rPr>
                <a:t>2. Program Variation</a:t>
              </a:r>
              <a:br>
                <a:rPr lang="en-US" sz="2400" b="1" dirty="0">
                  <a:solidFill>
                    <a:schemeClr val="accent5"/>
                  </a:solidFill>
                </a:rPr>
              </a:br>
              <a:r>
                <a:rPr lang="en-US" sz="2000" dirty="0">
                  <a:solidFill>
                    <a:schemeClr val="accent5"/>
                  </a:solidFill>
                </a:rPr>
                <a:t>(init. voltage difference b/w states)</a:t>
              </a:r>
              <a:endParaRPr lang="en-US" sz="2400" dirty="0">
                <a:solidFill>
                  <a:schemeClr val="accent5"/>
                </a:solidFill>
              </a:endParaRPr>
            </a:p>
          </p:txBody>
        </p:sp>
        <p:sp>
          <p:nvSpPr>
            <p:cNvPr id="28" name="Oval 27">
              <a:extLst>
                <a:ext uri="{FF2B5EF4-FFF2-40B4-BE49-F238E27FC236}">
                  <a16:creationId xmlns:a16="http://schemas.microsoft.com/office/drawing/2014/main" id="{413B983F-E85E-4EC0-96D3-83633025B79A}"/>
                </a:ext>
              </a:extLst>
            </p:cNvPr>
            <p:cNvSpPr/>
            <p:nvPr/>
          </p:nvSpPr>
          <p:spPr bwMode="auto">
            <a:xfrm>
              <a:off x="6261265" y="2685515"/>
              <a:ext cx="1033622" cy="1033623"/>
            </a:xfrm>
            <a:prstGeom prst="ellipse">
              <a:avLst/>
            </a:prstGeom>
            <a:ln w="127000">
              <a:solidFill>
                <a:schemeClr val="accent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800" b="1" kern="0" dirty="0">
                <a:solidFill>
                  <a:srgbClr val="000000"/>
                </a:solidFill>
                <a:latin typeface="+mj-lt"/>
              </a:endParaRPr>
            </a:p>
          </p:txBody>
        </p:sp>
        <p:sp>
          <p:nvSpPr>
            <p:cNvPr id="25" name="TextBox 24">
              <a:extLst>
                <a:ext uri="{FF2B5EF4-FFF2-40B4-BE49-F238E27FC236}">
                  <a16:creationId xmlns:a16="http://schemas.microsoft.com/office/drawing/2014/main" id="{35751902-C464-4DC7-81F8-9017DDC0E0A1}"/>
                </a:ext>
              </a:extLst>
            </p:cNvPr>
            <p:cNvSpPr txBox="1"/>
            <p:nvPr/>
          </p:nvSpPr>
          <p:spPr>
            <a:xfrm>
              <a:off x="18643" y="1085850"/>
              <a:ext cx="4855432" cy="461665"/>
            </a:xfrm>
            <a:prstGeom prst="rect">
              <a:avLst/>
            </a:prstGeom>
            <a:noFill/>
          </p:spPr>
          <p:txBody>
            <a:bodyPr wrap="square" rtlCol="0">
              <a:spAutoFit/>
            </a:bodyPr>
            <a:lstStyle/>
            <a:p>
              <a:pPr algn="ctr"/>
              <a:r>
                <a:rPr lang="en-US" sz="2400" b="1" dirty="0"/>
                <a:t>Program/Erase (P/E) </a:t>
              </a:r>
              <a:r>
                <a:rPr lang="en-US" sz="2400" b="1" dirty="0">
                  <a:sym typeface="Wingdings" panose="05000000000000000000" pitchFamily="2" charset="2"/>
                </a:rPr>
                <a:t> </a:t>
              </a:r>
              <a:r>
                <a:rPr lang="en-US" sz="2400" b="1" dirty="0">
                  <a:solidFill>
                    <a:schemeClr val="accent2"/>
                  </a:solidFill>
                </a:rPr>
                <a:t>Wearout</a:t>
              </a:r>
            </a:p>
          </p:txBody>
        </p:sp>
        <p:grpSp>
          <p:nvGrpSpPr>
            <p:cNvPr id="35" name="Group 34">
              <a:extLst>
                <a:ext uri="{FF2B5EF4-FFF2-40B4-BE49-F238E27FC236}">
                  <a16:creationId xmlns:a16="http://schemas.microsoft.com/office/drawing/2014/main" id="{B25B4360-C689-4D42-BA26-938F3ED5FFDB}"/>
                </a:ext>
              </a:extLst>
            </p:cNvPr>
            <p:cNvGrpSpPr/>
            <p:nvPr/>
          </p:nvGrpSpPr>
          <p:grpSpPr>
            <a:xfrm>
              <a:off x="1068549" y="2073227"/>
              <a:ext cx="1033622" cy="1033623"/>
              <a:chOff x="7547634" y="1460987"/>
              <a:chExt cx="1378163" cy="1378163"/>
            </a:xfrm>
          </p:grpSpPr>
          <p:sp>
            <p:nvSpPr>
              <p:cNvPr id="37" name="Oval 36">
                <a:extLst>
                  <a:ext uri="{FF2B5EF4-FFF2-40B4-BE49-F238E27FC236}">
                    <a16:creationId xmlns:a16="http://schemas.microsoft.com/office/drawing/2014/main" id="{6C1369BA-86CF-4D91-A664-4D77D446E9E0}"/>
                  </a:ext>
                </a:extLst>
              </p:cNvPr>
              <p:cNvSpPr/>
              <p:nvPr/>
            </p:nvSpPr>
            <p:spPr bwMode="auto">
              <a:xfrm>
                <a:off x="7547634" y="1460987"/>
                <a:ext cx="1378163" cy="1378163"/>
              </a:xfrm>
              <a:prstGeom prst="ellipse">
                <a:avLst/>
              </a:prstGeom>
              <a:ln w="762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800" b="1" kern="0" dirty="0">
                  <a:solidFill>
                    <a:srgbClr val="000000"/>
                  </a:solidFill>
                  <a:latin typeface="+mj-lt"/>
                </a:endParaRPr>
              </a:p>
            </p:txBody>
          </p:sp>
          <p:sp>
            <p:nvSpPr>
              <p:cNvPr id="38" name="Oval 37">
                <a:extLst>
                  <a:ext uri="{FF2B5EF4-FFF2-40B4-BE49-F238E27FC236}">
                    <a16:creationId xmlns:a16="http://schemas.microsoft.com/office/drawing/2014/main" id="{F4796A23-3D96-40B7-8521-EE915B989B3D}"/>
                  </a:ext>
                </a:extLst>
              </p:cNvPr>
              <p:cNvSpPr/>
              <p:nvPr/>
            </p:nvSpPr>
            <p:spPr>
              <a:xfrm>
                <a:off x="7760076" y="1796798"/>
                <a:ext cx="304799" cy="3047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sp>
            <p:nvSpPr>
              <p:cNvPr id="39" name="Oval 38">
                <a:extLst>
                  <a:ext uri="{FF2B5EF4-FFF2-40B4-BE49-F238E27FC236}">
                    <a16:creationId xmlns:a16="http://schemas.microsoft.com/office/drawing/2014/main" id="{69B30282-6760-4228-9BA6-CEE0BDC921D1}"/>
                  </a:ext>
                </a:extLst>
              </p:cNvPr>
              <p:cNvSpPr/>
              <p:nvPr/>
            </p:nvSpPr>
            <p:spPr>
              <a:xfrm>
                <a:off x="8084314" y="2326706"/>
                <a:ext cx="304799" cy="3047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sp>
            <p:nvSpPr>
              <p:cNvPr id="40" name="Oval 39">
                <a:extLst>
                  <a:ext uri="{FF2B5EF4-FFF2-40B4-BE49-F238E27FC236}">
                    <a16:creationId xmlns:a16="http://schemas.microsoft.com/office/drawing/2014/main" id="{8AA971EF-B05B-4CC9-83F5-AB4F0AB1225F}"/>
                  </a:ext>
                </a:extLst>
              </p:cNvPr>
              <p:cNvSpPr/>
              <p:nvPr/>
            </p:nvSpPr>
            <p:spPr>
              <a:xfrm>
                <a:off x="8389113" y="1796798"/>
                <a:ext cx="304799" cy="3047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grpSp>
        <p:grpSp>
          <p:nvGrpSpPr>
            <p:cNvPr id="51" name="Group 50">
              <a:extLst>
                <a:ext uri="{FF2B5EF4-FFF2-40B4-BE49-F238E27FC236}">
                  <a16:creationId xmlns:a16="http://schemas.microsoft.com/office/drawing/2014/main" id="{BFA7EE19-AAB0-40DF-A682-0E6B7E35A511}"/>
                </a:ext>
              </a:extLst>
            </p:cNvPr>
            <p:cNvGrpSpPr/>
            <p:nvPr/>
          </p:nvGrpSpPr>
          <p:grpSpPr>
            <a:xfrm>
              <a:off x="1068547" y="1718074"/>
              <a:ext cx="2779120" cy="1388775"/>
              <a:chOff x="4975429" y="1272137"/>
              <a:chExt cx="2779120" cy="1388775"/>
            </a:xfrm>
          </p:grpSpPr>
          <p:sp>
            <p:nvSpPr>
              <p:cNvPr id="41" name="Oval 40">
                <a:extLst>
                  <a:ext uri="{FF2B5EF4-FFF2-40B4-BE49-F238E27FC236}">
                    <a16:creationId xmlns:a16="http://schemas.microsoft.com/office/drawing/2014/main" id="{72FF3F35-A0BD-47C2-879D-980A0D60742D}"/>
                  </a:ext>
                </a:extLst>
              </p:cNvPr>
              <p:cNvSpPr/>
              <p:nvPr/>
            </p:nvSpPr>
            <p:spPr bwMode="auto">
              <a:xfrm>
                <a:off x="4975429" y="1627289"/>
                <a:ext cx="1033622" cy="1033623"/>
              </a:xfrm>
              <a:prstGeom prst="ellipse">
                <a:avLst/>
              </a:prstGeom>
              <a:noFill/>
              <a:ln w="127000">
                <a:solidFill>
                  <a:schemeClr val="accent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42" name="TextBox 41">
                <a:extLst>
                  <a:ext uri="{FF2B5EF4-FFF2-40B4-BE49-F238E27FC236}">
                    <a16:creationId xmlns:a16="http://schemas.microsoft.com/office/drawing/2014/main" id="{10371405-7AED-4E76-8D96-8636D0543E86}"/>
                  </a:ext>
                </a:extLst>
              </p:cNvPr>
              <p:cNvSpPr txBox="1"/>
              <p:nvPr/>
            </p:nvSpPr>
            <p:spPr>
              <a:xfrm>
                <a:off x="6266065" y="1272137"/>
                <a:ext cx="1488484" cy="461665"/>
              </a:xfrm>
              <a:prstGeom prst="rect">
                <a:avLst/>
              </a:prstGeom>
              <a:noFill/>
            </p:spPr>
            <p:txBody>
              <a:bodyPr wrap="square" rtlCol="0">
                <a:spAutoFit/>
              </a:bodyPr>
              <a:lstStyle/>
              <a:p>
                <a:pPr algn="ctr"/>
                <a:r>
                  <a:rPr lang="en-US" sz="2400" b="1" dirty="0">
                    <a:solidFill>
                      <a:schemeClr val="accent6"/>
                    </a:solidFill>
                  </a:rPr>
                  <a:t>Insulator</a:t>
                </a:r>
              </a:p>
            </p:txBody>
          </p:sp>
          <p:cxnSp>
            <p:nvCxnSpPr>
              <p:cNvPr id="44" name="Straight Arrow Connector 43">
                <a:extLst>
                  <a:ext uri="{FF2B5EF4-FFF2-40B4-BE49-F238E27FC236}">
                    <a16:creationId xmlns:a16="http://schemas.microsoft.com/office/drawing/2014/main" id="{141B6EAF-2B1A-4F26-B3A2-FE34D7C56FAC}"/>
                  </a:ext>
                </a:extLst>
              </p:cNvPr>
              <p:cNvCxnSpPr>
                <a:cxnSpLocks/>
                <a:stCxn id="42" idx="1"/>
              </p:cNvCxnSpPr>
              <p:nvPr/>
            </p:nvCxnSpPr>
            <p:spPr>
              <a:xfrm flipH="1">
                <a:off x="5720839" y="1502970"/>
                <a:ext cx="545226" cy="115651"/>
              </a:xfrm>
              <a:prstGeom prst="straightConnector1">
                <a:avLst/>
              </a:prstGeom>
              <a:ln w="76200">
                <a:tailEnd type="triangle"/>
              </a:ln>
            </p:spPr>
            <p:style>
              <a:lnRef idx="1">
                <a:schemeClr val="accent6"/>
              </a:lnRef>
              <a:fillRef idx="0">
                <a:schemeClr val="accent6"/>
              </a:fillRef>
              <a:effectRef idx="0">
                <a:schemeClr val="accent6"/>
              </a:effectRef>
              <a:fontRef idx="minor">
                <a:schemeClr val="tx1"/>
              </a:fontRef>
            </p:style>
          </p:cxnSp>
        </p:grpSp>
        <p:sp>
          <p:nvSpPr>
            <p:cNvPr id="52" name="Lightning Bolt 51">
              <a:extLst>
                <a:ext uri="{FF2B5EF4-FFF2-40B4-BE49-F238E27FC236}">
                  <a16:creationId xmlns:a16="http://schemas.microsoft.com/office/drawing/2014/main" id="{62FD6C50-B17A-4B8E-9ADD-704B902B766D}"/>
                </a:ext>
              </a:extLst>
            </p:cNvPr>
            <p:cNvSpPr/>
            <p:nvPr/>
          </p:nvSpPr>
          <p:spPr>
            <a:xfrm>
              <a:off x="920666" y="1892403"/>
              <a:ext cx="365760" cy="365760"/>
            </a:xfrm>
            <a:prstGeom prst="lightningBol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53" name="Lightning Bolt 52">
              <a:extLst>
                <a:ext uri="{FF2B5EF4-FFF2-40B4-BE49-F238E27FC236}">
                  <a16:creationId xmlns:a16="http://schemas.microsoft.com/office/drawing/2014/main" id="{CA6DB66D-8DBD-41FF-9F70-F5CA39D9260B}"/>
                </a:ext>
              </a:extLst>
            </p:cNvPr>
            <p:cNvSpPr/>
            <p:nvPr/>
          </p:nvSpPr>
          <p:spPr>
            <a:xfrm flipH="1">
              <a:off x="1988556" y="2081639"/>
              <a:ext cx="365760" cy="365760"/>
            </a:xfrm>
            <a:prstGeom prst="lightningBol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63" name="Lightning Bolt 62">
              <a:extLst>
                <a:ext uri="{FF2B5EF4-FFF2-40B4-BE49-F238E27FC236}">
                  <a16:creationId xmlns:a16="http://schemas.microsoft.com/office/drawing/2014/main" id="{03BACF05-C7BE-4CFB-B3DF-E428180B2768}"/>
                </a:ext>
              </a:extLst>
            </p:cNvPr>
            <p:cNvSpPr/>
            <p:nvPr/>
          </p:nvSpPr>
          <p:spPr>
            <a:xfrm flipH="1" flipV="1">
              <a:off x="1903473" y="2923969"/>
              <a:ext cx="365760" cy="365760"/>
            </a:xfrm>
            <a:prstGeom prst="lightningBol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66" name="Lightning Bolt 65">
              <a:extLst>
                <a:ext uri="{FF2B5EF4-FFF2-40B4-BE49-F238E27FC236}">
                  <a16:creationId xmlns:a16="http://schemas.microsoft.com/office/drawing/2014/main" id="{350E9C63-E74A-42F8-BEFB-AFD0EC378861}"/>
                </a:ext>
              </a:extLst>
            </p:cNvPr>
            <p:cNvSpPr/>
            <p:nvPr/>
          </p:nvSpPr>
          <p:spPr>
            <a:xfrm flipV="1">
              <a:off x="869136" y="2790553"/>
              <a:ext cx="365760" cy="365760"/>
            </a:xfrm>
            <a:prstGeom prst="lightningBol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69" name="Lightning Bolt 68">
              <a:extLst>
                <a:ext uri="{FF2B5EF4-FFF2-40B4-BE49-F238E27FC236}">
                  <a16:creationId xmlns:a16="http://schemas.microsoft.com/office/drawing/2014/main" id="{9AFAA035-2A87-42CF-AE0C-71AE74492763}"/>
                </a:ext>
              </a:extLst>
            </p:cNvPr>
            <p:cNvSpPr/>
            <p:nvPr/>
          </p:nvSpPr>
          <p:spPr>
            <a:xfrm flipH="1">
              <a:off x="7185092" y="2652038"/>
              <a:ext cx="263091" cy="290044"/>
            </a:xfrm>
            <a:prstGeom prst="lightningBol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70" name="Oval 69">
              <a:extLst>
                <a:ext uri="{FF2B5EF4-FFF2-40B4-BE49-F238E27FC236}">
                  <a16:creationId xmlns:a16="http://schemas.microsoft.com/office/drawing/2014/main" id="{2687ABA3-A68A-4769-9357-5AA6F6E8DC25}"/>
                </a:ext>
              </a:extLst>
            </p:cNvPr>
            <p:cNvSpPr/>
            <p:nvPr/>
          </p:nvSpPr>
          <p:spPr>
            <a:xfrm>
              <a:off x="7104613" y="2766854"/>
              <a:ext cx="228599" cy="2285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cxnSp>
          <p:nvCxnSpPr>
            <p:cNvPr id="27" name="Straight Arrow Connector 26">
              <a:extLst>
                <a:ext uri="{FF2B5EF4-FFF2-40B4-BE49-F238E27FC236}">
                  <a16:creationId xmlns:a16="http://schemas.microsoft.com/office/drawing/2014/main" id="{C913E31D-D7AF-4A51-859F-813E78B3309B}"/>
                </a:ext>
              </a:extLst>
            </p:cNvPr>
            <p:cNvCxnSpPr>
              <a:cxnSpLocks/>
            </p:cNvCxnSpPr>
            <p:nvPr/>
          </p:nvCxnSpPr>
          <p:spPr>
            <a:xfrm flipV="1">
              <a:off x="6987457" y="2652038"/>
              <a:ext cx="598339" cy="421683"/>
            </a:xfrm>
            <a:prstGeom prst="straightConnector1">
              <a:avLst/>
            </a:prstGeom>
            <a:ln w="76200">
              <a:solidFill>
                <a:schemeClr val="accent4">
                  <a:lumMod val="75000"/>
                </a:schemeClr>
              </a:solidFill>
              <a:prstDash val="sysDot"/>
              <a:tailEnd type="triangle"/>
            </a:ln>
          </p:spPr>
          <p:style>
            <a:lnRef idx="1">
              <a:schemeClr val="accent4"/>
            </a:lnRef>
            <a:fillRef idx="0">
              <a:schemeClr val="accent4"/>
            </a:fillRef>
            <a:effectRef idx="0">
              <a:schemeClr val="accent4"/>
            </a:effectRef>
            <a:fontRef idx="minor">
              <a:schemeClr val="tx1"/>
            </a:fontRef>
          </p:style>
        </p:cxnSp>
        <p:grpSp>
          <p:nvGrpSpPr>
            <p:cNvPr id="16" name="Group 15">
              <a:extLst>
                <a:ext uri="{FF2B5EF4-FFF2-40B4-BE49-F238E27FC236}">
                  <a16:creationId xmlns:a16="http://schemas.microsoft.com/office/drawing/2014/main" id="{A28958B3-0C7D-406A-A03B-072FE9654BE8}"/>
                </a:ext>
              </a:extLst>
            </p:cNvPr>
            <p:cNvGrpSpPr/>
            <p:nvPr/>
          </p:nvGrpSpPr>
          <p:grpSpPr>
            <a:xfrm>
              <a:off x="7562196" y="4978116"/>
              <a:ext cx="877888" cy="877887"/>
              <a:chOff x="7547634" y="1460987"/>
              <a:chExt cx="1378163" cy="1378163"/>
            </a:xfrm>
          </p:grpSpPr>
          <p:sp>
            <p:nvSpPr>
              <p:cNvPr id="19" name="Oval 18">
                <a:extLst>
                  <a:ext uri="{FF2B5EF4-FFF2-40B4-BE49-F238E27FC236}">
                    <a16:creationId xmlns:a16="http://schemas.microsoft.com/office/drawing/2014/main" id="{A5DF66BD-C012-447A-828F-8A7DCC731A24}"/>
                  </a:ext>
                </a:extLst>
              </p:cNvPr>
              <p:cNvSpPr/>
              <p:nvPr/>
            </p:nvSpPr>
            <p:spPr bwMode="auto">
              <a:xfrm>
                <a:off x="7547634" y="1460987"/>
                <a:ext cx="1378163" cy="1378163"/>
              </a:xfrm>
              <a:prstGeom prst="ellipse">
                <a:avLst/>
              </a:prstGeom>
              <a:ln w="127000">
                <a:solidFill>
                  <a:schemeClr val="accent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800" b="1" kern="0" dirty="0">
                  <a:solidFill>
                    <a:srgbClr val="000000"/>
                  </a:solidFill>
                  <a:latin typeface="+mj-lt"/>
                </a:endParaRPr>
              </a:p>
            </p:txBody>
          </p:sp>
          <p:sp>
            <p:nvSpPr>
              <p:cNvPr id="20" name="Oval 19">
                <a:extLst>
                  <a:ext uri="{FF2B5EF4-FFF2-40B4-BE49-F238E27FC236}">
                    <a16:creationId xmlns:a16="http://schemas.microsoft.com/office/drawing/2014/main" id="{875EC912-1479-4379-BC77-901AAF2ADF37}"/>
                  </a:ext>
                </a:extLst>
              </p:cNvPr>
              <p:cNvSpPr/>
              <p:nvPr/>
            </p:nvSpPr>
            <p:spPr>
              <a:xfrm>
                <a:off x="7760076" y="1796798"/>
                <a:ext cx="304799" cy="3047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sp>
            <p:nvSpPr>
              <p:cNvPr id="21" name="Oval 20">
                <a:extLst>
                  <a:ext uri="{FF2B5EF4-FFF2-40B4-BE49-F238E27FC236}">
                    <a16:creationId xmlns:a16="http://schemas.microsoft.com/office/drawing/2014/main" id="{89182B25-68BA-4725-9D50-70EB3C53C46F}"/>
                  </a:ext>
                </a:extLst>
              </p:cNvPr>
              <p:cNvSpPr/>
              <p:nvPr/>
            </p:nvSpPr>
            <p:spPr>
              <a:xfrm>
                <a:off x="8426826" y="1781558"/>
                <a:ext cx="304799" cy="3047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sp>
            <p:nvSpPr>
              <p:cNvPr id="22" name="Oval 21">
                <a:extLst>
                  <a:ext uri="{FF2B5EF4-FFF2-40B4-BE49-F238E27FC236}">
                    <a16:creationId xmlns:a16="http://schemas.microsoft.com/office/drawing/2014/main" id="{6739CE5C-5FC7-4640-8EA0-9CF5AC8CB00B}"/>
                  </a:ext>
                </a:extLst>
              </p:cNvPr>
              <p:cNvSpPr/>
              <p:nvPr/>
            </p:nvSpPr>
            <p:spPr>
              <a:xfrm>
                <a:off x="8084314" y="2326706"/>
                <a:ext cx="304799" cy="3047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grpSp>
        <p:sp>
          <p:nvSpPr>
            <p:cNvPr id="82" name="TextBox 81">
              <a:extLst>
                <a:ext uri="{FF2B5EF4-FFF2-40B4-BE49-F238E27FC236}">
                  <a16:creationId xmlns:a16="http://schemas.microsoft.com/office/drawing/2014/main" id="{96D34F24-88A5-43BB-925C-6ABC45BA3264}"/>
                </a:ext>
              </a:extLst>
            </p:cNvPr>
            <p:cNvSpPr txBox="1"/>
            <p:nvPr/>
          </p:nvSpPr>
          <p:spPr>
            <a:xfrm>
              <a:off x="5372565" y="1592413"/>
              <a:ext cx="2811026" cy="769441"/>
            </a:xfrm>
            <a:prstGeom prst="rect">
              <a:avLst/>
            </a:prstGeom>
            <a:noFill/>
          </p:spPr>
          <p:txBody>
            <a:bodyPr wrap="square" rtlCol="0">
              <a:spAutoFit/>
            </a:bodyPr>
            <a:lstStyle/>
            <a:p>
              <a:pPr algn="ctr"/>
              <a:r>
                <a:rPr lang="en-US" sz="2400" b="1" dirty="0">
                  <a:solidFill>
                    <a:schemeClr val="accent5"/>
                  </a:solidFill>
                </a:rPr>
                <a:t>1. Retention Loss</a:t>
              </a:r>
            </a:p>
            <a:p>
              <a:pPr algn="ctr"/>
              <a:r>
                <a:rPr lang="en-US" sz="2000" dirty="0">
                  <a:solidFill>
                    <a:schemeClr val="accent5"/>
                  </a:solidFill>
                </a:rPr>
                <a:t>(voltage shift over time)</a:t>
              </a:r>
            </a:p>
          </p:txBody>
        </p:sp>
        <p:sp>
          <p:nvSpPr>
            <p:cNvPr id="83" name="TextBox 82">
              <a:extLst>
                <a:ext uri="{FF2B5EF4-FFF2-40B4-BE49-F238E27FC236}">
                  <a16:creationId xmlns:a16="http://schemas.microsoft.com/office/drawing/2014/main" id="{51BB809B-461A-44E9-9A6E-B9041301263F}"/>
                </a:ext>
              </a:extLst>
            </p:cNvPr>
            <p:cNvSpPr txBox="1"/>
            <p:nvPr/>
          </p:nvSpPr>
          <p:spPr>
            <a:xfrm>
              <a:off x="177813" y="4820648"/>
              <a:ext cx="4182840" cy="461665"/>
            </a:xfrm>
            <a:prstGeom prst="rect">
              <a:avLst/>
            </a:prstGeom>
            <a:noFill/>
          </p:spPr>
          <p:txBody>
            <a:bodyPr wrap="square" rtlCol="0">
              <a:spAutoFit/>
            </a:bodyPr>
            <a:lstStyle/>
            <a:p>
              <a:pPr algn="ctr"/>
              <a:r>
                <a:rPr lang="en-US" sz="2400" b="1" dirty="0"/>
                <a:t>Wearout Introduces Errors</a:t>
              </a:r>
            </a:p>
          </p:txBody>
        </p:sp>
        <p:sp>
          <p:nvSpPr>
            <p:cNvPr id="84" name="TextBox 83">
              <a:extLst>
                <a:ext uri="{FF2B5EF4-FFF2-40B4-BE49-F238E27FC236}">
                  <a16:creationId xmlns:a16="http://schemas.microsoft.com/office/drawing/2014/main" id="{4555DB78-3ACE-426D-8086-049ED6CB09B8}"/>
                </a:ext>
              </a:extLst>
            </p:cNvPr>
            <p:cNvSpPr txBox="1"/>
            <p:nvPr/>
          </p:nvSpPr>
          <p:spPr>
            <a:xfrm>
              <a:off x="5544129" y="1085850"/>
              <a:ext cx="2494786" cy="461665"/>
            </a:xfrm>
            <a:prstGeom prst="rect">
              <a:avLst/>
            </a:prstGeom>
            <a:noFill/>
          </p:spPr>
          <p:txBody>
            <a:bodyPr wrap="square" rtlCol="0">
              <a:spAutoFit/>
            </a:bodyPr>
            <a:lstStyle/>
            <a:p>
              <a:pPr algn="ctr"/>
              <a:r>
                <a:rPr lang="en-US" sz="2400" b="1" dirty="0"/>
                <a:t>Wearout Effects:</a:t>
              </a:r>
            </a:p>
          </p:txBody>
        </p:sp>
        <p:sp>
          <p:nvSpPr>
            <p:cNvPr id="85" name="Arrow: Right 84">
              <a:extLst>
                <a:ext uri="{FF2B5EF4-FFF2-40B4-BE49-F238E27FC236}">
                  <a16:creationId xmlns:a16="http://schemas.microsoft.com/office/drawing/2014/main" id="{B1E6E4E6-E6EC-4D9E-AA8A-286C5094606D}"/>
                </a:ext>
              </a:extLst>
            </p:cNvPr>
            <p:cNvSpPr/>
            <p:nvPr/>
          </p:nvSpPr>
          <p:spPr>
            <a:xfrm rot="1780700">
              <a:off x="4314701" y="2131027"/>
              <a:ext cx="902826" cy="50989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6" name="Arrow: Right 85">
              <a:extLst>
                <a:ext uri="{FF2B5EF4-FFF2-40B4-BE49-F238E27FC236}">
                  <a16:creationId xmlns:a16="http://schemas.microsoft.com/office/drawing/2014/main" id="{D2823384-D3A1-4A4E-9002-D2FF363A854E}"/>
                </a:ext>
              </a:extLst>
            </p:cNvPr>
            <p:cNvSpPr/>
            <p:nvPr/>
          </p:nvSpPr>
          <p:spPr>
            <a:xfrm rot="19819300" flipH="1">
              <a:off x="4314699" y="4161664"/>
              <a:ext cx="902826" cy="50989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7" name="Oval 86">
              <a:extLst>
                <a:ext uri="{FF2B5EF4-FFF2-40B4-BE49-F238E27FC236}">
                  <a16:creationId xmlns:a16="http://schemas.microsoft.com/office/drawing/2014/main" id="{BF154512-7DCD-41EC-B098-33703109968E}"/>
                </a:ext>
              </a:extLst>
            </p:cNvPr>
            <p:cNvSpPr/>
            <p:nvPr/>
          </p:nvSpPr>
          <p:spPr>
            <a:xfrm>
              <a:off x="6892376" y="2930046"/>
              <a:ext cx="228599" cy="2285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cxnSp>
          <p:nvCxnSpPr>
            <p:cNvPr id="7" name="Straight Arrow Connector 6">
              <a:extLst>
                <a:ext uri="{FF2B5EF4-FFF2-40B4-BE49-F238E27FC236}">
                  <a16:creationId xmlns:a16="http://schemas.microsoft.com/office/drawing/2014/main" id="{DB5CDF1E-153D-4AE4-BF11-482539C6A88A}"/>
                </a:ext>
              </a:extLst>
            </p:cNvPr>
            <p:cNvCxnSpPr>
              <a:cxnSpLocks/>
            </p:cNvCxnSpPr>
            <p:nvPr/>
          </p:nvCxnSpPr>
          <p:spPr>
            <a:xfrm>
              <a:off x="5544129" y="6156605"/>
              <a:ext cx="3069330" cy="0"/>
            </a:xfrm>
            <a:prstGeom prst="straightConnector1">
              <a:avLst/>
            </a:prstGeom>
            <a:ln w="762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D718F49-8A9A-4429-84C3-8A69C830B556}"/>
                </a:ext>
              </a:extLst>
            </p:cNvPr>
            <p:cNvSpPr txBox="1"/>
            <p:nvPr/>
          </p:nvSpPr>
          <p:spPr>
            <a:xfrm>
              <a:off x="7448183" y="6204834"/>
              <a:ext cx="1227387" cy="461665"/>
            </a:xfrm>
            <a:prstGeom prst="rect">
              <a:avLst/>
            </a:prstGeom>
            <a:noFill/>
          </p:spPr>
          <p:txBody>
            <a:bodyPr wrap="square" rtlCol="0">
              <a:spAutoFit/>
            </a:bodyPr>
            <a:lstStyle/>
            <a:p>
              <a:r>
                <a:rPr lang="en-US" sz="2400" b="1" dirty="0">
                  <a:solidFill>
                    <a:schemeClr val="tx1">
                      <a:lumMod val="75000"/>
                      <a:lumOff val="25000"/>
                    </a:schemeClr>
                  </a:solidFill>
                </a:rPr>
                <a:t>Voltage</a:t>
              </a:r>
            </a:p>
          </p:txBody>
        </p:sp>
        <p:cxnSp>
          <p:nvCxnSpPr>
            <p:cNvPr id="46" name="Straight Arrow Connector 45">
              <a:extLst>
                <a:ext uri="{FF2B5EF4-FFF2-40B4-BE49-F238E27FC236}">
                  <a16:creationId xmlns:a16="http://schemas.microsoft.com/office/drawing/2014/main" id="{82F82835-3467-4471-A346-7710DCE70F7F}"/>
                </a:ext>
              </a:extLst>
            </p:cNvPr>
            <p:cNvCxnSpPr>
              <a:cxnSpLocks/>
            </p:cNvCxnSpPr>
            <p:nvPr/>
          </p:nvCxnSpPr>
          <p:spPr>
            <a:xfrm flipV="1">
              <a:off x="6584146" y="2859326"/>
              <a:ext cx="1110240" cy="228600"/>
            </a:xfrm>
            <a:prstGeom prst="straightConnector1">
              <a:avLst/>
            </a:prstGeom>
            <a:ln w="76200">
              <a:solidFill>
                <a:schemeClr val="accent4">
                  <a:lumMod val="75000"/>
                </a:schemeClr>
              </a:solidFill>
              <a:prstDash val="sysDot"/>
              <a:tailEnd type="triangle"/>
            </a:ln>
          </p:spPr>
          <p:style>
            <a:lnRef idx="1">
              <a:schemeClr val="accent4"/>
            </a:lnRef>
            <a:fillRef idx="0">
              <a:schemeClr val="accent4"/>
            </a:fillRef>
            <a:effectRef idx="0">
              <a:schemeClr val="accent4"/>
            </a:effectRef>
            <a:fontRef idx="minor">
              <a:schemeClr val="tx1"/>
            </a:fontRef>
          </p:style>
        </p:cxnSp>
        <p:sp>
          <p:nvSpPr>
            <p:cNvPr id="47" name="Oval 46">
              <a:extLst>
                <a:ext uri="{FF2B5EF4-FFF2-40B4-BE49-F238E27FC236}">
                  <a16:creationId xmlns:a16="http://schemas.microsoft.com/office/drawing/2014/main" id="{2A9978E4-E21E-42CF-A3F9-C584101EAA88}"/>
                </a:ext>
              </a:extLst>
            </p:cNvPr>
            <p:cNvSpPr/>
            <p:nvPr/>
          </p:nvSpPr>
          <p:spPr>
            <a:xfrm>
              <a:off x="6489065" y="2944250"/>
              <a:ext cx="228599" cy="2285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cxnSp>
          <p:nvCxnSpPr>
            <p:cNvPr id="48" name="Straight Arrow Connector 47">
              <a:extLst>
                <a:ext uri="{FF2B5EF4-FFF2-40B4-BE49-F238E27FC236}">
                  <a16:creationId xmlns:a16="http://schemas.microsoft.com/office/drawing/2014/main" id="{802CD1B0-D264-4863-917F-C2A934574342}"/>
                </a:ext>
              </a:extLst>
            </p:cNvPr>
            <p:cNvCxnSpPr>
              <a:cxnSpLocks/>
            </p:cNvCxnSpPr>
            <p:nvPr/>
          </p:nvCxnSpPr>
          <p:spPr>
            <a:xfrm flipV="1">
              <a:off x="6780826" y="2454937"/>
              <a:ext cx="667357" cy="987969"/>
            </a:xfrm>
            <a:prstGeom prst="straightConnector1">
              <a:avLst/>
            </a:prstGeom>
            <a:ln w="76200">
              <a:solidFill>
                <a:schemeClr val="accent4">
                  <a:lumMod val="75000"/>
                </a:schemeClr>
              </a:solidFill>
              <a:prstDash val="sysDot"/>
              <a:tailEnd type="triangle"/>
            </a:ln>
          </p:spPr>
          <p:style>
            <a:lnRef idx="1">
              <a:schemeClr val="accent4"/>
            </a:lnRef>
            <a:fillRef idx="0">
              <a:schemeClr val="accent4"/>
            </a:fillRef>
            <a:effectRef idx="0">
              <a:schemeClr val="accent4"/>
            </a:effectRef>
            <a:fontRef idx="minor">
              <a:schemeClr val="tx1"/>
            </a:fontRef>
          </p:style>
        </p:cxnSp>
        <p:sp>
          <p:nvSpPr>
            <p:cNvPr id="49" name="Oval 48">
              <a:extLst>
                <a:ext uri="{FF2B5EF4-FFF2-40B4-BE49-F238E27FC236}">
                  <a16:creationId xmlns:a16="http://schemas.microsoft.com/office/drawing/2014/main" id="{FAE9C6B5-C294-4A23-889C-24E3F3516366}"/>
                </a:ext>
              </a:extLst>
            </p:cNvPr>
            <p:cNvSpPr/>
            <p:nvPr/>
          </p:nvSpPr>
          <p:spPr>
            <a:xfrm>
              <a:off x="6685745" y="3299230"/>
              <a:ext cx="228599" cy="2285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sp>
          <p:nvSpPr>
            <p:cNvPr id="61" name="Oval 60">
              <a:extLst>
                <a:ext uri="{FF2B5EF4-FFF2-40B4-BE49-F238E27FC236}">
                  <a16:creationId xmlns:a16="http://schemas.microsoft.com/office/drawing/2014/main" id="{B3558CC3-281D-40CC-820D-6523201911B0}"/>
                </a:ext>
              </a:extLst>
            </p:cNvPr>
            <p:cNvSpPr/>
            <p:nvPr/>
          </p:nvSpPr>
          <p:spPr bwMode="auto">
            <a:xfrm>
              <a:off x="7562195" y="4975801"/>
              <a:ext cx="877888" cy="877887"/>
            </a:xfrm>
            <a:prstGeom prst="ellipse">
              <a:avLst/>
            </a:prstGeom>
            <a:ln w="127000">
              <a:solidFill>
                <a:schemeClr val="accent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800" b="1" kern="0" dirty="0">
                <a:solidFill>
                  <a:srgbClr val="000000"/>
                </a:solidFill>
                <a:latin typeface="+mj-lt"/>
              </a:endParaRPr>
            </a:p>
          </p:txBody>
        </p:sp>
        <p:grpSp>
          <p:nvGrpSpPr>
            <p:cNvPr id="12" name="Group 11">
              <a:extLst>
                <a:ext uri="{FF2B5EF4-FFF2-40B4-BE49-F238E27FC236}">
                  <a16:creationId xmlns:a16="http://schemas.microsoft.com/office/drawing/2014/main" id="{D709FD8E-910E-48AE-8CED-4DBE46874FEB}"/>
                </a:ext>
              </a:extLst>
            </p:cNvPr>
            <p:cNvGrpSpPr/>
            <p:nvPr/>
          </p:nvGrpSpPr>
          <p:grpSpPr>
            <a:xfrm>
              <a:off x="7697520" y="5180004"/>
              <a:ext cx="618876" cy="541414"/>
              <a:chOff x="7697520" y="4939376"/>
              <a:chExt cx="618876" cy="541414"/>
            </a:xfrm>
          </p:grpSpPr>
          <p:sp>
            <p:nvSpPr>
              <p:cNvPr id="62" name="Oval 61">
                <a:extLst>
                  <a:ext uri="{FF2B5EF4-FFF2-40B4-BE49-F238E27FC236}">
                    <a16:creationId xmlns:a16="http://schemas.microsoft.com/office/drawing/2014/main" id="{06ED415F-DA4F-4631-B84B-8239CB659B57}"/>
                  </a:ext>
                </a:extLst>
              </p:cNvPr>
              <p:cNvSpPr/>
              <p:nvPr/>
            </p:nvSpPr>
            <p:spPr>
              <a:xfrm>
                <a:off x="7697520" y="4949084"/>
                <a:ext cx="194157" cy="19415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sp>
            <p:nvSpPr>
              <p:cNvPr id="64" name="Oval 63">
                <a:extLst>
                  <a:ext uri="{FF2B5EF4-FFF2-40B4-BE49-F238E27FC236}">
                    <a16:creationId xmlns:a16="http://schemas.microsoft.com/office/drawing/2014/main" id="{DD62A10E-F8F4-45A9-A8C2-B3516CD3ABF6}"/>
                  </a:ext>
                </a:extLst>
              </p:cNvPr>
              <p:cNvSpPr/>
              <p:nvPr/>
            </p:nvSpPr>
            <p:spPr>
              <a:xfrm>
                <a:off x="8122239" y="4939376"/>
                <a:ext cx="194157" cy="19415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sp>
            <p:nvSpPr>
              <p:cNvPr id="65" name="Oval 64">
                <a:extLst>
                  <a:ext uri="{FF2B5EF4-FFF2-40B4-BE49-F238E27FC236}">
                    <a16:creationId xmlns:a16="http://schemas.microsoft.com/office/drawing/2014/main" id="{7E270240-4F02-443A-BA16-E6381B0E0227}"/>
                  </a:ext>
                </a:extLst>
              </p:cNvPr>
              <p:cNvSpPr/>
              <p:nvPr/>
            </p:nvSpPr>
            <p:spPr>
              <a:xfrm>
                <a:off x="7904059" y="5286634"/>
                <a:ext cx="194157" cy="19415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grpSp>
        <p:sp>
          <p:nvSpPr>
            <p:cNvPr id="17" name="Oval 16">
              <a:extLst>
                <a:ext uri="{FF2B5EF4-FFF2-40B4-BE49-F238E27FC236}">
                  <a16:creationId xmlns:a16="http://schemas.microsoft.com/office/drawing/2014/main" id="{609C5275-7F0C-40FF-8D07-75E1770192ED}"/>
                </a:ext>
              </a:extLst>
            </p:cNvPr>
            <p:cNvSpPr/>
            <p:nvPr/>
          </p:nvSpPr>
          <p:spPr bwMode="auto">
            <a:xfrm>
              <a:off x="5696411" y="4978115"/>
              <a:ext cx="877888" cy="877887"/>
            </a:xfrm>
            <a:prstGeom prst="ellipse">
              <a:avLst/>
            </a:prstGeom>
            <a:solidFill>
              <a:schemeClr val="accent1">
                <a:lumMod val="40000"/>
                <a:lumOff val="60000"/>
              </a:schemeClr>
            </a:solidFill>
            <a:ln w="127000">
              <a:solidFill>
                <a:schemeClr val="accent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800" b="1" kern="0" dirty="0">
                <a:solidFill>
                  <a:srgbClr val="000000"/>
                </a:solidFill>
                <a:latin typeface="+mj-lt"/>
              </a:endParaRPr>
            </a:p>
          </p:txBody>
        </p:sp>
        <p:grpSp>
          <p:nvGrpSpPr>
            <p:cNvPr id="11" name="Group 10">
              <a:extLst>
                <a:ext uri="{FF2B5EF4-FFF2-40B4-BE49-F238E27FC236}">
                  <a16:creationId xmlns:a16="http://schemas.microsoft.com/office/drawing/2014/main" id="{018E0D62-1395-4BF6-B842-1CEDA9C3E6C0}"/>
                </a:ext>
              </a:extLst>
            </p:cNvPr>
            <p:cNvGrpSpPr/>
            <p:nvPr/>
          </p:nvGrpSpPr>
          <p:grpSpPr>
            <a:xfrm>
              <a:off x="5550882" y="4884884"/>
              <a:ext cx="352285" cy="378427"/>
              <a:chOff x="5550882" y="4644256"/>
              <a:chExt cx="352285" cy="378427"/>
            </a:xfrm>
          </p:grpSpPr>
          <p:sp>
            <p:nvSpPr>
              <p:cNvPr id="80" name="Lightning Bolt 79">
                <a:extLst>
                  <a:ext uri="{FF2B5EF4-FFF2-40B4-BE49-F238E27FC236}">
                    <a16:creationId xmlns:a16="http://schemas.microsoft.com/office/drawing/2014/main" id="{57DA69FE-0D21-4D2F-AC4C-2EFE493227B7}"/>
                  </a:ext>
                </a:extLst>
              </p:cNvPr>
              <p:cNvSpPr/>
              <p:nvPr/>
            </p:nvSpPr>
            <p:spPr>
              <a:xfrm>
                <a:off x="5550882" y="4644256"/>
                <a:ext cx="298386" cy="328955"/>
              </a:xfrm>
              <a:prstGeom prst="lightningBol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DB788484-6A97-4276-A1EB-15D5F81D197E}"/>
                  </a:ext>
                </a:extLst>
              </p:cNvPr>
              <p:cNvSpPr/>
              <p:nvPr/>
            </p:nvSpPr>
            <p:spPr>
              <a:xfrm>
                <a:off x="5674568" y="4794084"/>
                <a:ext cx="228599" cy="2285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grpSp>
        <p:grpSp>
          <p:nvGrpSpPr>
            <p:cNvPr id="54" name="Group 53">
              <a:extLst>
                <a:ext uri="{FF2B5EF4-FFF2-40B4-BE49-F238E27FC236}">
                  <a16:creationId xmlns:a16="http://schemas.microsoft.com/office/drawing/2014/main" id="{B99EE7B9-433B-4384-8584-8AA79D8A7377}"/>
                </a:ext>
              </a:extLst>
            </p:cNvPr>
            <p:cNvGrpSpPr/>
            <p:nvPr/>
          </p:nvGrpSpPr>
          <p:grpSpPr>
            <a:xfrm flipH="1">
              <a:off x="6337295" y="4860915"/>
              <a:ext cx="352285" cy="378427"/>
              <a:chOff x="5550882" y="4644256"/>
              <a:chExt cx="352285" cy="378427"/>
            </a:xfrm>
          </p:grpSpPr>
          <p:sp>
            <p:nvSpPr>
              <p:cNvPr id="55" name="Lightning Bolt 54">
                <a:extLst>
                  <a:ext uri="{FF2B5EF4-FFF2-40B4-BE49-F238E27FC236}">
                    <a16:creationId xmlns:a16="http://schemas.microsoft.com/office/drawing/2014/main" id="{100E819B-4775-41B6-81F6-189360DC72CC}"/>
                  </a:ext>
                </a:extLst>
              </p:cNvPr>
              <p:cNvSpPr/>
              <p:nvPr/>
            </p:nvSpPr>
            <p:spPr>
              <a:xfrm>
                <a:off x="5550882" y="4644256"/>
                <a:ext cx="298386" cy="328955"/>
              </a:xfrm>
              <a:prstGeom prst="lightningBol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E0F164A5-FE46-43AC-810F-F58C0E5022F7}"/>
                  </a:ext>
                </a:extLst>
              </p:cNvPr>
              <p:cNvSpPr/>
              <p:nvPr/>
            </p:nvSpPr>
            <p:spPr>
              <a:xfrm>
                <a:off x="5674568" y="4794084"/>
                <a:ext cx="228599" cy="2285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grpSp>
        <p:grpSp>
          <p:nvGrpSpPr>
            <p:cNvPr id="57" name="Group 56">
              <a:extLst>
                <a:ext uri="{FF2B5EF4-FFF2-40B4-BE49-F238E27FC236}">
                  <a16:creationId xmlns:a16="http://schemas.microsoft.com/office/drawing/2014/main" id="{6E2849FE-EBBB-4997-A588-914F62A908DB}"/>
                </a:ext>
              </a:extLst>
            </p:cNvPr>
            <p:cNvGrpSpPr/>
            <p:nvPr/>
          </p:nvGrpSpPr>
          <p:grpSpPr>
            <a:xfrm flipH="1" flipV="1">
              <a:off x="6038909" y="5740201"/>
              <a:ext cx="352285" cy="378427"/>
              <a:chOff x="5550882" y="4644256"/>
              <a:chExt cx="352285" cy="378427"/>
            </a:xfrm>
          </p:grpSpPr>
          <p:sp>
            <p:nvSpPr>
              <p:cNvPr id="58" name="Lightning Bolt 57">
                <a:extLst>
                  <a:ext uri="{FF2B5EF4-FFF2-40B4-BE49-F238E27FC236}">
                    <a16:creationId xmlns:a16="http://schemas.microsoft.com/office/drawing/2014/main" id="{BFF27D97-FCD1-4004-8C2C-424682F39880}"/>
                  </a:ext>
                </a:extLst>
              </p:cNvPr>
              <p:cNvSpPr/>
              <p:nvPr/>
            </p:nvSpPr>
            <p:spPr>
              <a:xfrm>
                <a:off x="5550882" y="4644256"/>
                <a:ext cx="298386" cy="328955"/>
              </a:xfrm>
              <a:prstGeom prst="lightningBol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92AC5F2F-D01B-4CA0-8042-F2A3BF02C80B}"/>
                  </a:ext>
                </a:extLst>
              </p:cNvPr>
              <p:cNvSpPr/>
              <p:nvPr/>
            </p:nvSpPr>
            <p:spPr>
              <a:xfrm flipV="1">
                <a:off x="5674568" y="4794084"/>
                <a:ext cx="228599" cy="2285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grpSp>
      </p:grpSp>
    </p:spTree>
    <p:extLst>
      <p:ext uri="{BB962C8B-B14F-4D97-AF65-F5344CB8AC3E}">
        <p14:creationId xmlns:p14="http://schemas.microsoft.com/office/powerpoint/2010/main" val="13206746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49F7-5208-4727-AB94-C247C1A3A03D}"/>
              </a:ext>
            </a:extLst>
          </p:cNvPr>
          <p:cNvSpPr>
            <a:spLocks noGrp="1"/>
          </p:cNvSpPr>
          <p:nvPr>
            <p:ph type="title"/>
          </p:nvPr>
        </p:nvSpPr>
        <p:spPr/>
        <p:txBody>
          <a:bodyPr/>
          <a:lstStyle/>
          <a:p>
            <a:r>
              <a:rPr lang="en-US" dirty="0"/>
              <a:t>HeatWatch Overhead</a:t>
            </a:r>
          </a:p>
        </p:txBody>
      </p:sp>
      <p:sp>
        <p:nvSpPr>
          <p:cNvPr id="3" name="Content Placeholder 2">
            <a:extLst>
              <a:ext uri="{FF2B5EF4-FFF2-40B4-BE49-F238E27FC236}">
                <a16:creationId xmlns:a16="http://schemas.microsoft.com/office/drawing/2014/main" id="{52B9D818-84F4-4748-A339-E1EF3A8F1EC2}"/>
              </a:ext>
            </a:extLst>
          </p:cNvPr>
          <p:cNvSpPr>
            <a:spLocks noGrp="1"/>
          </p:cNvSpPr>
          <p:nvPr>
            <p:ph sz="quarter" idx="11"/>
          </p:nvPr>
        </p:nvSpPr>
        <p:spPr/>
        <p:txBody>
          <a:bodyPr/>
          <a:lstStyle/>
          <a:p>
            <a:pPr marL="0" indent="0">
              <a:buNone/>
            </a:pPr>
            <a:r>
              <a:rPr lang="en-US" dirty="0"/>
              <a:t>Storage Overhead:</a:t>
            </a:r>
          </a:p>
          <a:p>
            <a:r>
              <a:rPr lang="en-US" dirty="0"/>
              <a:t>Tracking SSD Temperature</a:t>
            </a:r>
          </a:p>
          <a:p>
            <a:pPr lvl="1"/>
            <a:r>
              <a:rPr lang="en-US" dirty="0"/>
              <a:t>26 logarithmic intervals</a:t>
            </a:r>
          </a:p>
          <a:p>
            <a:pPr lvl="1"/>
            <a:r>
              <a:rPr lang="en-US" dirty="0"/>
              <a:t>208 B</a:t>
            </a:r>
          </a:p>
          <a:p>
            <a:r>
              <a:rPr lang="en-US" dirty="0"/>
              <a:t>Program temperature, dwell time, program time per block</a:t>
            </a:r>
          </a:p>
          <a:p>
            <a:pPr lvl="1"/>
            <a:r>
              <a:rPr lang="en-US" dirty="0"/>
              <a:t>1.5 MB</a:t>
            </a:r>
          </a:p>
          <a:p>
            <a:r>
              <a:rPr lang="en-US" dirty="0"/>
              <a:t>Dwell time</a:t>
            </a:r>
          </a:p>
          <a:p>
            <a:pPr lvl="1"/>
            <a:r>
              <a:rPr lang="en-US" dirty="0"/>
              <a:t>Timestamp for last 20 full drive writes</a:t>
            </a:r>
          </a:p>
          <a:p>
            <a:pPr lvl="1"/>
            <a:r>
              <a:rPr lang="en-US" dirty="0"/>
              <a:t>85 B</a:t>
            </a:r>
          </a:p>
          <a:p>
            <a:endParaRPr lang="en-US" dirty="0"/>
          </a:p>
          <a:p>
            <a:r>
              <a:rPr lang="en-US" dirty="0"/>
              <a:t>Latency Overhead:</a:t>
            </a:r>
          </a:p>
          <a:p>
            <a:pPr lvl="1"/>
            <a:r>
              <a:rPr lang="en-US" dirty="0"/>
              <a:t>&lt;1% of flash read latency (25 us)</a:t>
            </a:r>
          </a:p>
        </p:txBody>
      </p:sp>
      <p:sp>
        <p:nvSpPr>
          <p:cNvPr id="4" name="Slide Number Placeholder 3">
            <a:extLst>
              <a:ext uri="{FF2B5EF4-FFF2-40B4-BE49-F238E27FC236}">
                <a16:creationId xmlns:a16="http://schemas.microsoft.com/office/drawing/2014/main" id="{4E24B7FC-3C56-459C-BB6D-A4074BD754F5}"/>
              </a:ext>
            </a:extLst>
          </p:cNvPr>
          <p:cNvSpPr>
            <a:spLocks noGrp="1"/>
          </p:cNvSpPr>
          <p:nvPr>
            <p:ph type="sldNum" sz="quarter" idx="4"/>
          </p:nvPr>
        </p:nvSpPr>
        <p:spPr/>
        <p:txBody>
          <a:bodyPr/>
          <a:lstStyle/>
          <a:p>
            <a:fld id="{656CEE93-C87C-43EF-85C8-C664598978DF}" type="slidenum">
              <a:rPr lang="en-US" smtClean="0"/>
              <a:pPr/>
              <a:t>60</a:t>
            </a:fld>
            <a:endParaRPr lang="en-US" dirty="0"/>
          </a:p>
        </p:txBody>
      </p:sp>
    </p:spTree>
    <p:extLst>
      <p:ext uri="{BB962C8B-B14F-4D97-AF65-F5344CB8AC3E}">
        <p14:creationId xmlns:p14="http://schemas.microsoft.com/office/powerpoint/2010/main" val="6719434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HeatWatch: Tracking Components</a:t>
            </a:r>
          </a:p>
        </p:txBody>
      </p:sp>
      <p:sp>
        <p:nvSpPr>
          <p:cNvPr id="3" name="Content Placeholder 2"/>
          <p:cNvSpPr>
            <a:spLocks noGrp="1"/>
          </p:cNvSpPr>
          <p:nvPr>
            <p:ph sz="quarter" idx="11"/>
          </p:nvPr>
        </p:nvSpPr>
        <p:spPr/>
        <p:txBody>
          <a:bodyPr>
            <a:normAutofit/>
          </a:bodyPr>
          <a:lstStyle/>
          <a:p>
            <a:pPr marL="0" indent="0">
              <a:buNone/>
            </a:pPr>
            <a:r>
              <a:rPr lang="en-US" dirty="0"/>
              <a:t>1. Tracking SSD temperature</a:t>
            </a:r>
          </a:p>
          <a:p>
            <a:pPr lvl="1">
              <a:spcBef>
                <a:spcPts val="600"/>
              </a:spcBef>
            </a:pPr>
            <a:r>
              <a:rPr lang="en-US" i="1" dirty="0"/>
              <a:t>Use existing sensors in the SSD</a:t>
            </a:r>
          </a:p>
          <a:p>
            <a:pPr lvl="1">
              <a:spcBef>
                <a:spcPts val="600"/>
              </a:spcBef>
            </a:pPr>
            <a:r>
              <a:rPr lang="en-US" b="1" i="1" dirty="0">
                <a:solidFill>
                  <a:schemeClr val="accent1"/>
                </a:solidFill>
              </a:rPr>
              <a:t>Precompute</a:t>
            </a:r>
            <a:r>
              <a:rPr lang="en-US" i="1" dirty="0"/>
              <a:t> temperature scaling factor</a:t>
            </a:r>
            <a:br>
              <a:rPr lang="en-US" i="1" dirty="0"/>
            </a:br>
            <a:r>
              <a:rPr lang="en-US" i="1" dirty="0"/>
              <a:t>at </a:t>
            </a:r>
            <a:r>
              <a:rPr lang="en-US" b="1" i="1" dirty="0">
                <a:solidFill>
                  <a:schemeClr val="accent1"/>
                </a:solidFill>
              </a:rPr>
              <a:t>logarithmic time intervals</a:t>
            </a:r>
            <a:endParaRPr lang="en-US" i="1" dirty="0"/>
          </a:p>
        </p:txBody>
      </p:sp>
      <p:sp>
        <p:nvSpPr>
          <p:cNvPr id="4" name="Slide Number Placeholder 3"/>
          <p:cNvSpPr>
            <a:spLocks noGrp="1"/>
          </p:cNvSpPr>
          <p:nvPr>
            <p:ph type="sldNum" sz="quarter" idx="4"/>
          </p:nvPr>
        </p:nvSpPr>
        <p:spPr/>
        <p:txBody>
          <a:bodyPr/>
          <a:lstStyle/>
          <a:p>
            <a:fld id="{656CEE93-C87C-43EF-85C8-C664598978DF}" type="slidenum">
              <a:rPr lang="en-US" smtClean="0"/>
              <a:pPr/>
              <a:t>61</a:t>
            </a:fld>
            <a:endParaRPr lang="en-US" dirty="0"/>
          </a:p>
        </p:txBody>
      </p:sp>
      <p:sp>
        <p:nvSpPr>
          <p:cNvPr id="7" name="Rectangle 6">
            <a:extLst>
              <a:ext uri="{FF2B5EF4-FFF2-40B4-BE49-F238E27FC236}">
                <a16:creationId xmlns:a16="http://schemas.microsoft.com/office/drawing/2014/main" id="{D95E1302-E523-4C58-8146-8357E21966CD}"/>
              </a:ext>
            </a:extLst>
          </p:cNvPr>
          <p:cNvSpPr/>
          <p:nvPr/>
        </p:nvSpPr>
        <p:spPr bwMode="auto">
          <a:xfrm>
            <a:off x="1880582" y="4144431"/>
            <a:ext cx="412496" cy="2209086"/>
          </a:xfrm>
          <a:prstGeom prst="rect">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accent1">
                    <a:lumMod val="50000"/>
                  </a:schemeClr>
                </a:solidFill>
                <a:effectLst/>
                <a:latin typeface="Arial" charset="0"/>
              </a:rPr>
              <a:t>1</a:t>
            </a:r>
          </a:p>
        </p:txBody>
      </p:sp>
      <p:sp>
        <p:nvSpPr>
          <p:cNvPr id="16" name="Rectangle 15">
            <a:extLst>
              <a:ext uri="{FF2B5EF4-FFF2-40B4-BE49-F238E27FC236}">
                <a16:creationId xmlns:a16="http://schemas.microsoft.com/office/drawing/2014/main" id="{D95E1302-E523-4C58-8146-8357E21966CD}"/>
              </a:ext>
            </a:extLst>
          </p:cNvPr>
          <p:cNvSpPr/>
          <p:nvPr/>
        </p:nvSpPr>
        <p:spPr bwMode="auto">
          <a:xfrm>
            <a:off x="2293078" y="3731025"/>
            <a:ext cx="412496" cy="2622491"/>
          </a:xfrm>
          <a:prstGeom prst="rect">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accent1">
                    <a:lumMod val="50000"/>
                  </a:schemeClr>
                </a:solidFill>
                <a:effectLst/>
                <a:latin typeface="Arial" charset="0"/>
              </a:rPr>
              <a:t>2</a:t>
            </a:r>
          </a:p>
        </p:txBody>
      </p:sp>
      <p:sp>
        <p:nvSpPr>
          <p:cNvPr id="17" name="Rectangle 16">
            <a:extLst>
              <a:ext uri="{FF2B5EF4-FFF2-40B4-BE49-F238E27FC236}">
                <a16:creationId xmlns:a16="http://schemas.microsoft.com/office/drawing/2014/main" id="{D95E1302-E523-4C58-8146-8357E21966CD}"/>
              </a:ext>
            </a:extLst>
          </p:cNvPr>
          <p:cNvSpPr/>
          <p:nvPr/>
        </p:nvSpPr>
        <p:spPr bwMode="auto">
          <a:xfrm>
            <a:off x="2705573" y="3453572"/>
            <a:ext cx="412496" cy="2899944"/>
          </a:xfrm>
          <a:prstGeom prst="rect">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accent1">
                    <a:lumMod val="50000"/>
                  </a:schemeClr>
                </a:solidFill>
                <a:effectLst/>
                <a:latin typeface="Arial" charset="0"/>
              </a:rPr>
              <a:t>3</a:t>
            </a:r>
          </a:p>
        </p:txBody>
      </p:sp>
      <p:sp>
        <p:nvSpPr>
          <p:cNvPr id="18" name="Rectangle 17">
            <a:extLst>
              <a:ext uri="{FF2B5EF4-FFF2-40B4-BE49-F238E27FC236}">
                <a16:creationId xmlns:a16="http://schemas.microsoft.com/office/drawing/2014/main" id="{D95E1302-E523-4C58-8146-8357E21966CD}"/>
              </a:ext>
            </a:extLst>
          </p:cNvPr>
          <p:cNvSpPr/>
          <p:nvPr/>
        </p:nvSpPr>
        <p:spPr bwMode="auto">
          <a:xfrm>
            <a:off x="3118069" y="3350045"/>
            <a:ext cx="412496" cy="3003472"/>
          </a:xfrm>
          <a:prstGeom prst="rect">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accent1">
                    <a:lumMod val="50000"/>
                  </a:schemeClr>
                </a:solidFill>
                <a:effectLst/>
                <a:latin typeface="Arial" charset="0"/>
              </a:rPr>
              <a:t>4</a:t>
            </a:r>
          </a:p>
        </p:txBody>
      </p:sp>
      <p:sp>
        <p:nvSpPr>
          <p:cNvPr id="19" name="Rectangle 18">
            <a:extLst>
              <a:ext uri="{FF2B5EF4-FFF2-40B4-BE49-F238E27FC236}">
                <a16:creationId xmlns:a16="http://schemas.microsoft.com/office/drawing/2014/main" id="{D95E1302-E523-4C58-8146-8357E21966CD}"/>
              </a:ext>
            </a:extLst>
          </p:cNvPr>
          <p:cNvSpPr/>
          <p:nvPr/>
        </p:nvSpPr>
        <p:spPr bwMode="auto">
          <a:xfrm>
            <a:off x="3530564" y="3501947"/>
            <a:ext cx="412496" cy="2851569"/>
          </a:xfrm>
          <a:prstGeom prst="rect">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accent1">
                    <a:lumMod val="50000"/>
                  </a:schemeClr>
                </a:solidFill>
                <a:effectLst/>
                <a:latin typeface="Arial" charset="0"/>
              </a:rPr>
              <a:t>5</a:t>
            </a:r>
          </a:p>
        </p:txBody>
      </p:sp>
      <p:sp>
        <p:nvSpPr>
          <p:cNvPr id="20" name="Rectangle 19">
            <a:extLst>
              <a:ext uri="{FF2B5EF4-FFF2-40B4-BE49-F238E27FC236}">
                <a16:creationId xmlns:a16="http://schemas.microsoft.com/office/drawing/2014/main" id="{D95E1302-E523-4C58-8146-8357E21966CD}"/>
              </a:ext>
            </a:extLst>
          </p:cNvPr>
          <p:cNvSpPr/>
          <p:nvPr/>
        </p:nvSpPr>
        <p:spPr bwMode="auto">
          <a:xfrm>
            <a:off x="3943060" y="3809564"/>
            <a:ext cx="412496" cy="2543951"/>
          </a:xfrm>
          <a:prstGeom prst="rect">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accent1">
                    <a:lumMod val="50000"/>
                  </a:schemeClr>
                </a:solidFill>
                <a:effectLst/>
                <a:latin typeface="Arial" charset="0"/>
              </a:rPr>
              <a:t>6</a:t>
            </a:r>
          </a:p>
        </p:txBody>
      </p:sp>
      <p:sp>
        <p:nvSpPr>
          <p:cNvPr id="21" name="Rectangle 20">
            <a:extLst>
              <a:ext uri="{FF2B5EF4-FFF2-40B4-BE49-F238E27FC236}">
                <a16:creationId xmlns:a16="http://schemas.microsoft.com/office/drawing/2014/main" id="{D95E1302-E523-4C58-8146-8357E21966CD}"/>
              </a:ext>
            </a:extLst>
          </p:cNvPr>
          <p:cNvSpPr/>
          <p:nvPr/>
        </p:nvSpPr>
        <p:spPr bwMode="auto">
          <a:xfrm>
            <a:off x="4355555" y="4143363"/>
            <a:ext cx="412496" cy="2210153"/>
          </a:xfrm>
          <a:prstGeom prst="rect">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dirty="0">
                <a:solidFill>
                  <a:schemeClr val="accent1">
                    <a:lumMod val="50000"/>
                  </a:schemeClr>
                </a:solidFill>
                <a:latin typeface="Arial" charset="0"/>
              </a:rPr>
              <a:t>7</a:t>
            </a:r>
            <a:endParaRPr kumimoji="0" lang="en-US" sz="2400" b="1" i="0" u="none" strike="noStrike" cap="none" normalizeH="0" baseline="0" dirty="0">
              <a:ln>
                <a:noFill/>
              </a:ln>
              <a:solidFill>
                <a:schemeClr val="accent1">
                  <a:lumMod val="50000"/>
                </a:schemeClr>
              </a:solidFill>
              <a:effectLst/>
              <a:latin typeface="Arial" charset="0"/>
            </a:endParaRPr>
          </a:p>
        </p:txBody>
      </p:sp>
      <p:sp>
        <p:nvSpPr>
          <p:cNvPr id="22" name="Rectangle 21">
            <a:extLst>
              <a:ext uri="{FF2B5EF4-FFF2-40B4-BE49-F238E27FC236}">
                <a16:creationId xmlns:a16="http://schemas.microsoft.com/office/drawing/2014/main" id="{D95E1302-E523-4C58-8146-8357E21966CD}"/>
              </a:ext>
            </a:extLst>
          </p:cNvPr>
          <p:cNvSpPr/>
          <p:nvPr/>
        </p:nvSpPr>
        <p:spPr bwMode="auto">
          <a:xfrm>
            <a:off x="4768055" y="4526802"/>
            <a:ext cx="412496" cy="1825646"/>
          </a:xfrm>
          <a:prstGeom prst="rect">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accent1">
                    <a:lumMod val="50000"/>
                  </a:schemeClr>
                </a:solidFill>
                <a:effectLst/>
                <a:latin typeface="Arial" charset="0"/>
              </a:rPr>
              <a:t>8</a:t>
            </a:r>
          </a:p>
        </p:txBody>
      </p:sp>
      <p:sp>
        <p:nvSpPr>
          <p:cNvPr id="23" name="Rectangle 22">
            <a:extLst>
              <a:ext uri="{FF2B5EF4-FFF2-40B4-BE49-F238E27FC236}">
                <a16:creationId xmlns:a16="http://schemas.microsoft.com/office/drawing/2014/main" id="{D95E1302-E523-4C58-8146-8357E21966CD}"/>
              </a:ext>
            </a:extLst>
          </p:cNvPr>
          <p:cNvSpPr/>
          <p:nvPr/>
        </p:nvSpPr>
        <p:spPr bwMode="auto">
          <a:xfrm>
            <a:off x="5180551" y="4824050"/>
            <a:ext cx="412496" cy="1528398"/>
          </a:xfrm>
          <a:prstGeom prst="rect">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accent1">
                    <a:lumMod val="50000"/>
                  </a:schemeClr>
                </a:solidFill>
                <a:effectLst/>
                <a:latin typeface="Arial" charset="0"/>
              </a:rPr>
              <a:t>9</a:t>
            </a:r>
          </a:p>
        </p:txBody>
      </p:sp>
      <p:sp>
        <p:nvSpPr>
          <p:cNvPr id="24" name="Rectangle 23">
            <a:extLst>
              <a:ext uri="{FF2B5EF4-FFF2-40B4-BE49-F238E27FC236}">
                <a16:creationId xmlns:a16="http://schemas.microsoft.com/office/drawing/2014/main" id="{D95E1302-E523-4C58-8146-8357E21966CD}"/>
              </a:ext>
            </a:extLst>
          </p:cNvPr>
          <p:cNvSpPr/>
          <p:nvPr/>
        </p:nvSpPr>
        <p:spPr bwMode="auto">
          <a:xfrm>
            <a:off x="5593046" y="4941340"/>
            <a:ext cx="412496" cy="1411107"/>
          </a:xfrm>
          <a:prstGeom prst="rect">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accent1">
                    <a:lumMod val="50000"/>
                  </a:schemeClr>
                </a:solidFill>
                <a:effectLst/>
                <a:latin typeface="Arial" charset="0"/>
              </a:rPr>
              <a:t>10</a:t>
            </a:r>
          </a:p>
        </p:txBody>
      </p:sp>
      <p:sp>
        <p:nvSpPr>
          <p:cNvPr id="25" name="Rectangle 24">
            <a:extLst>
              <a:ext uri="{FF2B5EF4-FFF2-40B4-BE49-F238E27FC236}">
                <a16:creationId xmlns:a16="http://schemas.microsoft.com/office/drawing/2014/main" id="{D95E1302-E523-4C58-8146-8357E21966CD}"/>
              </a:ext>
            </a:extLst>
          </p:cNvPr>
          <p:cNvSpPr/>
          <p:nvPr/>
        </p:nvSpPr>
        <p:spPr bwMode="auto">
          <a:xfrm>
            <a:off x="6005542" y="4889500"/>
            <a:ext cx="412496" cy="1462948"/>
          </a:xfrm>
          <a:prstGeom prst="rect">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accent1">
                    <a:lumMod val="50000"/>
                  </a:schemeClr>
                </a:solidFill>
                <a:effectLst/>
                <a:latin typeface="Arial" charset="0"/>
              </a:rPr>
              <a:t>11</a:t>
            </a:r>
          </a:p>
        </p:txBody>
      </p:sp>
      <p:sp>
        <p:nvSpPr>
          <p:cNvPr id="26" name="Rectangle 25">
            <a:extLst>
              <a:ext uri="{FF2B5EF4-FFF2-40B4-BE49-F238E27FC236}">
                <a16:creationId xmlns:a16="http://schemas.microsoft.com/office/drawing/2014/main" id="{D95E1302-E523-4C58-8146-8357E21966CD}"/>
              </a:ext>
            </a:extLst>
          </p:cNvPr>
          <p:cNvSpPr/>
          <p:nvPr/>
        </p:nvSpPr>
        <p:spPr bwMode="auto">
          <a:xfrm>
            <a:off x="6418037" y="4771690"/>
            <a:ext cx="412496" cy="1580758"/>
          </a:xfrm>
          <a:prstGeom prst="rect">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accent1">
                    <a:lumMod val="50000"/>
                  </a:schemeClr>
                </a:solidFill>
                <a:effectLst/>
                <a:latin typeface="Arial" charset="0"/>
              </a:rPr>
              <a:t>12</a:t>
            </a:r>
          </a:p>
        </p:txBody>
      </p:sp>
      <p:sp>
        <p:nvSpPr>
          <p:cNvPr id="27" name="Rectangle 26">
            <a:extLst>
              <a:ext uri="{FF2B5EF4-FFF2-40B4-BE49-F238E27FC236}">
                <a16:creationId xmlns:a16="http://schemas.microsoft.com/office/drawing/2014/main" id="{D95E1302-E523-4C58-8146-8357E21966CD}"/>
              </a:ext>
            </a:extLst>
          </p:cNvPr>
          <p:cNvSpPr/>
          <p:nvPr/>
        </p:nvSpPr>
        <p:spPr bwMode="auto">
          <a:xfrm>
            <a:off x="6830533" y="4594839"/>
            <a:ext cx="412496" cy="1757608"/>
          </a:xfrm>
          <a:prstGeom prst="rect">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accent1">
                    <a:lumMod val="50000"/>
                  </a:schemeClr>
                </a:solidFill>
                <a:effectLst/>
                <a:latin typeface="Arial" charset="0"/>
              </a:rPr>
              <a:t>13</a:t>
            </a:r>
          </a:p>
        </p:txBody>
      </p:sp>
      <p:sp>
        <p:nvSpPr>
          <p:cNvPr id="28" name="Rectangle 27">
            <a:extLst>
              <a:ext uri="{FF2B5EF4-FFF2-40B4-BE49-F238E27FC236}">
                <a16:creationId xmlns:a16="http://schemas.microsoft.com/office/drawing/2014/main" id="{D95E1302-E523-4C58-8146-8357E21966CD}"/>
              </a:ext>
            </a:extLst>
          </p:cNvPr>
          <p:cNvSpPr/>
          <p:nvPr/>
        </p:nvSpPr>
        <p:spPr bwMode="auto">
          <a:xfrm>
            <a:off x="7243028" y="4387633"/>
            <a:ext cx="412496" cy="1964814"/>
          </a:xfrm>
          <a:prstGeom prst="rect">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accent1">
                    <a:lumMod val="50000"/>
                  </a:schemeClr>
                </a:solidFill>
                <a:effectLst/>
                <a:latin typeface="Arial" charset="0"/>
              </a:rPr>
              <a:t>14</a:t>
            </a:r>
          </a:p>
        </p:txBody>
      </p:sp>
      <p:sp>
        <p:nvSpPr>
          <p:cNvPr id="29" name="Rectangle 28">
            <a:extLst>
              <a:ext uri="{FF2B5EF4-FFF2-40B4-BE49-F238E27FC236}">
                <a16:creationId xmlns:a16="http://schemas.microsoft.com/office/drawing/2014/main" id="{D95E1302-E523-4C58-8146-8357E21966CD}"/>
              </a:ext>
            </a:extLst>
          </p:cNvPr>
          <p:cNvSpPr/>
          <p:nvPr/>
        </p:nvSpPr>
        <p:spPr bwMode="auto">
          <a:xfrm>
            <a:off x="7662262" y="4091003"/>
            <a:ext cx="412496" cy="2261444"/>
          </a:xfrm>
          <a:prstGeom prst="rect">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accent1">
                    <a:lumMod val="50000"/>
                  </a:schemeClr>
                </a:solidFill>
                <a:effectLst/>
                <a:latin typeface="Arial" charset="0"/>
              </a:rPr>
              <a:t>15</a:t>
            </a:r>
          </a:p>
        </p:txBody>
      </p:sp>
      <p:sp>
        <p:nvSpPr>
          <p:cNvPr id="6" name="Rectangle 5">
            <a:extLst>
              <a:ext uri="{FF2B5EF4-FFF2-40B4-BE49-F238E27FC236}">
                <a16:creationId xmlns:a16="http://schemas.microsoft.com/office/drawing/2014/main" id="{5A525C5E-9EFD-41F4-8078-65247B6F720E}"/>
              </a:ext>
            </a:extLst>
          </p:cNvPr>
          <p:cNvSpPr/>
          <p:nvPr/>
        </p:nvSpPr>
        <p:spPr bwMode="auto">
          <a:xfrm>
            <a:off x="2293078" y="3592158"/>
            <a:ext cx="824992" cy="2761358"/>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accent2">
                    <a:lumMod val="75000"/>
                  </a:schemeClr>
                </a:solidFill>
                <a:effectLst/>
                <a:latin typeface="Arial" charset="0"/>
              </a:rPr>
              <a:t>2</a:t>
            </a:r>
          </a:p>
        </p:txBody>
      </p:sp>
      <p:sp>
        <p:nvSpPr>
          <p:cNvPr id="8" name="Rectangle 7">
            <a:extLst>
              <a:ext uri="{FF2B5EF4-FFF2-40B4-BE49-F238E27FC236}">
                <a16:creationId xmlns:a16="http://schemas.microsoft.com/office/drawing/2014/main" id="{B27FE5E2-A835-4880-9A3C-6A8F5562B1E6}"/>
              </a:ext>
            </a:extLst>
          </p:cNvPr>
          <p:cNvSpPr/>
          <p:nvPr/>
        </p:nvSpPr>
        <p:spPr bwMode="auto">
          <a:xfrm>
            <a:off x="3118070" y="3680286"/>
            <a:ext cx="1649984" cy="2673229"/>
          </a:xfrm>
          <a:prstGeom prst="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accent5"/>
                </a:solidFill>
                <a:effectLst/>
                <a:latin typeface="Arial" charset="0"/>
              </a:rPr>
              <a:t>3</a:t>
            </a:r>
          </a:p>
        </p:txBody>
      </p:sp>
      <p:sp>
        <p:nvSpPr>
          <p:cNvPr id="5" name="Rectangle 4">
            <a:extLst>
              <a:ext uri="{FF2B5EF4-FFF2-40B4-BE49-F238E27FC236}">
                <a16:creationId xmlns:a16="http://schemas.microsoft.com/office/drawing/2014/main" id="{532E805B-2C21-4CA1-9C6E-57D58F1A54B6}"/>
              </a:ext>
            </a:extLst>
          </p:cNvPr>
          <p:cNvSpPr/>
          <p:nvPr/>
        </p:nvSpPr>
        <p:spPr bwMode="auto">
          <a:xfrm>
            <a:off x="4768054" y="4598354"/>
            <a:ext cx="3299968" cy="1755164"/>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accent6">
                    <a:lumMod val="75000"/>
                  </a:schemeClr>
                </a:solidFill>
                <a:effectLst/>
                <a:latin typeface="Arial" charset="0"/>
              </a:rPr>
              <a:t>4</a:t>
            </a:r>
          </a:p>
        </p:txBody>
      </p:sp>
      <p:sp>
        <p:nvSpPr>
          <p:cNvPr id="14" name="Speech Bubble: Oval 2">
            <a:extLst>
              <a:ext uri="{FF2B5EF4-FFF2-40B4-BE49-F238E27FC236}">
                <a16:creationId xmlns:a16="http://schemas.microsoft.com/office/drawing/2014/main" id="{D9FB3469-C291-4C21-BC79-E945C06A7434}"/>
              </a:ext>
            </a:extLst>
          </p:cNvPr>
          <p:cNvSpPr/>
          <p:nvPr/>
        </p:nvSpPr>
        <p:spPr bwMode="auto">
          <a:xfrm>
            <a:off x="4981041" y="2935227"/>
            <a:ext cx="2872142" cy="1402487"/>
          </a:xfrm>
          <a:prstGeom prst="wedgeEllipseCallout">
            <a:avLst>
              <a:gd name="adj1" fmla="val -77321"/>
              <a:gd name="adj2" fmla="val 45908"/>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2800" b="1" i="0" u="none" strike="noStrike" cap="none" normalizeH="0" baseline="0" dirty="0">
                <a:ln>
                  <a:noFill/>
                </a:ln>
                <a:solidFill>
                  <a:schemeClr val="bg1"/>
                </a:solidFill>
                <a:effectLst/>
                <a:latin typeface="+mj-lt"/>
              </a:rPr>
              <a:t>Area = Effective Ret. Time</a:t>
            </a:r>
          </a:p>
        </p:txBody>
      </p:sp>
      <p:cxnSp>
        <p:nvCxnSpPr>
          <p:cNvPr id="9" name="Straight Arrow Connector 8">
            <a:extLst>
              <a:ext uri="{FF2B5EF4-FFF2-40B4-BE49-F238E27FC236}">
                <a16:creationId xmlns:a16="http://schemas.microsoft.com/office/drawing/2014/main" id="{08544661-38A9-4130-94F7-19932C43A4BA}"/>
              </a:ext>
            </a:extLst>
          </p:cNvPr>
          <p:cNvCxnSpPr>
            <a:cxnSpLocks/>
          </p:cNvCxnSpPr>
          <p:nvPr/>
        </p:nvCxnSpPr>
        <p:spPr bwMode="auto">
          <a:xfrm>
            <a:off x="1077942" y="6353518"/>
            <a:ext cx="7426960" cy="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10" name="Straight Arrow Connector 9">
            <a:extLst>
              <a:ext uri="{FF2B5EF4-FFF2-40B4-BE49-F238E27FC236}">
                <a16:creationId xmlns:a16="http://schemas.microsoft.com/office/drawing/2014/main" id="{987044CA-76BA-468A-8C36-C20436BABD2C}"/>
              </a:ext>
            </a:extLst>
          </p:cNvPr>
          <p:cNvCxnSpPr>
            <a:cxnSpLocks/>
          </p:cNvCxnSpPr>
          <p:nvPr/>
        </p:nvCxnSpPr>
        <p:spPr bwMode="auto">
          <a:xfrm flipV="1">
            <a:off x="1077942" y="2971799"/>
            <a:ext cx="0" cy="3381719"/>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11" name="TextBox 10">
            <a:extLst>
              <a:ext uri="{FF2B5EF4-FFF2-40B4-BE49-F238E27FC236}">
                <a16:creationId xmlns:a16="http://schemas.microsoft.com/office/drawing/2014/main" id="{31554B14-B1DD-416F-ADEF-139C373CF229}"/>
              </a:ext>
            </a:extLst>
          </p:cNvPr>
          <p:cNvSpPr txBox="1"/>
          <p:nvPr/>
        </p:nvSpPr>
        <p:spPr>
          <a:xfrm>
            <a:off x="4981041" y="6353518"/>
            <a:ext cx="3605141" cy="343766"/>
          </a:xfrm>
          <a:prstGeom prst="rect">
            <a:avLst/>
          </a:prstGeom>
          <a:noFill/>
        </p:spPr>
        <p:txBody>
          <a:bodyPr wrap="square" rtlCol="0">
            <a:spAutoFit/>
          </a:bodyPr>
          <a:lstStyle/>
          <a:p>
            <a:pPr algn="ctr"/>
            <a:r>
              <a:rPr lang="en-US" sz="2400" b="1" i="1" dirty="0"/>
              <a:t>Actual Retention Time</a:t>
            </a:r>
          </a:p>
        </p:txBody>
      </p:sp>
      <p:sp>
        <p:nvSpPr>
          <p:cNvPr id="12" name="TextBox 11">
            <a:extLst>
              <a:ext uri="{FF2B5EF4-FFF2-40B4-BE49-F238E27FC236}">
                <a16:creationId xmlns:a16="http://schemas.microsoft.com/office/drawing/2014/main" id="{FB94D26C-57F8-4366-942D-6F383845ED29}"/>
              </a:ext>
            </a:extLst>
          </p:cNvPr>
          <p:cNvSpPr txBox="1"/>
          <p:nvPr/>
        </p:nvSpPr>
        <p:spPr>
          <a:xfrm rot="16200000">
            <a:off x="-668676" y="4198293"/>
            <a:ext cx="2914653" cy="461665"/>
          </a:xfrm>
          <a:prstGeom prst="rect">
            <a:avLst/>
          </a:prstGeom>
          <a:noFill/>
        </p:spPr>
        <p:txBody>
          <a:bodyPr wrap="square" rtlCol="0">
            <a:spAutoFit/>
          </a:bodyPr>
          <a:lstStyle/>
          <a:p>
            <a:pPr algn="r"/>
            <a:r>
              <a:rPr lang="en-US" sz="2400" b="1" i="1" dirty="0"/>
              <a:t>Temperature Effect</a:t>
            </a:r>
          </a:p>
        </p:txBody>
      </p:sp>
      <p:sp>
        <p:nvSpPr>
          <p:cNvPr id="13" name="Freeform: Shape 14">
            <a:extLst>
              <a:ext uri="{FF2B5EF4-FFF2-40B4-BE49-F238E27FC236}">
                <a16:creationId xmlns:a16="http://schemas.microsoft.com/office/drawing/2014/main" id="{0F781E35-82D1-4734-A7DE-A257CFB37979}"/>
              </a:ext>
            </a:extLst>
          </p:cNvPr>
          <p:cNvSpPr/>
          <p:nvPr/>
        </p:nvSpPr>
        <p:spPr bwMode="auto">
          <a:xfrm>
            <a:off x="1514822" y="3350044"/>
            <a:ext cx="6949440" cy="1591296"/>
          </a:xfrm>
          <a:custGeom>
            <a:avLst/>
            <a:gdLst>
              <a:gd name="connsiteX0" fmla="*/ 0 w 6949440"/>
              <a:gd name="connsiteY0" fmla="*/ 2092992 h 2137051"/>
              <a:gd name="connsiteX1" fmla="*/ 1828800 w 6949440"/>
              <a:gd name="connsiteY1" fmla="*/ 32 h 2137051"/>
              <a:gd name="connsiteX2" fmla="*/ 4267200 w 6949440"/>
              <a:gd name="connsiteY2" fmla="*/ 2133632 h 2137051"/>
              <a:gd name="connsiteX3" fmla="*/ 6949440 w 6949440"/>
              <a:gd name="connsiteY3" fmla="*/ 396272 h 2137051"/>
            </a:gdLst>
            <a:ahLst/>
            <a:cxnLst>
              <a:cxn ang="0">
                <a:pos x="connsiteX0" y="connsiteY0"/>
              </a:cxn>
              <a:cxn ang="0">
                <a:pos x="connsiteX1" y="connsiteY1"/>
              </a:cxn>
              <a:cxn ang="0">
                <a:pos x="connsiteX2" y="connsiteY2"/>
              </a:cxn>
              <a:cxn ang="0">
                <a:pos x="connsiteX3" y="connsiteY3"/>
              </a:cxn>
            </a:cxnLst>
            <a:rect l="l" t="t" r="r" b="b"/>
            <a:pathLst>
              <a:path w="6949440" h="2137051">
                <a:moveTo>
                  <a:pt x="0" y="2092992"/>
                </a:moveTo>
                <a:cubicBezTo>
                  <a:pt x="558800" y="1043125"/>
                  <a:pt x="1117600" y="-6741"/>
                  <a:pt x="1828800" y="32"/>
                </a:cubicBezTo>
                <a:cubicBezTo>
                  <a:pt x="2540000" y="6805"/>
                  <a:pt x="3413760" y="2067592"/>
                  <a:pt x="4267200" y="2133632"/>
                </a:cubicBezTo>
                <a:cubicBezTo>
                  <a:pt x="5120640" y="2199672"/>
                  <a:pt x="6035040" y="1297972"/>
                  <a:pt x="6949440" y="396272"/>
                </a:cubicBezTo>
              </a:path>
            </a:pathLst>
          </a:cu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i="0" u="none" strike="noStrike" cap="none" normalizeH="0" baseline="0" dirty="0">
              <a:ln>
                <a:noFill/>
              </a:ln>
              <a:solidFill>
                <a:schemeClr val="tx1"/>
              </a:solidFill>
              <a:effectLst/>
              <a:latin typeface="Arial" charset="0"/>
            </a:endParaRPr>
          </a:p>
        </p:txBody>
      </p:sp>
      <p:cxnSp>
        <p:nvCxnSpPr>
          <p:cNvPr id="32" name="Straight Arrow Connector 31"/>
          <p:cNvCxnSpPr/>
          <p:nvPr/>
        </p:nvCxnSpPr>
        <p:spPr>
          <a:xfrm>
            <a:off x="3118069" y="5514975"/>
            <a:ext cx="1653956" cy="0"/>
          </a:xfrm>
          <a:prstGeom prst="straightConnector1">
            <a:avLst/>
          </a:prstGeom>
          <a:ln w="38100">
            <a:solidFill>
              <a:schemeClr val="tx1"/>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600752" y="4972157"/>
            <a:ext cx="678354" cy="523220"/>
          </a:xfrm>
          <a:prstGeom prst="rect">
            <a:avLst/>
          </a:prstGeom>
          <a:noFill/>
        </p:spPr>
        <p:txBody>
          <a:bodyPr wrap="square" rtlCol="0">
            <a:spAutoFit/>
          </a:bodyPr>
          <a:lstStyle/>
          <a:p>
            <a:pPr algn="ctr"/>
            <a:r>
              <a:rPr lang="en-US" sz="2800" i="1" dirty="0">
                <a:latin typeface="Calibri" panose="020F0502020204030204" pitchFamily="34" charset="0"/>
                <a:cs typeface="Calibri" panose="020F0502020204030204" pitchFamily="34" charset="0"/>
              </a:rPr>
              <a:t>4n</a:t>
            </a:r>
          </a:p>
        </p:txBody>
      </p:sp>
      <p:cxnSp>
        <p:nvCxnSpPr>
          <p:cNvPr id="34" name="Straight Arrow Connector 33"/>
          <p:cNvCxnSpPr/>
          <p:nvPr/>
        </p:nvCxnSpPr>
        <p:spPr>
          <a:xfrm>
            <a:off x="4770817" y="5514975"/>
            <a:ext cx="3308764" cy="0"/>
          </a:xfrm>
          <a:prstGeom prst="straightConnector1">
            <a:avLst/>
          </a:prstGeom>
          <a:ln w="38100">
            <a:solidFill>
              <a:schemeClr val="tx1"/>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082229" y="4972157"/>
            <a:ext cx="678354" cy="523220"/>
          </a:xfrm>
          <a:prstGeom prst="rect">
            <a:avLst/>
          </a:prstGeom>
          <a:noFill/>
        </p:spPr>
        <p:txBody>
          <a:bodyPr wrap="square" rtlCol="0">
            <a:spAutoFit/>
          </a:bodyPr>
          <a:lstStyle/>
          <a:p>
            <a:pPr algn="ctr"/>
            <a:r>
              <a:rPr lang="en-US" sz="2800" i="1" dirty="0">
                <a:latin typeface="Calibri" panose="020F0502020204030204" pitchFamily="34" charset="0"/>
                <a:cs typeface="Calibri" panose="020F0502020204030204" pitchFamily="34" charset="0"/>
              </a:rPr>
              <a:t>8n</a:t>
            </a:r>
          </a:p>
        </p:txBody>
      </p:sp>
      <p:cxnSp>
        <p:nvCxnSpPr>
          <p:cNvPr id="37" name="Straight Arrow Connector 36"/>
          <p:cNvCxnSpPr/>
          <p:nvPr/>
        </p:nvCxnSpPr>
        <p:spPr>
          <a:xfrm>
            <a:off x="2299816" y="5518694"/>
            <a:ext cx="822003" cy="0"/>
          </a:xfrm>
          <a:prstGeom prst="straightConnector1">
            <a:avLst/>
          </a:prstGeom>
          <a:ln w="38100">
            <a:solidFill>
              <a:schemeClr val="tx1"/>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360062" y="4975876"/>
            <a:ext cx="678354" cy="523220"/>
          </a:xfrm>
          <a:prstGeom prst="rect">
            <a:avLst/>
          </a:prstGeom>
          <a:noFill/>
        </p:spPr>
        <p:txBody>
          <a:bodyPr wrap="square" rtlCol="0">
            <a:spAutoFit/>
          </a:bodyPr>
          <a:lstStyle/>
          <a:p>
            <a:pPr algn="ctr"/>
            <a:r>
              <a:rPr lang="en-US" sz="2800" i="1" dirty="0">
                <a:latin typeface="Calibri" panose="020F0502020204030204" pitchFamily="34" charset="0"/>
                <a:cs typeface="Calibri" panose="020F0502020204030204" pitchFamily="34" charset="0"/>
              </a:rPr>
              <a:t>2n</a:t>
            </a:r>
          </a:p>
        </p:txBody>
      </p:sp>
      <p:cxnSp>
        <p:nvCxnSpPr>
          <p:cNvPr id="40" name="Straight Arrow Connector 39"/>
          <p:cNvCxnSpPr/>
          <p:nvPr/>
        </p:nvCxnSpPr>
        <p:spPr>
          <a:xfrm>
            <a:off x="1876833" y="5525838"/>
            <a:ext cx="423455" cy="0"/>
          </a:xfrm>
          <a:prstGeom prst="straightConnector1">
            <a:avLst/>
          </a:prstGeom>
          <a:ln w="38100">
            <a:solidFill>
              <a:schemeClr val="tx1"/>
            </a:solidFill>
            <a:headEnd type="arrow" w="lg" len="med"/>
            <a:tailEnd type="arrow" w="lg" len="med"/>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751832" y="4983020"/>
            <a:ext cx="678354" cy="523220"/>
          </a:xfrm>
          <a:prstGeom prst="rect">
            <a:avLst/>
          </a:prstGeom>
          <a:noFill/>
        </p:spPr>
        <p:txBody>
          <a:bodyPr wrap="square" rtlCol="0">
            <a:spAutoFit/>
          </a:bodyPr>
          <a:lstStyle/>
          <a:p>
            <a:pPr algn="ctr"/>
            <a:r>
              <a:rPr lang="en-US" sz="2800" i="1" dirty="0">
                <a:latin typeface="Calibri" panose="020F0502020204030204" pitchFamily="34" charset="0"/>
                <a:cs typeface="Calibri" panose="020F0502020204030204" pitchFamily="34" charset="0"/>
              </a:rPr>
              <a:t>n</a:t>
            </a:r>
          </a:p>
        </p:txBody>
      </p:sp>
    </p:spTree>
    <p:extLst>
      <p:ext uri="{BB962C8B-B14F-4D97-AF65-F5344CB8AC3E}">
        <p14:creationId xmlns:p14="http://schemas.microsoft.com/office/powerpoint/2010/main" val="11491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2"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grpId="2"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grpId="2"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grpId="2"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grpId="2"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grpId="2"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grpId="2"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grpId="2"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par>
                                <p:cTn id="46" presetID="10" presetClass="entr" presetSubtype="0" fill="hold" grpId="2"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par>
                                <p:cTn id="49" presetID="10" presetClass="entr" presetSubtype="0" fill="hold" grpId="2"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par>
                                <p:cTn id="52" presetID="10" presetClass="entr" presetSubtype="0" fill="hold" grpId="2"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par>
                                <p:cTn id="55" presetID="10" presetClass="entr" presetSubtype="0" fill="hold" grpId="2"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par>
                                <p:cTn id="58" presetID="10" presetClass="entr" presetSubtype="0" fill="hold" grpId="2"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par>
                                <p:cTn id="61" presetID="10" presetClass="entr" presetSubtype="0" fill="hold" grpId="2"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500"/>
                                        <p:tgtEl>
                                          <p:spTgt spid="7"/>
                                        </p:tgtEl>
                                      </p:cBhvr>
                                    </p:animEffect>
                                  </p:childTnLst>
                                </p:cTn>
                              </p:par>
                            </p:childTnLst>
                          </p:cTn>
                        </p:par>
                        <p:par>
                          <p:cTn id="67" fill="hold">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fade">
                                      <p:cBhvr>
                                        <p:cTn id="75" dur="500"/>
                                        <p:tgtEl>
                                          <p:spTgt spid="41"/>
                                        </p:tgtEl>
                                      </p:cBhvr>
                                    </p:animEffect>
                                  </p:childTnLst>
                                </p:cTn>
                              </p:par>
                              <p:par>
                                <p:cTn id="76" presetID="10" presetClass="entr" presetSubtype="0" fill="hold" nodeType="with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fade">
                                      <p:cBhvr>
                                        <p:cTn id="78" dur="500"/>
                                        <p:tgtEl>
                                          <p:spTgt spid="40"/>
                                        </p:tgtEl>
                                      </p:cBhvr>
                                    </p:animEffect>
                                  </p:childTnLst>
                                </p:cTn>
                              </p:par>
                              <p:par>
                                <p:cTn id="79" presetID="10" presetClass="entr" presetSubtype="0" fill="hold" nodeType="withEffect">
                                  <p:stCondLst>
                                    <p:cond delay="0"/>
                                  </p:stCondLst>
                                  <p:childTnLst>
                                    <p:set>
                                      <p:cBhvr>
                                        <p:cTn id="80" dur="1" fill="hold">
                                          <p:stCondLst>
                                            <p:cond delay="0"/>
                                          </p:stCondLst>
                                        </p:cTn>
                                        <p:tgtEl>
                                          <p:spTgt spid="3">
                                            <p:txEl>
                                              <p:pRg st="2" end="2"/>
                                            </p:txEl>
                                          </p:spTgt>
                                        </p:tgtEl>
                                        <p:attrNameLst>
                                          <p:attrName>style.visibility</p:attrName>
                                        </p:attrNameLst>
                                      </p:cBhvr>
                                      <p:to>
                                        <p:strVal val="visible"/>
                                      </p:to>
                                    </p:set>
                                    <p:animEffect transition="in" filter="fade">
                                      <p:cBhvr>
                                        <p:cTn id="81" dur="500"/>
                                        <p:tgtEl>
                                          <p:spTgt spid="3">
                                            <p:txEl>
                                              <p:pRg st="2" end="2"/>
                                            </p:txEl>
                                          </p:spTgt>
                                        </p:tgtEl>
                                      </p:cBhvr>
                                    </p:animEffect>
                                  </p:childTnLst>
                                </p:cTn>
                              </p:par>
                            </p:childTnLst>
                          </p:cTn>
                        </p:par>
                        <p:par>
                          <p:cTn id="82" fill="hold">
                            <p:stCondLst>
                              <p:cond delay="500"/>
                            </p:stCondLst>
                            <p:childTnLst>
                              <p:par>
                                <p:cTn id="83" presetID="19" presetClass="emph" presetSubtype="0" fill="hold" grpId="0" nodeType="afterEffect">
                                  <p:stCondLst>
                                    <p:cond delay="0"/>
                                  </p:stCondLst>
                                  <p:childTnLst>
                                    <p:animClr clrSpc="rgb" dir="cw">
                                      <p:cBhvr override="childStyle">
                                        <p:cTn id="84" dur="500" fill="hold"/>
                                        <p:tgtEl>
                                          <p:spTgt spid="16"/>
                                        </p:tgtEl>
                                        <p:attrNameLst>
                                          <p:attrName>style.color</p:attrName>
                                        </p:attrNameLst>
                                      </p:cBhvr>
                                      <p:to>
                                        <a:srgbClr val="FBE5D5"/>
                                      </p:to>
                                    </p:animClr>
                                    <p:animClr clrSpc="rgb" dir="cw">
                                      <p:cBhvr>
                                        <p:cTn id="85" dur="500" fill="hold"/>
                                        <p:tgtEl>
                                          <p:spTgt spid="16"/>
                                        </p:tgtEl>
                                        <p:attrNameLst>
                                          <p:attrName>fillcolor</p:attrName>
                                        </p:attrNameLst>
                                      </p:cBhvr>
                                      <p:to>
                                        <a:srgbClr val="FBE5D5"/>
                                      </p:to>
                                    </p:animClr>
                                    <p:set>
                                      <p:cBhvr>
                                        <p:cTn id="86" dur="500" fill="hold"/>
                                        <p:tgtEl>
                                          <p:spTgt spid="16"/>
                                        </p:tgtEl>
                                        <p:attrNameLst>
                                          <p:attrName>fill.type</p:attrName>
                                        </p:attrNameLst>
                                      </p:cBhvr>
                                      <p:to>
                                        <p:strVal val="solid"/>
                                      </p:to>
                                    </p:set>
                                    <p:set>
                                      <p:cBhvr>
                                        <p:cTn id="87" dur="500" fill="hold"/>
                                        <p:tgtEl>
                                          <p:spTgt spid="16"/>
                                        </p:tgtEl>
                                        <p:attrNameLst>
                                          <p:attrName>fill.on</p:attrName>
                                        </p:attrNameLst>
                                      </p:cBhvr>
                                      <p:to>
                                        <p:strVal val="true"/>
                                      </p:to>
                                    </p:set>
                                  </p:childTnLst>
                                </p:cTn>
                              </p:par>
                              <p:par>
                                <p:cTn id="88" presetID="19" presetClass="emph" presetSubtype="0" fill="hold" grpId="0" nodeType="withEffect">
                                  <p:stCondLst>
                                    <p:cond delay="0"/>
                                  </p:stCondLst>
                                  <p:childTnLst>
                                    <p:animClr clrSpc="rgb" dir="cw">
                                      <p:cBhvr override="childStyle">
                                        <p:cTn id="89" dur="500" fill="hold"/>
                                        <p:tgtEl>
                                          <p:spTgt spid="17"/>
                                        </p:tgtEl>
                                        <p:attrNameLst>
                                          <p:attrName>style.color</p:attrName>
                                        </p:attrNameLst>
                                      </p:cBhvr>
                                      <p:to>
                                        <a:srgbClr val="FBE5D5"/>
                                      </p:to>
                                    </p:animClr>
                                    <p:animClr clrSpc="rgb" dir="cw">
                                      <p:cBhvr>
                                        <p:cTn id="90" dur="500" fill="hold"/>
                                        <p:tgtEl>
                                          <p:spTgt spid="17"/>
                                        </p:tgtEl>
                                        <p:attrNameLst>
                                          <p:attrName>fillcolor</p:attrName>
                                        </p:attrNameLst>
                                      </p:cBhvr>
                                      <p:to>
                                        <a:srgbClr val="FBE5D5"/>
                                      </p:to>
                                    </p:animClr>
                                    <p:set>
                                      <p:cBhvr>
                                        <p:cTn id="91" dur="500" fill="hold"/>
                                        <p:tgtEl>
                                          <p:spTgt spid="17"/>
                                        </p:tgtEl>
                                        <p:attrNameLst>
                                          <p:attrName>fill.type</p:attrName>
                                        </p:attrNameLst>
                                      </p:cBhvr>
                                      <p:to>
                                        <p:strVal val="solid"/>
                                      </p:to>
                                    </p:set>
                                    <p:set>
                                      <p:cBhvr>
                                        <p:cTn id="92" dur="500" fill="hold"/>
                                        <p:tgtEl>
                                          <p:spTgt spid="17"/>
                                        </p:tgtEl>
                                        <p:attrNameLst>
                                          <p:attrName>fill.on</p:attrName>
                                        </p:attrNameLst>
                                      </p:cBhvr>
                                      <p:to>
                                        <p:strVal val="true"/>
                                      </p:to>
                                    </p:set>
                                  </p:childTnLst>
                                </p:cTn>
                              </p:par>
                            </p:childTnLst>
                          </p:cTn>
                        </p:par>
                        <p:par>
                          <p:cTn id="93" fill="hold">
                            <p:stCondLst>
                              <p:cond delay="1000"/>
                            </p:stCondLst>
                            <p:childTnLst>
                              <p:par>
                                <p:cTn id="94" presetID="10" presetClass="exit" presetSubtype="0" fill="hold" grpId="1" nodeType="afterEffect">
                                  <p:stCondLst>
                                    <p:cond delay="0"/>
                                  </p:stCondLst>
                                  <p:childTnLst>
                                    <p:animEffect transition="out" filter="fade">
                                      <p:cBhvr>
                                        <p:cTn id="95" dur="500"/>
                                        <p:tgtEl>
                                          <p:spTgt spid="16"/>
                                        </p:tgtEl>
                                      </p:cBhvr>
                                    </p:animEffect>
                                    <p:set>
                                      <p:cBhvr>
                                        <p:cTn id="96" dur="1" fill="hold">
                                          <p:stCondLst>
                                            <p:cond delay="499"/>
                                          </p:stCondLst>
                                        </p:cTn>
                                        <p:tgtEl>
                                          <p:spTgt spid="16"/>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500"/>
                                        <p:tgtEl>
                                          <p:spTgt spid="17"/>
                                        </p:tgtEl>
                                      </p:cBhvr>
                                    </p:animEffect>
                                    <p:set>
                                      <p:cBhvr>
                                        <p:cTn id="99" dur="1" fill="hold">
                                          <p:stCondLst>
                                            <p:cond delay="499"/>
                                          </p:stCondLst>
                                        </p:cTn>
                                        <p:tgtEl>
                                          <p:spTgt spid="17"/>
                                        </p:tgtEl>
                                        <p:attrNameLst>
                                          <p:attrName>style.visibility</p:attrName>
                                        </p:attrNameLst>
                                      </p:cBhvr>
                                      <p:to>
                                        <p:strVal val="hidden"/>
                                      </p:to>
                                    </p:set>
                                  </p:childTnLst>
                                </p:cTn>
                              </p:par>
                              <p:par>
                                <p:cTn id="100" presetID="10" presetClass="entr" presetSubtype="0" fill="hold" grpId="0" nodeType="withEffect">
                                  <p:stCondLst>
                                    <p:cond delay="0"/>
                                  </p:stCondLst>
                                  <p:childTnLst>
                                    <p:set>
                                      <p:cBhvr>
                                        <p:cTn id="101" dur="1" fill="hold">
                                          <p:stCondLst>
                                            <p:cond delay="0"/>
                                          </p:stCondLst>
                                        </p:cTn>
                                        <p:tgtEl>
                                          <p:spTgt spid="6"/>
                                        </p:tgtEl>
                                        <p:attrNameLst>
                                          <p:attrName>style.visibility</p:attrName>
                                        </p:attrNameLst>
                                      </p:cBhvr>
                                      <p:to>
                                        <p:strVal val="visible"/>
                                      </p:to>
                                    </p:set>
                                    <p:animEffect transition="in" filter="fade">
                                      <p:cBhvr>
                                        <p:cTn id="102" dur="500"/>
                                        <p:tgtEl>
                                          <p:spTgt spid="6"/>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8"/>
                                        </p:tgtEl>
                                        <p:attrNameLst>
                                          <p:attrName>style.visibility</p:attrName>
                                        </p:attrNameLst>
                                      </p:cBhvr>
                                      <p:to>
                                        <p:strVal val="visible"/>
                                      </p:to>
                                    </p:set>
                                    <p:animEffect transition="in" filter="fade">
                                      <p:cBhvr>
                                        <p:cTn id="105" dur="500"/>
                                        <p:tgtEl>
                                          <p:spTgt spid="38"/>
                                        </p:tgtEl>
                                      </p:cBhvr>
                                    </p:animEffect>
                                  </p:childTnLst>
                                </p:cTn>
                              </p:par>
                              <p:par>
                                <p:cTn id="106" presetID="10" presetClass="entr" presetSubtype="0" fill="hold" nodeType="withEffect">
                                  <p:stCondLst>
                                    <p:cond delay="0"/>
                                  </p:stCondLst>
                                  <p:childTnLst>
                                    <p:set>
                                      <p:cBhvr>
                                        <p:cTn id="107" dur="1" fill="hold">
                                          <p:stCondLst>
                                            <p:cond delay="0"/>
                                          </p:stCondLst>
                                        </p:cTn>
                                        <p:tgtEl>
                                          <p:spTgt spid="37"/>
                                        </p:tgtEl>
                                        <p:attrNameLst>
                                          <p:attrName>style.visibility</p:attrName>
                                        </p:attrNameLst>
                                      </p:cBhvr>
                                      <p:to>
                                        <p:strVal val="visible"/>
                                      </p:to>
                                    </p:set>
                                    <p:animEffect transition="in" filter="fade">
                                      <p:cBhvr>
                                        <p:cTn id="108" dur="500"/>
                                        <p:tgtEl>
                                          <p:spTgt spid="37"/>
                                        </p:tgtEl>
                                      </p:cBhvr>
                                    </p:animEffect>
                                  </p:childTnLst>
                                </p:cTn>
                              </p:par>
                            </p:childTnLst>
                          </p:cTn>
                        </p:par>
                        <p:par>
                          <p:cTn id="109" fill="hold">
                            <p:stCondLst>
                              <p:cond delay="1500"/>
                            </p:stCondLst>
                            <p:childTnLst>
                              <p:par>
                                <p:cTn id="110" presetID="19" presetClass="emph" presetSubtype="0" fill="hold" grpId="0" nodeType="afterEffect">
                                  <p:stCondLst>
                                    <p:cond delay="0"/>
                                  </p:stCondLst>
                                  <p:childTnLst>
                                    <p:animClr clrSpc="rgb" dir="cw">
                                      <p:cBhvr override="childStyle">
                                        <p:cTn id="111" dur="500" fill="hold"/>
                                        <p:tgtEl>
                                          <p:spTgt spid="18"/>
                                        </p:tgtEl>
                                        <p:attrNameLst>
                                          <p:attrName>style.color</p:attrName>
                                        </p:attrNameLst>
                                      </p:cBhvr>
                                      <p:to>
                                        <a:srgbClr val="FFBFBF"/>
                                      </p:to>
                                    </p:animClr>
                                    <p:animClr clrSpc="rgb" dir="cw">
                                      <p:cBhvr>
                                        <p:cTn id="112" dur="500" fill="hold"/>
                                        <p:tgtEl>
                                          <p:spTgt spid="18"/>
                                        </p:tgtEl>
                                        <p:attrNameLst>
                                          <p:attrName>fillcolor</p:attrName>
                                        </p:attrNameLst>
                                      </p:cBhvr>
                                      <p:to>
                                        <a:srgbClr val="FFBFBF"/>
                                      </p:to>
                                    </p:animClr>
                                    <p:set>
                                      <p:cBhvr>
                                        <p:cTn id="113" dur="500" fill="hold"/>
                                        <p:tgtEl>
                                          <p:spTgt spid="18"/>
                                        </p:tgtEl>
                                        <p:attrNameLst>
                                          <p:attrName>fill.type</p:attrName>
                                        </p:attrNameLst>
                                      </p:cBhvr>
                                      <p:to>
                                        <p:strVal val="solid"/>
                                      </p:to>
                                    </p:set>
                                    <p:set>
                                      <p:cBhvr>
                                        <p:cTn id="114" dur="500" fill="hold"/>
                                        <p:tgtEl>
                                          <p:spTgt spid="18"/>
                                        </p:tgtEl>
                                        <p:attrNameLst>
                                          <p:attrName>fill.on</p:attrName>
                                        </p:attrNameLst>
                                      </p:cBhvr>
                                      <p:to>
                                        <p:strVal val="true"/>
                                      </p:to>
                                    </p:set>
                                  </p:childTnLst>
                                </p:cTn>
                              </p:par>
                              <p:par>
                                <p:cTn id="115" presetID="19" presetClass="emph" presetSubtype="0" fill="hold" grpId="0" nodeType="withEffect">
                                  <p:stCondLst>
                                    <p:cond delay="0"/>
                                  </p:stCondLst>
                                  <p:childTnLst>
                                    <p:animClr clrSpc="rgb" dir="cw">
                                      <p:cBhvr override="childStyle">
                                        <p:cTn id="116" dur="500" fill="hold"/>
                                        <p:tgtEl>
                                          <p:spTgt spid="19"/>
                                        </p:tgtEl>
                                        <p:attrNameLst>
                                          <p:attrName>style.color</p:attrName>
                                        </p:attrNameLst>
                                      </p:cBhvr>
                                      <p:to>
                                        <a:srgbClr val="FFBFBF"/>
                                      </p:to>
                                    </p:animClr>
                                    <p:animClr clrSpc="rgb" dir="cw">
                                      <p:cBhvr>
                                        <p:cTn id="117" dur="500" fill="hold"/>
                                        <p:tgtEl>
                                          <p:spTgt spid="19"/>
                                        </p:tgtEl>
                                        <p:attrNameLst>
                                          <p:attrName>fillcolor</p:attrName>
                                        </p:attrNameLst>
                                      </p:cBhvr>
                                      <p:to>
                                        <a:srgbClr val="FFBFBF"/>
                                      </p:to>
                                    </p:animClr>
                                    <p:set>
                                      <p:cBhvr>
                                        <p:cTn id="118" dur="500" fill="hold"/>
                                        <p:tgtEl>
                                          <p:spTgt spid="19"/>
                                        </p:tgtEl>
                                        <p:attrNameLst>
                                          <p:attrName>fill.type</p:attrName>
                                        </p:attrNameLst>
                                      </p:cBhvr>
                                      <p:to>
                                        <p:strVal val="solid"/>
                                      </p:to>
                                    </p:set>
                                    <p:set>
                                      <p:cBhvr>
                                        <p:cTn id="119" dur="500" fill="hold"/>
                                        <p:tgtEl>
                                          <p:spTgt spid="19"/>
                                        </p:tgtEl>
                                        <p:attrNameLst>
                                          <p:attrName>fill.on</p:attrName>
                                        </p:attrNameLst>
                                      </p:cBhvr>
                                      <p:to>
                                        <p:strVal val="true"/>
                                      </p:to>
                                    </p:set>
                                  </p:childTnLst>
                                </p:cTn>
                              </p:par>
                              <p:par>
                                <p:cTn id="120" presetID="19" presetClass="emph" presetSubtype="0" fill="hold" grpId="0" nodeType="withEffect">
                                  <p:stCondLst>
                                    <p:cond delay="0"/>
                                  </p:stCondLst>
                                  <p:childTnLst>
                                    <p:animClr clrSpc="rgb" dir="cw">
                                      <p:cBhvr override="childStyle">
                                        <p:cTn id="121" dur="500" fill="hold"/>
                                        <p:tgtEl>
                                          <p:spTgt spid="20"/>
                                        </p:tgtEl>
                                        <p:attrNameLst>
                                          <p:attrName>style.color</p:attrName>
                                        </p:attrNameLst>
                                      </p:cBhvr>
                                      <p:to>
                                        <a:srgbClr val="FFBFBF"/>
                                      </p:to>
                                    </p:animClr>
                                    <p:animClr clrSpc="rgb" dir="cw">
                                      <p:cBhvr>
                                        <p:cTn id="122" dur="500" fill="hold"/>
                                        <p:tgtEl>
                                          <p:spTgt spid="20"/>
                                        </p:tgtEl>
                                        <p:attrNameLst>
                                          <p:attrName>fillcolor</p:attrName>
                                        </p:attrNameLst>
                                      </p:cBhvr>
                                      <p:to>
                                        <a:srgbClr val="FFBFBF"/>
                                      </p:to>
                                    </p:animClr>
                                    <p:set>
                                      <p:cBhvr>
                                        <p:cTn id="123" dur="500" fill="hold"/>
                                        <p:tgtEl>
                                          <p:spTgt spid="20"/>
                                        </p:tgtEl>
                                        <p:attrNameLst>
                                          <p:attrName>fill.type</p:attrName>
                                        </p:attrNameLst>
                                      </p:cBhvr>
                                      <p:to>
                                        <p:strVal val="solid"/>
                                      </p:to>
                                    </p:set>
                                    <p:set>
                                      <p:cBhvr>
                                        <p:cTn id="124" dur="500" fill="hold"/>
                                        <p:tgtEl>
                                          <p:spTgt spid="20"/>
                                        </p:tgtEl>
                                        <p:attrNameLst>
                                          <p:attrName>fill.on</p:attrName>
                                        </p:attrNameLst>
                                      </p:cBhvr>
                                      <p:to>
                                        <p:strVal val="true"/>
                                      </p:to>
                                    </p:set>
                                  </p:childTnLst>
                                </p:cTn>
                              </p:par>
                              <p:par>
                                <p:cTn id="125" presetID="19" presetClass="emph" presetSubtype="0" fill="hold" grpId="0" nodeType="withEffect">
                                  <p:stCondLst>
                                    <p:cond delay="0"/>
                                  </p:stCondLst>
                                  <p:childTnLst>
                                    <p:animClr clrSpc="rgb" dir="cw">
                                      <p:cBhvr override="childStyle">
                                        <p:cTn id="126" dur="500" fill="hold"/>
                                        <p:tgtEl>
                                          <p:spTgt spid="21"/>
                                        </p:tgtEl>
                                        <p:attrNameLst>
                                          <p:attrName>style.color</p:attrName>
                                        </p:attrNameLst>
                                      </p:cBhvr>
                                      <p:to>
                                        <a:srgbClr val="FFBFBF"/>
                                      </p:to>
                                    </p:animClr>
                                    <p:animClr clrSpc="rgb" dir="cw">
                                      <p:cBhvr>
                                        <p:cTn id="127" dur="500" fill="hold"/>
                                        <p:tgtEl>
                                          <p:spTgt spid="21"/>
                                        </p:tgtEl>
                                        <p:attrNameLst>
                                          <p:attrName>fillcolor</p:attrName>
                                        </p:attrNameLst>
                                      </p:cBhvr>
                                      <p:to>
                                        <a:srgbClr val="FFBFBF"/>
                                      </p:to>
                                    </p:animClr>
                                    <p:set>
                                      <p:cBhvr>
                                        <p:cTn id="128" dur="500" fill="hold"/>
                                        <p:tgtEl>
                                          <p:spTgt spid="21"/>
                                        </p:tgtEl>
                                        <p:attrNameLst>
                                          <p:attrName>fill.type</p:attrName>
                                        </p:attrNameLst>
                                      </p:cBhvr>
                                      <p:to>
                                        <p:strVal val="solid"/>
                                      </p:to>
                                    </p:set>
                                    <p:set>
                                      <p:cBhvr>
                                        <p:cTn id="129" dur="500" fill="hold"/>
                                        <p:tgtEl>
                                          <p:spTgt spid="21"/>
                                        </p:tgtEl>
                                        <p:attrNameLst>
                                          <p:attrName>fill.on</p:attrName>
                                        </p:attrNameLst>
                                      </p:cBhvr>
                                      <p:to>
                                        <p:strVal val="true"/>
                                      </p:to>
                                    </p:set>
                                  </p:childTnLst>
                                </p:cTn>
                              </p:par>
                            </p:childTnLst>
                          </p:cTn>
                        </p:par>
                        <p:par>
                          <p:cTn id="130" fill="hold">
                            <p:stCondLst>
                              <p:cond delay="2000"/>
                            </p:stCondLst>
                            <p:childTnLst>
                              <p:par>
                                <p:cTn id="131" presetID="10" presetClass="exit" presetSubtype="0" fill="hold" grpId="1" nodeType="afterEffect">
                                  <p:stCondLst>
                                    <p:cond delay="0"/>
                                  </p:stCondLst>
                                  <p:childTnLst>
                                    <p:animEffect transition="out" filter="fade">
                                      <p:cBhvr>
                                        <p:cTn id="132" dur="500"/>
                                        <p:tgtEl>
                                          <p:spTgt spid="18"/>
                                        </p:tgtEl>
                                      </p:cBhvr>
                                    </p:animEffect>
                                    <p:set>
                                      <p:cBhvr>
                                        <p:cTn id="133" dur="1" fill="hold">
                                          <p:stCondLst>
                                            <p:cond delay="499"/>
                                          </p:stCondLst>
                                        </p:cTn>
                                        <p:tgtEl>
                                          <p:spTgt spid="18"/>
                                        </p:tgtEl>
                                        <p:attrNameLst>
                                          <p:attrName>style.visibility</p:attrName>
                                        </p:attrNameLst>
                                      </p:cBhvr>
                                      <p:to>
                                        <p:strVal val="hidden"/>
                                      </p:to>
                                    </p:set>
                                  </p:childTnLst>
                                </p:cTn>
                              </p:par>
                              <p:par>
                                <p:cTn id="134" presetID="10" presetClass="exit" presetSubtype="0" fill="hold" grpId="1" nodeType="withEffect">
                                  <p:stCondLst>
                                    <p:cond delay="0"/>
                                  </p:stCondLst>
                                  <p:childTnLst>
                                    <p:animEffect transition="out" filter="fade">
                                      <p:cBhvr>
                                        <p:cTn id="135" dur="500"/>
                                        <p:tgtEl>
                                          <p:spTgt spid="19"/>
                                        </p:tgtEl>
                                      </p:cBhvr>
                                    </p:animEffect>
                                    <p:set>
                                      <p:cBhvr>
                                        <p:cTn id="136" dur="1" fill="hold">
                                          <p:stCondLst>
                                            <p:cond delay="499"/>
                                          </p:stCondLst>
                                        </p:cTn>
                                        <p:tgtEl>
                                          <p:spTgt spid="19"/>
                                        </p:tgtEl>
                                        <p:attrNameLst>
                                          <p:attrName>style.visibility</p:attrName>
                                        </p:attrNameLst>
                                      </p:cBhvr>
                                      <p:to>
                                        <p:strVal val="hidden"/>
                                      </p:to>
                                    </p:set>
                                  </p:childTnLst>
                                </p:cTn>
                              </p:par>
                              <p:par>
                                <p:cTn id="137" presetID="10" presetClass="exit" presetSubtype="0" fill="hold" grpId="1" nodeType="withEffect">
                                  <p:stCondLst>
                                    <p:cond delay="0"/>
                                  </p:stCondLst>
                                  <p:childTnLst>
                                    <p:animEffect transition="out" filter="fade">
                                      <p:cBhvr>
                                        <p:cTn id="138" dur="500"/>
                                        <p:tgtEl>
                                          <p:spTgt spid="20"/>
                                        </p:tgtEl>
                                      </p:cBhvr>
                                    </p:animEffect>
                                    <p:set>
                                      <p:cBhvr>
                                        <p:cTn id="139" dur="1" fill="hold">
                                          <p:stCondLst>
                                            <p:cond delay="499"/>
                                          </p:stCondLst>
                                        </p:cTn>
                                        <p:tgtEl>
                                          <p:spTgt spid="20"/>
                                        </p:tgtEl>
                                        <p:attrNameLst>
                                          <p:attrName>style.visibility</p:attrName>
                                        </p:attrNameLst>
                                      </p:cBhvr>
                                      <p:to>
                                        <p:strVal val="hidden"/>
                                      </p:to>
                                    </p:set>
                                  </p:childTnLst>
                                </p:cTn>
                              </p:par>
                              <p:par>
                                <p:cTn id="140" presetID="10" presetClass="exit" presetSubtype="0" fill="hold" grpId="1" nodeType="withEffect">
                                  <p:stCondLst>
                                    <p:cond delay="0"/>
                                  </p:stCondLst>
                                  <p:childTnLst>
                                    <p:animEffect transition="out" filter="fade">
                                      <p:cBhvr>
                                        <p:cTn id="141" dur="500"/>
                                        <p:tgtEl>
                                          <p:spTgt spid="21"/>
                                        </p:tgtEl>
                                      </p:cBhvr>
                                    </p:animEffect>
                                    <p:set>
                                      <p:cBhvr>
                                        <p:cTn id="142" dur="1" fill="hold">
                                          <p:stCondLst>
                                            <p:cond delay="499"/>
                                          </p:stCondLst>
                                        </p:cTn>
                                        <p:tgtEl>
                                          <p:spTgt spid="21"/>
                                        </p:tgtEl>
                                        <p:attrNameLst>
                                          <p:attrName>style.visibility</p:attrName>
                                        </p:attrNameLst>
                                      </p:cBhvr>
                                      <p:to>
                                        <p:strVal val="hidden"/>
                                      </p:to>
                                    </p:set>
                                  </p:childTnLst>
                                </p:cTn>
                              </p:par>
                              <p:par>
                                <p:cTn id="143" presetID="10" presetClass="entr" presetSubtype="0" fill="hold" grpId="0" nodeType="withEffect">
                                  <p:stCondLst>
                                    <p:cond delay="0"/>
                                  </p:stCondLst>
                                  <p:childTnLst>
                                    <p:set>
                                      <p:cBhvr>
                                        <p:cTn id="144" dur="1" fill="hold">
                                          <p:stCondLst>
                                            <p:cond delay="0"/>
                                          </p:stCondLst>
                                        </p:cTn>
                                        <p:tgtEl>
                                          <p:spTgt spid="8"/>
                                        </p:tgtEl>
                                        <p:attrNameLst>
                                          <p:attrName>style.visibility</p:attrName>
                                        </p:attrNameLst>
                                      </p:cBhvr>
                                      <p:to>
                                        <p:strVal val="visible"/>
                                      </p:to>
                                    </p:set>
                                    <p:animEffect transition="in" filter="fade">
                                      <p:cBhvr>
                                        <p:cTn id="145" dur="500"/>
                                        <p:tgtEl>
                                          <p:spTgt spid="8"/>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33"/>
                                        </p:tgtEl>
                                        <p:attrNameLst>
                                          <p:attrName>style.visibility</p:attrName>
                                        </p:attrNameLst>
                                      </p:cBhvr>
                                      <p:to>
                                        <p:strVal val="visible"/>
                                      </p:to>
                                    </p:set>
                                    <p:animEffect transition="in" filter="fade">
                                      <p:cBhvr>
                                        <p:cTn id="148" dur="500"/>
                                        <p:tgtEl>
                                          <p:spTgt spid="33"/>
                                        </p:tgtEl>
                                      </p:cBhvr>
                                    </p:animEffect>
                                  </p:childTnLst>
                                </p:cTn>
                              </p:par>
                              <p:par>
                                <p:cTn id="149" presetID="10" presetClass="entr" presetSubtype="0" fill="hold" nodeType="withEffect">
                                  <p:stCondLst>
                                    <p:cond delay="0"/>
                                  </p:stCondLst>
                                  <p:childTnLst>
                                    <p:set>
                                      <p:cBhvr>
                                        <p:cTn id="150" dur="1" fill="hold">
                                          <p:stCondLst>
                                            <p:cond delay="0"/>
                                          </p:stCondLst>
                                        </p:cTn>
                                        <p:tgtEl>
                                          <p:spTgt spid="32"/>
                                        </p:tgtEl>
                                        <p:attrNameLst>
                                          <p:attrName>style.visibility</p:attrName>
                                        </p:attrNameLst>
                                      </p:cBhvr>
                                      <p:to>
                                        <p:strVal val="visible"/>
                                      </p:to>
                                    </p:set>
                                    <p:animEffect transition="in" filter="fade">
                                      <p:cBhvr>
                                        <p:cTn id="151" dur="500"/>
                                        <p:tgtEl>
                                          <p:spTgt spid="32"/>
                                        </p:tgtEl>
                                      </p:cBhvr>
                                    </p:animEffect>
                                  </p:childTnLst>
                                </p:cTn>
                              </p:par>
                            </p:childTnLst>
                          </p:cTn>
                        </p:par>
                        <p:par>
                          <p:cTn id="152" fill="hold">
                            <p:stCondLst>
                              <p:cond delay="2500"/>
                            </p:stCondLst>
                            <p:childTnLst>
                              <p:par>
                                <p:cTn id="153" presetID="19" presetClass="emph" presetSubtype="0" fill="hold" grpId="0" nodeType="afterEffect">
                                  <p:stCondLst>
                                    <p:cond delay="0"/>
                                  </p:stCondLst>
                                  <p:childTnLst>
                                    <p:animClr clrSpc="rgb" dir="cw">
                                      <p:cBhvr override="childStyle">
                                        <p:cTn id="154" dur="500" fill="hold"/>
                                        <p:tgtEl>
                                          <p:spTgt spid="22"/>
                                        </p:tgtEl>
                                        <p:attrNameLst>
                                          <p:attrName>style.color</p:attrName>
                                        </p:attrNameLst>
                                      </p:cBhvr>
                                      <p:to>
                                        <a:srgbClr val="E2EFD9"/>
                                      </p:to>
                                    </p:animClr>
                                    <p:animClr clrSpc="rgb" dir="cw">
                                      <p:cBhvr>
                                        <p:cTn id="155" dur="500" fill="hold"/>
                                        <p:tgtEl>
                                          <p:spTgt spid="22"/>
                                        </p:tgtEl>
                                        <p:attrNameLst>
                                          <p:attrName>fillcolor</p:attrName>
                                        </p:attrNameLst>
                                      </p:cBhvr>
                                      <p:to>
                                        <a:srgbClr val="E2EFD9"/>
                                      </p:to>
                                    </p:animClr>
                                    <p:set>
                                      <p:cBhvr>
                                        <p:cTn id="156" dur="500" fill="hold"/>
                                        <p:tgtEl>
                                          <p:spTgt spid="22"/>
                                        </p:tgtEl>
                                        <p:attrNameLst>
                                          <p:attrName>fill.type</p:attrName>
                                        </p:attrNameLst>
                                      </p:cBhvr>
                                      <p:to>
                                        <p:strVal val="solid"/>
                                      </p:to>
                                    </p:set>
                                    <p:set>
                                      <p:cBhvr>
                                        <p:cTn id="157" dur="500" fill="hold"/>
                                        <p:tgtEl>
                                          <p:spTgt spid="22"/>
                                        </p:tgtEl>
                                        <p:attrNameLst>
                                          <p:attrName>fill.on</p:attrName>
                                        </p:attrNameLst>
                                      </p:cBhvr>
                                      <p:to>
                                        <p:strVal val="true"/>
                                      </p:to>
                                    </p:set>
                                  </p:childTnLst>
                                </p:cTn>
                              </p:par>
                              <p:par>
                                <p:cTn id="158" presetID="19" presetClass="emph" presetSubtype="0" fill="hold" grpId="0" nodeType="withEffect">
                                  <p:stCondLst>
                                    <p:cond delay="0"/>
                                  </p:stCondLst>
                                  <p:childTnLst>
                                    <p:animClr clrSpc="rgb" dir="cw">
                                      <p:cBhvr override="childStyle">
                                        <p:cTn id="159" dur="500" fill="hold"/>
                                        <p:tgtEl>
                                          <p:spTgt spid="23"/>
                                        </p:tgtEl>
                                        <p:attrNameLst>
                                          <p:attrName>style.color</p:attrName>
                                        </p:attrNameLst>
                                      </p:cBhvr>
                                      <p:to>
                                        <a:srgbClr val="E2EFD9"/>
                                      </p:to>
                                    </p:animClr>
                                    <p:animClr clrSpc="rgb" dir="cw">
                                      <p:cBhvr>
                                        <p:cTn id="160" dur="500" fill="hold"/>
                                        <p:tgtEl>
                                          <p:spTgt spid="23"/>
                                        </p:tgtEl>
                                        <p:attrNameLst>
                                          <p:attrName>fillcolor</p:attrName>
                                        </p:attrNameLst>
                                      </p:cBhvr>
                                      <p:to>
                                        <a:srgbClr val="E2EFD9"/>
                                      </p:to>
                                    </p:animClr>
                                    <p:set>
                                      <p:cBhvr>
                                        <p:cTn id="161" dur="500" fill="hold"/>
                                        <p:tgtEl>
                                          <p:spTgt spid="23"/>
                                        </p:tgtEl>
                                        <p:attrNameLst>
                                          <p:attrName>fill.type</p:attrName>
                                        </p:attrNameLst>
                                      </p:cBhvr>
                                      <p:to>
                                        <p:strVal val="solid"/>
                                      </p:to>
                                    </p:set>
                                    <p:set>
                                      <p:cBhvr>
                                        <p:cTn id="162" dur="500" fill="hold"/>
                                        <p:tgtEl>
                                          <p:spTgt spid="23"/>
                                        </p:tgtEl>
                                        <p:attrNameLst>
                                          <p:attrName>fill.on</p:attrName>
                                        </p:attrNameLst>
                                      </p:cBhvr>
                                      <p:to>
                                        <p:strVal val="true"/>
                                      </p:to>
                                    </p:set>
                                  </p:childTnLst>
                                </p:cTn>
                              </p:par>
                              <p:par>
                                <p:cTn id="163" presetID="19" presetClass="emph" presetSubtype="0" fill="hold" grpId="0" nodeType="withEffect">
                                  <p:stCondLst>
                                    <p:cond delay="0"/>
                                  </p:stCondLst>
                                  <p:childTnLst>
                                    <p:animClr clrSpc="rgb" dir="cw">
                                      <p:cBhvr override="childStyle">
                                        <p:cTn id="164" dur="500" fill="hold"/>
                                        <p:tgtEl>
                                          <p:spTgt spid="24"/>
                                        </p:tgtEl>
                                        <p:attrNameLst>
                                          <p:attrName>style.color</p:attrName>
                                        </p:attrNameLst>
                                      </p:cBhvr>
                                      <p:to>
                                        <a:srgbClr val="E2EFD9"/>
                                      </p:to>
                                    </p:animClr>
                                    <p:animClr clrSpc="rgb" dir="cw">
                                      <p:cBhvr>
                                        <p:cTn id="165" dur="500" fill="hold"/>
                                        <p:tgtEl>
                                          <p:spTgt spid="24"/>
                                        </p:tgtEl>
                                        <p:attrNameLst>
                                          <p:attrName>fillcolor</p:attrName>
                                        </p:attrNameLst>
                                      </p:cBhvr>
                                      <p:to>
                                        <a:srgbClr val="E2EFD9"/>
                                      </p:to>
                                    </p:animClr>
                                    <p:set>
                                      <p:cBhvr>
                                        <p:cTn id="166" dur="500" fill="hold"/>
                                        <p:tgtEl>
                                          <p:spTgt spid="24"/>
                                        </p:tgtEl>
                                        <p:attrNameLst>
                                          <p:attrName>fill.type</p:attrName>
                                        </p:attrNameLst>
                                      </p:cBhvr>
                                      <p:to>
                                        <p:strVal val="solid"/>
                                      </p:to>
                                    </p:set>
                                    <p:set>
                                      <p:cBhvr>
                                        <p:cTn id="167" dur="500" fill="hold"/>
                                        <p:tgtEl>
                                          <p:spTgt spid="24"/>
                                        </p:tgtEl>
                                        <p:attrNameLst>
                                          <p:attrName>fill.on</p:attrName>
                                        </p:attrNameLst>
                                      </p:cBhvr>
                                      <p:to>
                                        <p:strVal val="true"/>
                                      </p:to>
                                    </p:set>
                                  </p:childTnLst>
                                </p:cTn>
                              </p:par>
                              <p:par>
                                <p:cTn id="168" presetID="19" presetClass="emph" presetSubtype="0" fill="hold" grpId="0" nodeType="withEffect">
                                  <p:stCondLst>
                                    <p:cond delay="0"/>
                                  </p:stCondLst>
                                  <p:childTnLst>
                                    <p:animClr clrSpc="rgb" dir="cw">
                                      <p:cBhvr override="childStyle">
                                        <p:cTn id="169" dur="500" fill="hold"/>
                                        <p:tgtEl>
                                          <p:spTgt spid="25"/>
                                        </p:tgtEl>
                                        <p:attrNameLst>
                                          <p:attrName>style.color</p:attrName>
                                        </p:attrNameLst>
                                      </p:cBhvr>
                                      <p:to>
                                        <a:srgbClr val="E2EFD9"/>
                                      </p:to>
                                    </p:animClr>
                                    <p:animClr clrSpc="rgb" dir="cw">
                                      <p:cBhvr>
                                        <p:cTn id="170" dur="500" fill="hold"/>
                                        <p:tgtEl>
                                          <p:spTgt spid="25"/>
                                        </p:tgtEl>
                                        <p:attrNameLst>
                                          <p:attrName>fillcolor</p:attrName>
                                        </p:attrNameLst>
                                      </p:cBhvr>
                                      <p:to>
                                        <a:srgbClr val="E2EFD9"/>
                                      </p:to>
                                    </p:animClr>
                                    <p:set>
                                      <p:cBhvr>
                                        <p:cTn id="171" dur="500" fill="hold"/>
                                        <p:tgtEl>
                                          <p:spTgt spid="25"/>
                                        </p:tgtEl>
                                        <p:attrNameLst>
                                          <p:attrName>fill.type</p:attrName>
                                        </p:attrNameLst>
                                      </p:cBhvr>
                                      <p:to>
                                        <p:strVal val="solid"/>
                                      </p:to>
                                    </p:set>
                                    <p:set>
                                      <p:cBhvr>
                                        <p:cTn id="172" dur="500" fill="hold"/>
                                        <p:tgtEl>
                                          <p:spTgt spid="25"/>
                                        </p:tgtEl>
                                        <p:attrNameLst>
                                          <p:attrName>fill.on</p:attrName>
                                        </p:attrNameLst>
                                      </p:cBhvr>
                                      <p:to>
                                        <p:strVal val="true"/>
                                      </p:to>
                                    </p:set>
                                  </p:childTnLst>
                                </p:cTn>
                              </p:par>
                              <p:par>
                                <p:cTn id="173" presetID="19" presetClass="emph" presetSubtype="0" fill="hold" grpId="0" nodeType="withEffect">
                                  <p:stCondLst>
                                    <p:cond delay="0"/>
                                  </p:stCondLst>
                                  <p:childTnLst>
                                    <p:animClr clrSpc="rgb" dir="cw">
                                      <p:cBhvr override="childStyle">
                                        <p:cTn id="174" dur="500" fill="hold"/>
                                        <p:tgtEl>
                                          <p:spTgt spid="26"/>
                                        </p:tgtEl>
                                        <p:attrNameLst>
                                          <p:attrName>style.color</p:attrName>
                                        </p:attrNameLst>
                                      </p:cBhvr>
                                      <p:to>
                                        <a:srgbClr val="E2EFD9"/>
                                      </p:to>
                                    </p:animClr>
                                    <p:animClr clrSpc="rgb" dir="cw">
                                      <p:cBhvr>
                                        <p:cTn id="175" dur="500" fill="hold"/>
                                        <p:tgtEl>
                                          <p:spTgt spid="26"/>
                                        </p:tgtEl>
                                        <p:attrNameLst>
                                          <p:attrName>fillcolor</p:attrName>
                                        </p:attrNameLst>
                                      </p:cBhvr>
                                      <p:to>
                                        <a:srgbClr val="E2EFD9"/>
                                      </p:to>
                                    </p:animClr>
                                    <p:set>
                                      <p:cBhvr>
                                        <p:cTn id="176" dur="500" fill="hold"/>
                                        <p:tgtEl>
                                          <p:spTgt spid="26"/>
                                        </p:tgtEl>
                                        <p:attrNameLst>
                                          <p:attrName>fill.type</p:attrName>
                                        </p:attrNameLst>
                                      </p:cBhvr>
                                      <p:to>
                                        <p:strVal val="solid"/>
                                      </p:to>
                                    </p:set>
                                    <p:set>
                                      <p:cBhvr>
                                        <p:cTn id="177" dur="500" fill="hold"/>
                                        <p:tgtEl>
                                          <p:spTgt spid="26"/>
                                        </p:tgtEl>
                                        <p:attrNameLst>
                                          <p:attrName>fill.on</p:attrName>
                                        </p:attrNameLst>
                                      </p:cBhvr>
                                      <p:to>
                                        <p:strVal val="true"/>
                                      </p:to>
                                    </p:set>
                                  </p:childTnLst>
                                </p:cTn>
                              </p:par>
                              <p:par>
                                <p:cTn id="178" presetID="19" presetClass="emph" presetSubtype="0" fill="hold" grpId="0" nodeType="withEffect">
                                  <p:stCondLst>
                                    <p:cond delay="0"/>
                                  </p:stCondLst>
                                  <p:childTnLst>
                                    <p:animClr clrSpc="rgb" dir="cw">
                                      <p:cBhvr override="childStyle">
                                        <p:cTn id="179" dur="500" fill="hold"/>
                                        <p:tgtEl>
                                          <p:spTgt spid="27"/>
                                        </p:tgtEl>
                                        <p:attrNameLst>
                                          <p:attrName>style.color</p:attrName>
                                        </p:attrNameLst>
                                      </p:cBhvr>
                                      <p:to>
                                        <a:srgbClr val="E2EFD9"/>
                                      </p:to>
                                    </p:animClr>
                                    <p:animClr clrSpc="rgb" dir="cw">
                                      <p:cBhvr>
                                        <p:cTn id="180" dur="500" fill="hold"/>
                                        <p:tgtEl>
                                          <p:spTgt spid="27"/>
                                        </p:tgtEl>
                                        <p:attrNameLst>
                                          <p:attrName>fillcolor</p:attrName>
                                        </p:attrNameLst>
                                      </p:cBhvr>
                                      <p:to>
                                        <a:srgbClr val="E2EFD9"/>
                                      </p:to>
                                    </p:animClr>
                                    <p:set>
                                      <p:cBhvr>
                                        <p:cTn id="181" dur="500" fill="hold"/>
                                        <p:tgtEl>
                                          <p:spTgt spid="27"/>
                                        </p:tgtEl>
                                        <p:attrNameLst>
                                          <p:attrName>fill.type</p:attrName>
                                        </p:attrNameLst>
                                      </p:cBhvr>
                                      <p:to>
                                        <p:strVal val="solid"/>
                                      </p:to>
                                    </p:set>
                                    <p:set>
                                      <p:cBhvr>
                                        <p:cTn id="182" dur="500" fill="hold"/>
                                        <p:tgtEl>
                                          <p:spTgt spid="27"/>
                                        </p:tgtEl>
                                        <p:attrNameLst>
                                          <p:attrName>fill.on</p:attrName>
                                        </p:attrNameLst>
                                      </p:cBhvr>
                                      <p:to>
                                        <p:strVal val="true"/>
                                      </p:to>
                                    </p:set>
                                  </p:childTnLst>
                                </p:cTn>
                              </p:par>
                              <p:par>
                                <p:cTn id="183" presetID="19" presetClass="emph" presetSubtype="0" fill="hold" grpId="0" nodeType="withEffect">
                                  <p:stCondLst>
                                    <p:cond delay="0"/>
                                  </p:stCondLst>
                                  <p:childTnLst>
                                    <p:animClr clrSpc="rgb" dir="cw">
                                      <p:cBhvr override="childStyle">
                                        <p:cTn id="184" dur="500" fill="hold"/>
                                        <p:tgtEl>
                                          <p:spTgt spid="28"/>
                                        </p:tgtEl>
                                        <p:attrNameLst>
                                          <p:attrName>style.color</p:attrName>
                                        </p:attrNameLst>
                                      </p:cBhvr>
                                      <p:to>
                                        <a:srgbClr val="E2EFD9"/>
                                      </p:to>
                                    </p:animClr>
                                    <p:animClr clrSpc="rgb" dir="cw">
                                      <p:cBhvr>
                                        <p:cTn id="185" dur="500" fill="hold"/>
                                        <p:tgtEl>
                                          <p:spTgt spid="28"/>
                                        </p:tgtEl>
                                        <p:attrNameLst>
                                          <p:attrName>fillcolor</p:attrName>
                                        </p:attrNameLst>
                                      </p:cBhvr>
                                      <p:to>
                                        <a:srgbClr val="E2EFD9"/>
                                      </p:to>
                                    </p:animClr>
                                    <p:set>
                                      <p:cBhvr>
                                        <p:cTn id="186" dur="500" fill="hold"/>
                                        <p:tgtEl>
                                          <p:spTgt spid="28"/>
                                        </p:tgtEl>
                                        <p:attrNameLst>
                                          <p:attrName>fill.type</p:attrName>
                                        </p:attrNameLst>
                                      </p:cBhvr>
                                      <p:to>
                                        <p:strVal val="solid"/>
                                      </p:to>
                                    </p:set>
                                    <p:set>
                                      <p:cBhvr>
                                        <p:cTn id="187" dur="500" fill="hold"/>
                                        <p:tgtEl>
                                          <p:spTgt spid="28"/>
                                        </p:tgtEl>
                                        <p:attrNameLst>
                                          <p:attrName>fill.on</p:attrName>
                                        </p:attrNameLst>
                                      </p:cBhvr>
                                      <p:to>
                                        <p:strVal val="true"/>
                                      </p:to>
                                    </p:set>
                                  </p:childTnLst>
                                </p:cTn>
                              </p:par>
                              <p:par>
                                <p:cTn id="188" presetID="19" presetClass="emph" presetSubtype="0" fill="hold" grpId="0" nodeType="withEffect">
                                  <p:stCondLst>
                                    <p:cond delay="0"/>
                                  </p:stCondLst>
                                  <p:childTnLst>
                                    <p:animClr clrSpc="rgb" dir="cw">
                                      <p:cBhvr override="childStyle">
                                        <p:cTn id="189" dur="500" fill="hold"/>
                                        <p:tgtEl>
                                          <p:spTgt spid="29"/>
                                        </p:tgtEl>
                                        <p:attrNameLst>
                                          <p:attrName>style.color</p:attrName>
                                        </p:attrNameLst>
                                      </p:cBhvr>
                                      <p:to>
                                        <a:srgbClr val="E2EFD9"/>
                                      </p:to>
                                    </p:animClr>
                                    <p:animClr clrSpc="rgb" dir="cw">
                                      <p:cBhvr>
                                        <p:cTn id="190" dur="500" fill="hold"/>
                                        <p:tgtEl>
                                          <p:spTgt spid="29"/>
                                        </p:tgtEl>
                                        <p:attrNameLst>
                                          <p:attrName>fillcolor</p:attrName>
                                        </p:attrNameLst>
                                      </p:cBhvr>
                                      <p:to>
                                        <a:srgbClr val="E2EFD9"/>
                                      </p:to>
                                    </p:animClr>
                                    <p:set>
                                      <p:cBhvr>
                                        <p:cTn id="191" dur="500" fill="hold"/>
                                        <p:tgtEl>
                                          <p:spTgt spid="29"/>
                                        </p:tgtEl>
                                        <p:attrNameLst>
                                          <p:attrName>fill.type</p:attrName>
                                        </p:attrNameLst>
                                      </p:cBhvr>
                                      <p:to>
                                        <p:strVal val="solid"/>
                                      </p:to>
                                    </p:set>
                                    <p:set>
                                      <p:cBhvr>
                                        <p:cTn id="192" dur="500" fill="hold"/>
                                        <p:tgtEl>
                                          <p:spTgt spid="29"/>
                                        </p:tgtEl>
                                        <p:attrNameLst>
                                          <p:attrName>fill.on</p:attrName>
                                        </p:attrNameLst>
                                      </p:cBhvr>
                                      <p:to>
                                        <p:strVal val="true"/>
                                      </p:to>
                                    </p:set>
                                  </p:childTnLst>
                                </p:cTn>
                              </p:par>
                            </p:childTnLst>
                          </p:cTn>
                        </p:par>
                        <p:par>
                          <p:cTn id="193" fill="hold">
                            <p:stCondLst>
                              <p:cond delay="3000"/>
                            </p:stCondLst>
                            <p:childTnLst>
                              <p:par>
                                <p:cTn id="194" presetID="10" presetClass="exit" presetSubtype="0" fill="hold" grpId="1" nodeType="afterEffect">
                                  <p:stCondLst>
                                    <p:cond delay="0"/>
                                  </p:stCondLst>
                                  <p:childTnLst>
                                    <p:animEffect transition="out" filter="fade">
                                      <p:cBhvr>
                                        <p:cTn id="195" dur="500"/>
                                        <p:tgtEl>
                                          <p:spTgt spid="22"/>
                                        </p:tgtEl>
                                      </p:cBhvr>
                                    </p:animEffect>
                                    <p:set>
                                      <p:cBhvr>
                                        <p:cTn id="196" dur="1" fill="hold">
                                          <p:stCondLst>
                                            <p:cond delay="499"/>
                                          </p:stCondLst>
                                        </p:cTn>
                                        <p:tgtEl>
                                          <p:spTgt spid="22"/>
                                        </p:tgtEl>
                                        <p:attrNameLst>
                                          <p:attrName>style.visibility</p:attrName>
                                        </p:attrNameLst>
                                      </p:cBhvr>
                                      <p:to>
                                        <p:strVal val="hidden"/>
                                      </p:to>
                                    </p:set>
                                  </p:childTnLst>
                                </p:cTn>
                              </p:par>
                              <p:par>
                                <p:cTn id="197" presetID="10" presetClass="exit" presetSubtype="0" fill="hold" grpId="1" nodeType="withEffect">
                                  <p:stCondLst>
                                    <p:cond delay="0"/>
                                  </p:stCondLst>
                                  <p:childTnLst>
                                    <p:animEffect transition="out" filter="fade">
                                      <p:cBhvr>
                                        <p:cTn id="198" dur="500"/>
                                        <p:tgtEl>
                                          <p:spTgt spid="23"/>
                                        </p:tgtEl>
                                      </p:cBhvr>
                                    </p:animEffect>
                                    <p:set>
                                      <p:cBhvr>
                                        <p:cTn id="199" dur="1" fill="hold">
                                          <p:stCondLst>
                                            <p:cond delay="499"/>
                                          </p:stCondLst>
                                        </p:cTn>
                                        <p:tgtEl>
                                          <p:spTgt spid="23"/>
                                        </p:tgtEl>
                                        <p:attrNameLst>
                                          <p:attrName>style.visibility</p:attrName>
                                        </p:attrNameLst>
                                      </p:cBhvr>
                                      <p:to>
                                        <p:strVal val="hidden"/>
                                      </p:to>
                                    </p:set>
                                  </p:childTnLst>
                                </p:cTn>
                              </p:par>
                              <p:par>
                                <p:cTn id="200" presetID="10" presetClass="exit" presetSubtype="0" fill="hold" grpId="1" nodeType="withEffect">
                                  <p:stCondLst>
                                    <p:cond delay="0"/>
                                  </p:stCondLst>
                                  <p:childTnLst>
                                    <p:animEffect transition="out" filter="fade">
                                      <p:cBhvr>
                                        <p:cTn id="201" dur="500"/>
                                        <p:tgtEl>
                                          <p:spTgt spid="24"/>
                                        </p:tgtEl>
                                      </p:cBhvr>
                                    </p:animEffect>
                                    <p:set>
                                      <p:cBhvr>
                                        <p:cTn id="202" dur="1" fill="hold">
                                          <p:stCondLst>
                                            <p:cond delay="499"/>
                                          </p:stCondLst>
                                        </p:cTn>
                                        <p:tgtEl>
                                          <p:spTgt spid="24"/>
                                        </p:tgtEl>
                                        <p:attrNameLst>
                                          <p:attrName>style.visibility</p:attrName>
                                        </p:attrNameLst>
                                      </p:cBhvr>
                                      <p:to>
                                        <p:strVal val="hidden"/>
                                      </p:to>
                                    </p:set>
                                  </p:childTnLst>
                                </p:cTn>
                              </p:par>
                              <p:par>
                                <p:cTn id="203" presetID="10" presetClass="exit" presetSubtype="0" fill="hold" grpId="1" nodeType="withEffect">
                                  <p:stCondLst>
                                    <p:cond delay="0"/>
                                  </p:stCondLst>
                                  <p:childTnLst>
                                    <p:animEffect transition="out" filter="fade">
                                      <p:cBhvr>
                                        <p:cTn id="204" dur="500"/>
                                        <p:tgtEl>
                                          <p:spTgt spid="25"/>
                                        </p:tgtEl>
                                      </p:cBhvr>
                                    </p:animEffect>
                                    <p:set>
                                      <p:cBhvr>
                                        <p:cTn id="205" dur="1" fill="hold">
                                          <p:stCondLst>
                                            <p:cond delay="499"/>
                                          </p:stCondLst>
                                        </p:cTn>
                                        <p:tgtEl>
                                          <p:spTgt spid="25"/>
                                        </p:tgtEl>
                                        <p:attrNameLst>
                                          <p:attrName>style.visibility</p:attrName>
                                        </p:attrNameLst>
                                      </p:cBhvr>
                                      <p:to>
                                        <p:strVal val="hidden"/>
                                      </p:to>
                                    </p:set>
                                  </p:childTnLst>
                                </p:cTn>
                              </p:par>
                              <p:par>
                                <p:cTn id="206" presetID="10" presetClass="exit" presetSubtype="0" fill="hold" grpId="1" nodeType="withEffect">
                                  <p:stCondLst>
                                    <p:cond delay="0"/>
                                  </p:stCondLst>
                                  <p:childTnLst>
                                    <p:animEffect transition="out" filter="fade">
                                      <p:cBhvr>
                                        <p:cTn id="207" dur="500"/>
                                        <p:tgtEl>
                                          <p:spTgt spid="26"/>
                                        </p:tgtEl>
                                      </p:cBhvr>
                                    </p:animEffect>
                                    <p:set>
                                      <p:cBhvr>
                                        <p:cTn id="208" dur="1" fill="hold">
                                          <p:stCondLst>
                                            <p:cond delay="499"/>
                                          </p:stCondLst>
                                        </p:cTn>
                                        <p:tgtEl>
                                          <p:spTgt spid="26"/>
                                        </p:tgtEl>
                                        <p:attrNameLst>
                                          <p:attrName>style.visibility</p:attrName>
                                        </p:attrNameLst>
                                      </p:cBhvr>
                                      <p:to>
                                        <p:strVal val="hidden"/>
                                      </p:to>
                                    </p:set>
                                  </p:childTnLst>
                                </p:cTn>
                              </p:par>
                              <p:par>
                                <p:cTn id="209" presetID="10" presetClass="exit" presetSubtype="0" fill="hold" grpId="1" nodeType="withEffect">
                                  <p:stCondLst>
                                    <p:cond delay="0"/>
                                  </p:stCondLst>
                                  <p:childTnLst>
                                    <p:animEffect transition="out" filter="fade">
                                      <p:cBhvr>
                                        <p:cTn id="210" dur="500"/>
                                        <p:tgtEl>
                                          <p:spTgt spid="27"/>
                                        </p:tgtEl>
                                      </p:cBhvr>
                                    </p:animEffect>
                                    <p:set>
                                      <p:cBhvr>
                                        <p:cTn id="211" dur="1" fill="hold">
                                          <p:stCondLst>
                                            <p:cond delay="499"/>
                                          </p:stCondLst>
                                        </p:cTn>
                                        <p:tgtEl>
                                          <p:spTgt spid="27"/>
                                        </p:tgtEl>
                                        <p:attrNameLst>
                                          <p:attrName>style.visibility</p:attrName>
                                        </p:attrNameLst>
                                      </p:cBhvr>
                                      <p:to>
                                        <p:strVal val="hidden"/>
                                      </p:to>
                                    </p:set>
                                  </p:childTnLst>
                                </p:cTn>
                              </p:par>
                              <p:par>
                                <p:cTn id="212" presetID="10" presetClass="exit" presetSubtype="0" fill="hold" grpId="1" nodeType="withEffect">
                                  <p:stCondLst>
                                    <p:cond delay="0"/>
                                  </p:stCondLst>
                                  <p:childTnLst>
                                    <p:animEffect transition="out" filter="fade">
                                      <p:cBhvr>
                                        <p:cTn id="213" dur="500"/>
                                        <p:tgtEl>
                                          <p:spTgt spid="28"/>
                                        </p:tgtEl>
                                      </p:cBhvr>
                                    </p:animEffect>
                                    <p:set>
                                      <p:cBhvr>
                                        <p:cTn id="214" dur="1" fill="hold">
                                          <p:stCondLst>
                                            <p:cond delay="499"/>
                                          </p:stCondLst>
                                        </p:cTn>
                                        <p:tgtEl>
                                          <p:spTgt spid="28"/>
                                        </p:tgtEl>
                                        <p:attrNameLst>
                                          <p:attrName>style.visibility</p:attrName>
                                        </p:attrNameLst>
                                      </p:cBhvr>
                                      <p:to>
                                        <p:strVal val="hidden"/>
                                      </p:to>
                                    </p:set>
                                  </p:childTnLst>
                                </p:cTn>
                              </p:par>
                              <p:par>
                                <p:cTn id="215" presetID="10" presetClass="exit" presetSubtype="0" fill="hold" grpId="1" nodeType="withEffect">
                                  <p:stCondLst>
                                    <p:cond delay="0"/>
                                  </p:stCondLst>
                                  <p:childTnLst>
                                    <p:animEffect transition="out" filter="fade">
                                      <p:cBhvr>
                                        <p:cTn id="216" dur="500"/>
                                        <p:tgtEl>
                                          <p:spTgt spid="29"/>
                                        </p:tgtEl>
                                      </p:cBhvr>
                                    </p:animEffect>
                                    <p:set>
                                      <p:cBhvr>
                                        <p:cTn id="217" dur="1" fill="hold">
                                          <p:stCondLst>
                                            <p:cond delay="499"/>
                                          </p:stCondLst>
                                        </p:cTn>
                                        <p:tgtEl>
                                          <p:spTgt spid="29"/>
                                        </p:tgtEl>
                                        <p:attrNameLst>
                                          <p:attrName>style.visibility</p:attrName>
                                        </p:attrNameLst>
                                      </p:cBhvr>
                                      <p:to>
                                        <p:strVal val="hidden"/>
                                      </p:to>
                                    </p:set>
                                  </p:childTnLst>
                                </p:cTn>
                              </p:par>
                              <p:par>
                                <p:cTn id="218" presetID="10" presetClass="entr" presetSubtype="0" fill="hold" grpId="0" nodeType="withEffect">
                                  <p:stCondLst>
                                    <p:cond delay="0"/>
                                  </p:stCondLst>
                                  <p:childTnLst>
                                    <p:set>
                                      <p:cBhvr>
                                        <p:cTn id="219" dur="1" fill="hold">
                                          <p:stCondLst>
                                            <p:cond delay="0"/>
                                          </p:stCondLst>
                                        </p:cTn>
                                        <p:tgtEl>
                                          <p:spTgt spid="5"/>
                                        </p:tgtEl>
                                        <p:attrNameLst>
                                          <p:attrName>style.visibility</p:attrName>
                                        </p:attrNameLst>
                                      </p:cBhvr>
                                      <p:to>
                                        <p:strVal val="visible"/>
                                      </p:to>
                                    </p:set>
                                    <p:animEffect transition="in" filter="fade">
                                      <p:cBhvr>
                                        <p:cTn id="220" dur="500"/>
                                        <p:tgtEl>
                                          <p:spTgt spid="5"/>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35"/>
                                        </p:tgtEl>
                                        <p:attrNameLst>
                                          <p:attrName>style.visibility</p:attrName>
                                        </p:attrNameLst>
                                      </p:cBhvr>
                                      <p:to>
                                        <p:strVal val="visible"/>
                                      </p:to>
                                    </p:set>
                                    <p:animEffect transition="in" filter="fade">
                                      <p:cBhvr>
                                        <p:cTn id="223" dur="500"/>
                                        <p:tgtEl>
                                          <p:spTgt spid="35"/>
                                        </p:tgtEl>
                                      </p:cBhvr>
                                    </p:animEffect>
                                  </p:childTnLst>
                                </p:cTn>
                              </p:par>
                              <p:par>
                                <p:cTn id="224" presetID="10" presetClass="entr" presetSubtype="0" fill="hold" nodeType="withEffect">
                                  <p:stCondLst>
                                    <p:cond delay="0"/>
                                  </p:stCondLst>
                                  <p:childTnLst>
                                    <p:set>
                                      <p:cBhvr>
                                        <p:cTn id="225" dur="1" fill="hold">
                                          <p:stCondLst>
                                            <p:cond delay="0"/>
                                          </p:stCondLst>
                                        </p:cTn>
                                        <p:tgtEl>
                                          <p:spTgt spid="34"/>
                                        </p:tgtEl>
                                        <p:attrNameLst>
                                          <p:attrName>style.visibility</p:attrName>
                                        </p:attrNameLst>
                                      </p:cBhvr>
                                      <p:to>
                                        <p:strVal val="visible"/>
                                      </p:to>
                                    </p:set>
                                    <p:animEffect transition="in" filter="fade">
                                      <p:cBhvr>
                                        <p:cTn id="2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P spid="16" grpId="1" animBg="1"/>
      <p:bldP spid="16" grpId="2" animBg="1"/>
      <p:bldP spid="17" grpId="0" animBg="1"/>
      <p:bldP spid="17" grpId="1" animBg="1"/>
      <p:bldP spid="17" grpId="2" animBg="1"/>
      <p:bldP spid="18" grpId="0" animBg="1"/>
      <p:bldP spid="18" grpId="1" animBg="1"/>
      <p:bldP spid="18" grpId="2" animBg="1"/>
      <p:bldP spid="19" grpId="0" animBg="1"/>
      <p:bldP spid="19" grpId="1" animBg="1"/>
      <p:bldP spid="19" grpId="2" animBg="1"/>
      <p:bldP spid="20" grpId="0" animBg="1"/>
      <p:bldP spid="20" grpId="1" animBg="1"/>
      <p:bldP spid="20" grpId="2" animBg="1"/>
      <p:bldP spid="21" grpId="0" animBg="1"/>
      <p:bldP spid="21" grpId="1" animBg="1"/>
      <p:bldP spid="21" grpId="2" animBg="1"/>
      <p:bldP spid="22" grpId="0" animBg="1"/>
      <p:bldP spid="22" grpId="1" animBg="1"/>
      <p:bldP spid="22" grpId="2" animBg="1"/>
      <p:bldP spid="23" grpId="0" animBg="1"/>
      <p:bldP spid="23" grpId="1" animBg="1"/>
      <p:bldP spid="23"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P spid="28" grpId="0" animBg="1"/>
      <p:bldP spid="28" grpId="1" animBg="1"/>
      <p:bldP spid="28" grpId="2" animBg="1"/>
      <p:bldP spid="29" grpId="0" animBg="1"/>
      <p:bldP spid="29" grpId="1" animBg="1"/>
      <p:bldP spid="29" grpId="2" animBg="1"/>
      <p:bldP spid="6" grpId="0" animBg="1"/>
      <p:bldP spid="8" grpId="0" animBg="1"/>
      <p:bldP spid="5" grpId="0" animBg="1"/>
      <p:bldP spid="14" grpId="0" animBg="1"/>
      <p:bldP spid="11" grpId="0"/>
      <p:bldP spid="12" grpId="0"/>
      <p:bldP spid="13" grpId="0" animBg="1"/>
      <p:bldP spid="33" grpId="0"/>
      <p:bldP spid="35" grpId="0"/>
      <p:bldP spid="38" grpId="0"/>
      <p:bldP spid="41"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HeatWatch: Tracking Components</a:t>
            </a:r>
          </a:p>
        </p:txBody>
      </p:sp>
      <p:sp>
        <p:nvSpPr>
          <p:cNvPr id="3" name="Content Placeholder 2"/>
          <p:cNvSpPr>
            <a:spLocks noGrp="1"/>
          </p:cNvSpPr>
          <p:nvPr>
            <p:ph sz="quarter" idx="11"/>
          </p:nvPr>
        </p:nvSpPr>
        <p:spPr>
          <a:xfrm>
            <a:off x="123824" y="1241652"/>
            <a:ext cx="8877301" cy="5224462"/>
          </a:xfrm>
        </p:spPr>
        <p:txBody>
          <a:bodyPr rIns="0">
            <a:normAutofit/>
          </a:bodyPr>
          <a:lstStyle/>
          <a:p>
            <a:pPr marL="0" indent="0">
              <a:spcBef>
                <a:spcPts val="1800"/>
              </a:spcBef>
              <a:buNone/>
            </a:pPr>
            <a:r>
              <a:rPr lang="en-US" sz="2600" dirty="0"/>
              <a:t>2. Tracking dwell time</a:t>
            </a:r>
          </a:p>
          <a:p>
            <a:pPr lvl="1">
              <a:spcBef>
                <a:spcPts val="600"/>
              </a:spcBef>
            </a:pPr>
            <a:r>
              <a:rPr lang="en-US" sz="2600" i="1" dirty="0"/>
              <a:t>Only need to track write frequency </a:t>
            </a:r>
            <a:r>
              <a:rPr lang="en-US" sz="2600" b="1" i="1" dirty="0">
                <a:solidFill>
                  <a:schemeClr val="accent1"/>
                </a:solidFill>
              </a:rPr>
              <a:t>for last 20 P/E cycles</a:t>
            </a:r>
          </a:p>
        </p:txBody>
      </p:sp>
      <p:sp>
        <p:nvSpPr>
          <p:cNvPr id="4" name="Slide Number Placeholder 3"/>
          <p:cNvSpPr>
            <a:spLocks noGrp="1"/>
          </p:cNvSpPr>
          <p:nvPr>
            <p:ph type="sldNum" sz="quarter" idx="4"/>
          </p:nvPr>
        </p:nvSpPr>
        <p:spPr/>
        <p:txBody>
          <a:bodyPr/>
          <a:lstStyle/>
          <a:p>
            <a:fld id="{656CEE93-C87C-43EF-85C8-C664598978DF}" type="slidenum">
              <a:rPr lang="en-US" smtClean="0"/>
              <a:pPr/>
              <a:t>62</a:t>
            </a:fld>
            <a:endParaRPr lang="en-US" dirty="0"/>
          </a:p>
        </p:txBody>
      </p:sp>
      <p:pic>
        <p:nvPicPr>
          <p:cNvPr id="39" name="Content Placeholder 5">
            <a:extLst>
              <a:ext uri="{FF2B5EF4-FFF2-40B4-BE49-F238E27FC236}">
                <a16:creationId xmlns:a16="http://schemas.microsoft.com/office/drawing/2014/main" id="{E18943F7-8BA9-46EB-963B-E9C712F882EE}"/>
              </a:ext>
            </a:extLst>
          </p:cNvPr>
          <p:cNvPicPr>
            <a:picLocks noChangeAspect="1"/>
          </p:cNvPicPr>
          <p:nvPr/>
        </p:nvPicPr>
        <p:blipFill rotWithShape="1">
          <a:blip r:embed="rId3">
            <a:extLst>
              <a:ext uri="{28A0092B-C50C-407E-A947-70E740481C1C}">
                <a14:useLocalDpi xmlns:a14="http://schemas.microsoft.com/office/drawing/2010/main" val="0"/>
              </a:ext>
            </a:extLst>
          </a:blip>
          <a:srcRect t="5936" r="25461" b="5933"/>
          <a:stretch/>
        </p:blipFill>
        <p:spPr>
          <a:xfrm>
            <a:off x="1693568" y="2507456"/>
            <a:ext cx="6174082" cy="3421858"/>
          </a:xfrm>
          <a:prstGeom prst="rect">
            <a:avLst/>
          </a:prstGeom>
        </p:spPr>
      </p:pic>
      <p:sp>
        <p:nvSpPr>
          <p:cNvPr id="42" name="Arrow: Right 6">
            <a:extLst>
              <a:ext uri="{FF2B5EF4-FFF2-40B4-BE49-F238E27FC236}">
                <a16:creationId xmlns:a16="http://schemas.microsoft.com/office/drawing/2014/main" id="{E980A026-1CD4-466C-B5C8-613657AA0EDE}"/>
              </a:ext>
            </a:extLst>
          </p:cNvPr>
          <p:cNvSpPr/>
          <p:nvPr/>
        </p:nvSpPr>
        <p:spPr>
          <a:xfrm rot="16200000">
            <a:off x="-207237" y="3867787"/>
            <a:ext cx="3431245" cy="697435"/>
          </a:xfrm>
          <a:prstGeom prst="rightArrow">
            <a:avLst>
              <a:gd name="adj1" fmla="val 6455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Faster Retention Loss</a:t>
            </a:r>
          </a:p>
        </p:txBody>
      </p:sp>
      <p:sp>
        <p:nvSpPr>
          <p:cNvPr id="49" name="Rectangle: Rounded Corners 53">
            <a:extLst>
              <a:ext uri="{FF2B5EF4-FFF2-40B4-BE49-F238E27FC236}">
                <a16:creationId xmlns:a16="http://schemas.microsoft.com/office/drawing/2014/main" id="{3C28FE1D-EFB7-4B1C-9A24-ACC61C58721F}"/>
              </a:ext>
            </a:extLst>
          </p:cNvPr>
          <p:cNvSpPr/>
          <p:nvPr/>
        </p:nvSpPr>
        <p:spPr>
          <a:xfrm>
            <a:off x="341866" y="6082146"/>
            <a:ext cx="8460268" cy="60572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800" b="1" dirty="0">
                <a:solidFill>
                  <a:schemeClr val="bg1"/>
                </a:solidFill>
              </a:rPr>
              <a:t>Self-recovery effect plateaus after 20 P/E cycles</a:t>
            </a:r>
          </a:p>
        </p:txBody>
      </p:sp>
    </p:spTree>
    <p:extLst>
      <p:ext uri="{BB962C8B-B14F-4D97-AF65-F5344CB8AC3E}">
        <p14:creationId xmlns:p14="http://schemas.microsoft.com/office/powerpoint/2010/main" val="51719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ipe(down)">
                                      <p:cBhvr>
                                        <p:cTn id="16" dur="500"/>
                                        <p:tgtEl>
                                          <p:spTgt spid="4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4C19F0-CC0E-4C01-B8A5-4A2CF02A804E}"/>
              </a:ext>
            </a:extLst>
          </p:cNvPr>
          <p:cNvSpPr>
            <a:spLocks noGrp="1"/>
          </p:cNvSpPr>
          <p:nvPr>
            <p:ph type="title"/>
          </p:nvPr>
        </p:nvSpPr>
        <p:spPr/>
        <p:txBody>
          <a:bodyPr>
            <a:normAutofit/>
          </a:bodyPr>
          <a:lstStyle/>
          <a:p>
            <a:r>
              <a:rPr lang="en-US" dirty="0">
                <a:solidFill>
                  <a:schemeClr val="tx2">
                    <a:lumMod val="75000"/>
                  </a:schemeClr>
                </a:solidFill>
              </a:rPr>
              <a:t>URT vs. Conventional Model</a:t>
            </a:r>
          </a:p>
        </p:txBody>
      </p:sp>
      <p:sp>
        <p:nvSpPr>
          <p:cNvPr id="3" name="Slide Number Placeholder 2">
            <a:extLst>
              <a:ext uri="{FF2B5EF4-FFF2-40B4-BE49-F238E27FC236}">
                <a16:creationId xmlns:a16="http://schemas.microsoft.com/office/drawing/2014/main" id="{EB772C84-B170-4DF1-98D8-68F95818A528}"/>
              </a:ext>
            </a:extLst>
          </p:cNvPr>
          <p:cNvSpPr>
            <a:spLocks noGrp="1"/>
          </p:cNvSpPr>
          <p:nvPr>
            <p:ph type="sldNum" sz="quarter" idx="12"/>
          </p:nvPr>
        </p:nvSpPr>
        <p:spPr/>
        <p:txBody>
          <a:bodyPr/>
          <a:lstStyle/>
          <a:p>
            <a:fld id="{D1A49D29-CB85-4411-9FDD-91CD7B7D33F2}" type="slidenum">
              <a:rPr lang="en-US" smtClean="0"/>
              <a:t>63</a:t>
            </a:fld>
            <a:endParaRPr lang="en-US" dirty="0"/>
          </a:p>
        </p:txBody>
      </p:sp>
      <p:cxnSp>
        <p:nvCxnSpPr>
          <p:cNvPr id="33" name="Straight Connector 32">
            <a:extLst>
              <a:ext uri="{FF2B5EF4-FFF2-40B4-BE49-F238E27FC236}">
                <a16:creationId xmlns:a16="http://schemas.microsoft.com/office/drawing/2014/main" id="{F6EB06B5-0F07-4B3F-B712-859E9D0C054A}"/>
              </a:ext>
            </a:extLst>
          </p:cNvPr>
          <p:cNvCxnSpPr>
            <a:cxnSpLocks/>
            <a:stCxn id="34" idx="5"/>
          </p:cNvCxnSpPr>
          <p:nvPr/>
        </p:nvCxnSpPr>
        <p:spPr bwMode="auto">
          <a:xfrm>
            <a:off x="3131293" y="1673390"/>
            <a:ext cx="1145531" cy="795686"/>
          </a:xfrm>
          <a:prstGeom prst="line">
            <a:avLst/>
          </a:prstGeom>
          <a:solidFill>
            <a:schemeClr val="accent1"/>
          </a:solidFill>
          <a:ln w="38100" cap="flat" cmpd="sng" algn="ctr">
            <a:solidFill>
              <a:schemeClr val="tx1"/>
            </a:solidFill>
            <a:prstDash val="solid"/>
            <a:round/>
            <a:headEnd type="none" w="med" len="med"/>
            <a:tailEnd type="arrow" w="med" len="med"/>
          </a:ln>
          <a:effectLst/>
        </p:spPr>
      </p:cxnSp>
      <p:sp>
        <p:nvSpPr>
          <p:cNvPr id="34" name="Oval 33">
            <a:extLst>
              <a:ext uri="{FF2B5EF4-FFF2-40B4-BE49-F238E27FC236}">
                <a16:creationId xmlns:a16="http://schemas.microsoft.com/office/drawing/2014/main" id="{BFB7E043-4480-4EF6-B199-76C01B94DD23}"/>
              </a:ext>
            </a:extLst>
          </p:cNvPr>
          <p:cNvSpPr/>
          <p:nvPr/>
        </p:nvSpPr>
        <p:spPr bwMode="auto">
          <a:xfrm>
            <a:off x="2475443" y="994230"/>
            <a:ext cx="768376" cy="795686"/>
          </a:xfrm>
          <a:prstGeom prst="ellipse">
            <a:avLst/>
          </a:prstGeom>
          <a:ln w="38100">
            <a:solidFill>
              <a:schemeClr val="tx1">
                <a:lumMod val="75000"/>
                <a:lumOff val="2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lumMod val="75000"/>
                    <a:lumOff val="25000"/>
                  </a:schemeClr>
                </a:solidFill>
                <a:effectLst/>
                <a:latin typeface="+mj-lt"/>
              </a:rPr>
              <a:t>PEC</a:t>
            </a:r>
          </a:p>
        </p:txBody>
      </p:sp>
      <p:cxnSp>
        <p:nvCxnSpPr>
          <p:cNvPr id="40" name="Straight Connector 39">
            <a:extLst>
              <a:ext uri="{FF2B5EF4-FFF2-40B4-BE49-F238E27FC236}">
                <a16:creationId xmlns:a16="http://schemas.microsoft.com/office/drawing/2014/main" id="{E3D025B4-F29B-4664-92DF-E5893EB951DF}"/>
              </a:ext>
            </a:extLst>
          </p:cNvPr>
          <p:cNvCxnSpPr>
            <a:cxnSpLocks/>
          </p:cNvCxnSpPr>
          <p:nvPr/>
        </p:nvCxnSpPr>
        <p:spPr>
          <a:xfrm>
            <a:off x="4626843" y="911048"/>
            <a:ext cx="0" cy="1538077"/>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2" name="Oval 51">
            <a:extLst>
              <a:ext uri="{FF2B5EF4-FFF2-40B4-BE49-F238E27FC236}">
                <a16:creationId xmlns:a16="http://schemas.microsoft.com/office/drawing/2014/main" id="{DC132938-44A6-40A1-81D1-C1F0AF733B0B}"/>
              </a:ext>
            </a:extLst>
          </p:cNvPr>
          <p:cNvSpPr/>
          <p:nvPr/>
        </p:nvSpPr>
        <p:spPr bwMode="auto">
          <a:xfrm>
            <a:off x="4817526" y="994230"/>
            <a:ext cx="768376" cy="795686"/>
          </a:xfrm>
          <a:prstGeom prst="ellipse">
            <a:avLst/>
          </a:prstGeom>
          <a:ln w="38100">
            <a:solidFill>
              <a:schemeClr val="tx1">
                <a:lumMod val="75000"/>
                <a:lumOff val="2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dirty="0">
                <a:solidFill>
                  <a:schemeClr val="tx1">
                    <a:lumMod val="75000"/>
                    <a:lumOff val="25000"/>
                  </a:schemeClr>
                </a:solidFill>
                <a:latin typeface="+mj-lt"/>
              </a:rPr>
              <a:t>t</a:t>
            </a:r>
            <a:r>
              <a:rPr lang="en-US" sz="2400" b="1" baseline="-25000" dirty="0">
                <a:solidFill>
                  <a:schemeClr val="tx1">
                    <a:lumMod val="75000"/>
                    <a:lumOff val="25000"/>
                  </a:schemeClr>
                </a:solidFill>
                <a:latin typeface="+mj-lt"/>
              </a:rPr>
              <a:t>r</a:t>
            </a:r>
            <a:endParaRPr kumimoji="0" lang="en-US" sz="2400" b="1" i="0" u="none" strike="noStrike" cap="none" normalizeH="0" baseline="0" dirty="0">
              <a:ln>
                <a:noFill/>
              </a:ln>
              <a:solidFill>
                <a:schemeClr val="tx1">
                  <a:lumMod val="75000"/>
                  <a:lumOff val="25000"/>
                </a:schemeClr>
              </a:solidFill>
              <a:effectLst/>
              <a:latin typeface="+mj-lt"/>
            </a:endParaRPr>
          </a:p>
        </p:txBody>
      </p:sp>
      <p:cxnSp>
        <p:nvCxnSpPr>
          <p:cNvPr id="56" name="Straight Connector 55">
            <a:extLst>
              <a:ext uri="{FF2B5EF4-FFF2-40B4-BE49-F238E27FC236}">
                <a16:creationId xmlns:a16="http://schemas.microsoft.com/office/drawing/2014/main" id="{250B9A85-7EF4-409B-AC69-EC38F7DF2C6A}"/>
              </a:ext>
            </a:extLst>
          </p:cNvPr>
          <p:cNvCxnSpPr>
            <a:cxnSpLocks/>
            <a:stCxn id="52" idx="4"/>
          </p:cNvCxnSpPr>
          <p:nvPr/>
        </p:nvCxnSpPr>
        <p:spPr bwMode="auto">
          <a:xfrm>
            <a:off x="5201714" y="1789916"/>
            <a:ext cx="528454" cy="679160"/>
          </a:xfrm>
          <a:prstGeom prst="line">
            <a:avLst/>
          </a:prstGeom>
          <a:solidFill>
            <a:schemeClr val="accent1"/>
          </a:solidFill>
          <a:ln w="38100" cap="flat" cmpd="sng" algn="ctr">
            <a:solidFill>
              <a:schemeClr val="tx1"/>
            </a:solidFill>
            <a:prstDash val="solid"/>
            <a:round/>
            <a:headEnd type="none" w="med" len="med"/>
            <a:tailEnd type="arrow" w="med" len="med"/>
          </a:ln>
          <a:effectLst/>
        </p:spPr>
      </p:cxnSp>
      <p:sp>
        <p:nvSpPr>
          <p:cNvPr id="99" name="Oval 98">
            <a:extLst>
              <a:ext uri="{FF2B5EF4-FFF2-40B4-BE49-F238E27FC236}">
                <a16:creationId xmlns:a16="http://schemas.microsoft.com/office/drawing/2014/main" id="{3FCEFF59-8117-4F96-907E-844B1BE344A9}"/>
              </a:ext>
            </a:extLst>
          </p:cNvPr>
          <p:cNvSpPr/>
          <p:nvPr/>
        </p:nvSpPr>
        <p:spPr bwMode="auto">
          <a:xfrm>
            <a:off x="6372105" y="999812"/>
            <a:ext cx="768376" cy="795686"/>
          </a:xfrm>
          <a:prstGeom prst="ellipse">
            <a:avLst/>
          </a:prstGeom>
          <a:ln w="38100">
            <a:solidFill>
              <a:schemeClr val="tx1">
                <a:lumMod val="75000"/>
                <a:lumOff val="2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lumMod val="75000"/>
                    <a:lumOff val="25000"/>
                  </a:schemeClr>
                </a:solidFill>
                <a:effectLst/>
                <a:latin typeface="+mj-lt"/>
              </a:rPr>
              <a:t>PEC</a:t>
            </a:r>
          </a:p>
        </p:txBody>
      </p:sp>
      <p:cxnSp>
        <p:nvCxnSpPr>
          <p:cNvPr id="103" name="Straight Connector 102">
            <a:extLst>
              <a:ext uri="{FF2B5EF4-FFF2-40B4-BE49-F238E27FC236}">
                <a16:creationId xmlns:a16="http://schemas.microsoft.com/office/drawing/2014/main" id="{D3AEE48A-B4F2-4438-927C-CFE0E3EA2617}"/>
              </a:ext>
            </a:extLst>
          </p:cNvPr>
          <p:cNvCxnSpPr>
            <a:cxnSpLocks/>
            <a:stCxn id="99" idx="3"/>
          </p:cNvCxnSpPr>
          <p:nvPr/>
        </p:nvCxnSpPr>
        <p:spPr bwMode="auto">
          <a:xfrm flipH="1">
            <a:off x="5828385" y="1678972"/>
            <a:ext cx="656246" cy="790104"/>
          </a:xfrm>
          <a:prstGeom prst="line">
            <a:avLst/>
          </a:prstGeom>
          <a:solidFill>
            <a:schemeClr val="accent1"/>
          </a:solidFill>
          <a:ln w="38100" cap="flat" cmpd="sng" algn="ctr">
            <a:solidFill>
              <a:schemeClr val="tx1"/>
            </a:solidFill>
            <a:prstDash val="solid"/>
            <a:round/>
            <a:headEnd type="none" w="med" len="med"/>
            <a:tailEnd type="arrow" w="med" len="med"/>
          </a:ln>
          <a:effectLst/>
        </p:spPr>
      </p:cxnSp>
      <p:sp>
        <p:nvSpPr>
          <p:cNvPr id="196" name="TextBox 195">
            <a:extLst>
              <a:ext uri="{FF2B5EF4-FFF2-40B4-BE49-F238E27FC236}">
                <a16:creationId xmlns:a16="http://schemas.microsoft.com/office/drawing/2014/main" id="{31EB456D-6957-4ADA-B051-87C9DDA0F3CB}"/>
              </a:ext>
            </a:extLst>
          </p:cNvPr>
          <p:cNvSpPr txBox="1"/>
          <p:nvPr/>
        </p:nvSpPr>
        <p:spPr>
          <a:xfrm>
            <a:off x="2936777" y="2298652"/>
            <a:ext cx="3270447" cy="830997"/>
          </a:xfrm>
          <a:prstGeom prst="rect">
            <a:avLst/>
          </a:prstGeom>
          <a:noFill/>
        </p:spPr>
        <p:txBody>
          <a:bodyPr wrap="none" rtlCol="0">
            <a:spAutoFit/>
          </a:bodyPr>
          <a:lstStyle/>
          <a:p>
            <a:pPr algn="ctr"/>
            <a:r>
              <a:rPr lang="en-US" sz="4800" b="1" dirty="0">
                <a:solidFill>
                  <a:schemeClr val="accent5"/>
                </a:solidFill>
              </a:rPr>
              <a:t>V = V</a:t>
            </a:r>
            <a:r>
              <a:rPr lang="en-US" sz="4800" b="1" baseline="-25000" dirty="0">
                <a:solidFill>
                  <a:schemeClr val="accent5"/>
                </a:solidFill>
              </a:rPr>
              <a:t>0</a:t>
            </a:r>
            <a:r>
              <a:rPr lang="en-US" sz="4800" b="1" dirty="0">
                <a:solidFill>
                  <a:schemeClr val="accent5"/>
                </a:solidFill>
              </a:rPr>
              <a:t> + </a:t>
            </a:r>
            <a:r>
              <a:rPr lang="el-GR" sz="4800" b="1" dirty="0">
                <a:solidFill>
                  <a:schemeClr val="accent5"/>
                </a:solidFill>
              </a:rPr>
              <a:t>Δ</a:t>
            </a:r>
            <a:r>
              <a:rPr lang="en-US" sz="4800" b="1" dirty="0">
                <a:solidFill>
                  <a:schemeClr val="accent5"/>
                </a:solidFill>
              </a:rPr>
              <a:t>V</a:t>
            </a:r>
          </a:p>
        </p:txBody>
      </p:sp>
      <p:cxnSp>
        <p:nvCxnSpPr>
          <p:cNvPr id="197" name="Straight Connector 196">
            <a:extLst>
              <a:ext uri="{FF2B5EF4-FFF2-40B4-BE49-F238E27FC236}">
                <a16:creationId xmlns:a16="http://schemas.microsoft.com/office/drawing/2014/main" id="{F6EB06B5-0F07-4B3F-B712-859E9D0C054A}"/>
              </a:ext>
            </a:extLst>
          </p:cNvPr>
          <p:cNvCxnSpPr>
            <a:cxnSpLocks/>
          </p:cNvCxnSpPr>
          <p:nvPr/>
        </p:nvCxnSpPr>
        <p:spPr bwMode="auto">
          <a:xfrm flipV="1">
            <a:off x="3142835" y="3050940"/>
            <a:ext cx="1092358" cy="667512"/>
          </a:xfrm>
          <a:prstGeom prst="line">
            <a:avLst/>
          </a:prstGeom>
          <a:solidFill>
            <a:schemeClr val="accent1"/>
          </a:solidFill>
          <a:ln w="38100" cap="flat" cmpd="sng" algn="ctr">
            <a:solidFill>
              <a:schemeClr val="tx2">
                <a:lumMod val="75000"/>
              </a:schemeClr>
            </a:solidFill>
            <a:prstDash val="solid"/>
            <a:round/>
            <a:headEnd type="none" w="med" len="med"/>
            <a:tailEnd type="arrow" w="med" len="med"/>
          </a:ln>
          <a:effectLst/>
        </p:spPr>
      </p:cxnSp>
      <p:sp>
        <p:nvSpPr>
          <p:cNvPr id="199" name="Oval 198">
            <a:extLst>
              <a:ext uri="{FF2B5EF4-FFF2-40B4-BE49-F238E27FC236}">
                <a16:creationId xmlns:a16="http://schemas.microsoft.com/office/drawing/2014/main" id="{EEF9F093-007F-4CC4-82AA-21D72D52ED4A}"/>
              </a:ext>
            </a:extLst>
          </p:cNvPr>
          <p:cNvSpPr/>
          <p:nvPr/>
        </p:nvSpPr>
        <p:spPr bwMode="auto">
          <a:xfrm>
            <a:off x="3576800" y="3601925"/>
            <a:ext cx="781898" cy="795686"/>
          </a:xfrm>
          <a:prstGeom prst="ellipse">
            <a:avLst/>
          </a:prstGeom>
          <a:solidFill>
            <a:schemeClr val="tx2">
              <a:lumMod val="20000"/>
              <a:lumOff val="80000"/>
            </a:schemeClr>
          </a:solidFill>
          <a:ln w="38100">
            <a:solidFill>
              <a:schemeClr val="tx2">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dirty="0">
                <a:solidFill>
                  <a:schemeClr val="tx2">
                    <a:lumMod val="75000"/>
                  </a:schemeClr>
                </a:solidFill>
                <a:latin typeface="+mj-lt"/>
              </a:rPr>
              <a:t>T</a:t>
            </a:r>
            <a:r>
              <a:rPr lang="en-US" sz="2000" b="1" baseline="-25000" dirty="0">
                <a:solidFill>
                  <a:schemeClr val="tx2">
                    <a:lumMod val="75000"/>
                  </a:schemeClr>
                </a:solidFill>
                <a:latin typeface="+mj-lt"/>
              </a:rPr>
              <a:t>p</a:t>
            </a:r>
            <a:endParaRPr kumimoji="0" lang="en-US" sz="2000" b="1" i="0" u="none" strike="noStrike" cap="none" normalizeH="0" baseline="0" dirty="0">
              <a:ln>
                <a:noFill/>
              </a:ln>
              <a:solidFill>
                <a:schemeClr val="tx2">
                  <a:lumMod val="75000"/>
                </a:schemeClr>
              </a:solidFill>
              <a:effectLst/>
              <a:latin typeface="+mj-lt"/>
            </a:endParaRPr>
          </a:p>
        </p:txBody>
      </p:sp>
      <p:cxnSp>
        <p:nvCxnSpPr>
          <p:cNvPr id="200" name="Straight Connector 199">
            <a:extLst>
              <a:ext uri="{FF2B5EF4-FFF2-40B4-BE49-F238E27FC236}">
                <a16:creationId xmlns:a16="http://schemas.microsoft.com/office/drawing/2014/main" id="{C4D8C752-1B04-4CFB-82ED-3E0A66178060}"/>
              </a:ext>
            </a:extLst>
          </p:cNvPr>
          <p:cNvCxnSpPr>
            <a:cxnSpLocks/>
            <a:stCxn id="199" idx="0"/>
          </p:cNvCxnSpPr>
          <p:nvPr/>
        </p:nvCxnSpPr>
        <p:spPr bwMode="auto">
          <a:xfrm flipV="1">
            <a:off x="3967749" y="3050940"/>
            <a:ext cx="375975" cy="550985"/>
          </a:xfrm>
          <a:prstGeom prst="line">
            <a:avLst/>
          </a:prstGeom>
          <a:solidFill>
            <a:schemeClr val="accent1"/>
          </a:solidFill>
          <a:ln w="38100" cap="flat" cmpd="sng" algn="ctr">
            <a:solidFill>
              <a:schemeClr val="tx2">
                <a:lumMod val="75000"/>
              </a:schemeClr>
            </a:solidFill>
            <a:prstDash val="solid"/>
            <a:round/>
            <a:headEnd type="none" w="med" len="med"/>
            <a:tailEnd type="arrow" w="med" len="med"/>
          </a:ln>
          <a:effectLst/>
        </p:spPr>
      </p:cxnSp>
      <p:cxnSp>
        <p:nvCxnSpPr>
          <p:cNvPr id="201" name="Straight Connector 200">
            <a:extLst>
              <a:ext uri="{FF2B5EF4-FFF2-40B4-BE49-F238E27FC236}">
                <a16:creationId xmlns:a16="http://schemas.microsoft.com/office/drawing/2014/main" id="{E3D025B4-F29B-4664-92DF-E5893EB951DF}"/>
              </a:ext>
            </a:extLst>
          </p:cNvPr>
          <p:cNvCxnSpPr>
            <a:cxnSpLocks/>
          </p:cNvCxnSpPr>
          <p:nvPr/>
        </p:nvCxnSpPr>
        <p:spPr>
          <a:xfrm flipV="1">
            <a:off x="4626843" y="3222524"/>
            <a:ext cx="0" cy="2433482"/>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3" name="Oval 202">
            <a:extLst>
              <a:ext uri="{FF2B5EF4-FFF2-40B4-BE49-F238E27FC236}">
                <a16:creationId xmlns:a16="http://schemas.microsoft.com/office/drawing/2014/main" id="{D319554A-839F-4F35-8C44-17E77B0B87B4}"/>
              </a:ext>
            </a:extLst>
          </p:cNvPr>
          <p:cNvSpPr/>
          <p:nvPr/>
        </p:nvSpPr>
        <p:spPr bwMode="auto">
          <a:xfrm>
            <a:off x="5942856" y="4803026"/>
            <a:ext cx="781898" cy="795686"/>
          </a:xfrm>
          <a:prstGeom prst="ellipse">
            <a:avLst/>
          </a:prstGeom>
          <a:solidFill>
            <a:schemeClr val="tx2">
              <a:lumMod val="20000"/>
              <a:lumOff val="80000"/>
            </a:schemeClr>
          </a:solidFill>
          <a:ln w="38100">
            <a:solidFill>
              <a:schemeClr val="tx2">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dirty="0">
                <a:solidFill>
                  <a:schemeClr val="tx2">
                    <a:lumMod val="75000"/>
                  </a:schemeClr>
                </a:solidFill>
                <a:latin typeface="+mj-lt"/>
              </a:rPr>
              <a:t>T</a:t>
            </a:r>
            <a:r>
              <a:rPr lang="en-US" sz="2400" b="1" baseline="-25000" dirty="0">
                <a:solidFill>
                  <a:schemeClr val="tx2">
                    <a:lumMod val="75000"/>
                  </a:schemeClr>
                </a:solidFill>
                <a:latin typeface="+mj-lt"/>
              </a:rPr>
              <a:t>r</a:t>
            </a:r>
            <a:endParaRPr kumimoji="0" lang="en-US" sz="2400" b="1" i="0" u="none" strike="noStrike" cap="none" normalizeH="0" baseline="0" dirty="0">
              <a:ln>
                <a:noFill/>
              </a:ln>
              <a:solidFill>
                <a:schemeClr val="tx2">
                  <a:lumMod val="75000"/>
                </a:schemeClr>
              </a:solidFill>
              <a:effectLst/>
              <a:latin typeface="+mj-lt"/>
            </a:endParaRPr>
          </a:p>
        </p:txBody>
      </p:sp>
      <p:cxnSp>
        <p:nvCxnSpPr>
          <p:cNvPr id="204" name="Straight Connector 203">
            <a:extLst>
              <a:ext uri="{FF2B5EF4-FFF2-40B4-BE49-F238E27FC236}">
                <a16:creationId xmlns:a16="http://schemas.microsoft.com/office/drawing/2014/main" id="{4D41E203-341E-4067-B667-375EA018B186}"/>
              </a:ext>
            </a:extLst>
          </p:cNvPr>
          <p:cNvCxnSpPr>
            <a:cxnSpLocks/>
            <a:stCxn id="203" idx="0"/>
            <a:endCxn id="205" idx="5"/>
          </p:cNvCxnSpPr>
          <p:nvPr/>
        </p:nvCxnSpPr>
        <p:spPr bwMode="auto">
          <a:xfrm flipH="1" flipV="1">
            <a:off x="6068191" y="4285584"/>
            <a:ext cx="265614" cy="517442"/>
          </a:xfrm>
          <a:prstGeom prst="line">
            <a:avLst/>
          </a:prstGeom>
          <a:solidFill>
            <a:schemeClr val="accent1"/>
          </a:solidFill>
          <a:ln w="38100" cap="flat" cmpd="sng" algn="ctr">
            <a:solidFill>
              <a:schemeClr val="tx2">
                <a:lumMod val="75000"/>
              </a:schemeClr>
            </a:solidFill>
            <a:prstDash val="solid"/>
            <a:round/>
            <a:headEnd type="none" w="med" len="med"/>
            <a:tailEnd type="arrow" w="med" len="med"/>
          </a:ln>
          <a:effectLst/>
        </p:spPr>
      </p:cxnSp>
      <p:sp>
        <p:nvSpPr>
          <p:cNvPr id="205" name="Oval 204">
            <a:extLst>
              <a:ext uri="{FF2B5EF4-FFF2-40B4-BE49-F238E27FC236}">
                <a16:creationId xmlns:a16="http://schemas.microsoft.com/office/drawing/2014/main" id="{C47068A5-B08E-4BDD-8D6F-DC0F2DBB9855}"/>
              </a:ext>
            </a:extLst>
          </p:cNvPr>
          <p:cNvSpPr/>
          <p:nvPr/>
        </p:nvSpPr>
        <p:spPr bwMode="auto">
          <a:xfrm>
            <a:off x="5400799" y="3606424"/>
            <a:ext cx="781898" cy="795686"/>
          </a:xfrm>
          <a:prstGeom prst="ellipse">
            <a:avLst/>
          </a:prstGeom>
          <a:solidFill>
            <a:schemeClr val="tx2">
              <a:lumMod val="20000"/>
              <a:lumOff val="80000"/>
            </a:schemeClr>
          </a:solidFill>
          <a:ln w="38100">
            <a:solidFill>
              <a:schemeClr val="tx2">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b="1" dirty="0">
                <a:solidFill>
                  <a:schemeClr val="tx2">
                    <a:lumMod val="75000"/>
                  </a:schemeClr>
                </a:solidFill>
                <a:latin typeface="+mj-lt"/>
              </a:rPr>
              <a:t>T</a:t>
            </a:r>
            <a:r>
              <a:rPr lang="en-US" sz="2000" b="1" baseline="-25000" dirty="0">
                <a:solidFill>
                  <a:schemeClr val="tx2">
                    <a:lumMod val="75000"/>
                  </a:schemeClr>
                </a:solidFill>
                <a:latin typeface="+mj-lt"/>
              </a:rPr>
              <a:t>r,eff</a:t>
            </a:r>
            <a:endParaRPr kumimoji="0" lang="en-US" sz="2000" b="1" i="0" u="none" strike="noStrike" cap="none" normalizeH="0" baseline="0" dirty="0">
              <a:ln>
                <a:noFill/>
              </a:ln>
              <a:solidFill>
                <a:schemeClr val="tx2">
                  <a:lumMod val="75000"/>
                </a:schemeClr>
              </a:solidFill>
              <a:effectLst/>
              <a:latin typeface="+mj-lt"/>
            </a:endParaRPr>
          </a:p>
        </p:txBody>
      </p:sp>
      <p:cxnSp>
        <p:nvCxnSpPr>
          <p:cNvPr id="206" name="Straight Connector 205">
            <a:extLst>
              <a:ext uri="{FF2B5EF4-FFF2-40B4-BE49-F238E27FC236}">
                <a16:creationId xmlns:a16="http://schemas.microsoft.com/office/drawing/2014/main" id="{250B9A85-7EF4-409B-AC69-EC38F7DF2C6A}"/>
              </a:ext>
            </a:extLst>
          </p:cNvPr>
          <p:cNvCxnSpPr>
            <a:cxnSpLocks/>
            <a:endCxn id="205" idx="3"/>
          </p:cNvCxnSpPr>
          <p:nvPr/>
        </p:nvCxnSpPr>
        <p:spPr bwMode="auto">
          <a:xfrm flipV="1">
            <a:off x="5249690" y="4285584"/>
            <a:ext cx="265615" cy="517442"/>
          </a:xfrm>
          <a:prstGeom prst="line">
            <a:avLst/>
          </a:prstGeom>
          <a:solidFill>
            <a:schemeClr val="accent1"/>
          </a:solidFill>
          <a:ln w="38100" cap="flat" cmpd="sng" algn="ctr">
            <a:solidFill>
              <a:schemeClr val="tx2">
                <a:lumMod val="75000"/>
              </a:schemeClr>
            </a:solidFill>
            <a:prstDash val="solid"/>
            <a:round/>
            <a:headEnd type="none" w="med" len="med"/>
            <a:tailEnd type="arrow" w="med" len="med"/>
          </a:ln>
          <a:effectLst/>
        </p:spPr>
      </p:cxnSp>
      <p:sp>
        <p:nvSpPr>
          <p:cNvPr id="207" name="Oval 206">
            <a:extLst>
              <a:ext uri="{FF2B5EF4-FFF2-40B4-BE49-F238E27FC236}">
                <a16:creationId xmlns:a16="http://schemas.microsoft.com/office/drawing/2014/main" id="{7DA3B7FD-19A0-48F5-BC04-F8DDAA6B3BCC}"/>
              </a:ext>
            </a:extLst>
          </p:cNvPr>
          <p:cNvSpPr/>
          <p:nvPr/>
        </p:nvSpPr>
        <p:spPr bwMode="auto">
          <a:xfrm>
            <a:off x="6918791" y="4807061"/>
            <a:ext cx="781898" cy="795686"/>
          </a:xfrm>
          <a:prstGeom prst="ellipse">
            <a:avLst/>
          </a:prstGeom>
          <a:solidFill>
            <a:schemeClr val="tx2">
              <a:lumMod val="20000"/>
              <a:lumOff val="80000"/>
            </a:schemeClr>
          </a:solidFill>
          <a:ln w="38100">
            <a:solidFill>
              <a:schemeClr val="tx2">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dirty="0">
                <a:solidFill>
                  <a:schemeClr val="tx2">
                    <a:lumMod val="75000"/>
                  </a:schemeClr>
                </a:solidFill>
                <a:latin typeface="+mj-lt"/>
              </a:rPr>
              <a:t>t</a:t>
            </a:r>
            <a:r>
              <a:rPr lang="en-US" sz="2400" b="1" baseline="-25000" dirty="0">
                <a:solidFill>
                  <a:schemeClr val="tx2">
                    <a:lumMod val="75000"/>
                  </a:schemeClr>
                </a:solidFill>
                <a:latin typeface="+mj-lt"/>
              </a:rPr>
              <a:t>d</a:t>
            </a:r>
            <a:endParaRPr kumimoji="0" lang="en-US" sz="2400" b="1" i="0" u="none" strike="noStrike" cap="none" normalizeH="0" baseline="0" dirty="0">
              <a:ln>
                <a:noFill/>
              </a:ln>
              <a:solidFill>
                <a:schemeClr val="tx2">
                  <a:lumMod val="75000"/>
                </a:schemeClr>
              </a:solidFill>
              <a:effectLst/>
              <a:latin typeface="+mj-lt"/>
            </a:endParaRPr>
          </a:p>
        </p:txBody>
      </p:sp>
      <p:sp>
        <p:nvSpPr>
          <p:cNvPr id="208" name="Oval 207">
            <a:extLst>
              <a:ext uri="{FF2B5EF4-FFF2-40B4-BE49-F238E27FC236}">
                <a16:creationId xmlns:a16="http://schemas.microsoft.com/office/drawing/2014/main" id="{9C3B3041-5F55-402B-8A73-E4A350C724B2}"/>
              </a:ext>
            </a:extLst>
          </p:cNvPr>
          <p:cNvSpPr/>
          <p:nvPr/>
        </p:nvSpPr>
        <p:spPr bwMode="auto">
          <a:xfrm>
            <a:off x="8002905" y="4807061"/>
            <a:ext cx="781898" cy="795686"/>
          </a:xfrm>
          <a:prstGeom prst="ellipse">
            <a:avLst/>
          </a:prstGeom>
          <a:solidFill>
            <a:schemeClr val="tx2">
              <a:lumMod val="20000"/>
              <a:lumOff val="80000"/>
            </a:schemeClr>
          </a:solidFill>
          <a:ln w="38100">
            <a:solidFill>
              <a:schemeClr val="tx2">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dirty="0">
                <a:solidFill>
                  <a:schemeClr val="tx2">
                    <a:lumMod val="75000"/>
                  </a:schemeClr>
                </a:solidFill>
                <a:latin typeface="+mj-lt"/>
              </a:rPr>
              <a:t>T</a:t>
            </a:r>
            <a:r>
              <a:rPr lang="en-US" sz="2400" b="1" baseline="-25000" dirty="0">
                <a:solidFill>
                  <a:schemeClr val="tx2">
                    <a:lumMod val="75000"/>
                  </a:schemeClr>
                </a:solidFill>
                <a:latin typeface="+mj-lt"/>
              </a:rPr>
              <a:t>d</a:t>
            </a:r>
            <a:endParaRPr kumimoji="0" lang="en-US" sz="2400" b="1" i="0" u="none" strike="noStrike" cap="none" normalizeH="0" baseline="0" dirty="0">
              <a:ln>
                <a:noFill/>
              </a:ln>
              <a:solidFill>
                <a:schemeClr val="tx2">
                  <a:lumMod val="75000"/>
                </a:schemeClr>
              </a:solidFill>
              <a:effectLst/>
              <a:latin typeface="+mj-lt"/>
            </a:endParaRPr>
          </a:p>
        </p:txBody>
      </p:sp>
      <p:cxnSp>
        <p:nvCxnSpPr>
          <p:cNvPr id="209" name="Straight Connector 208">
            <a:extLst>
              <a:ext uri="{FF2B5EF4-FFF2-40B4-BE49-F238E27FC236}">
                <a16:creationId xmlns:a16="http://schemas.microsoft.com/office/drawing/2014/main" id="{A77A06C3-EA33-49CF-ADC3-41348EA0999B}"/>
              </a:ext>
            </a:extLst>
          </p:cNvPr>
          <p:cNvCxnSpPr>
            <a:cxnSpLocks/>
            <a:stCxn id="208" idx="0"/>
            <a:endCxn id="210" idx="5"/>
          </p:cNvCxnSpPr>
          <p:nvPr/>
        </p:nvCxnSpPr>
        <p:spPr bwMode="auto">
          <a:xfrm flipH="1" flipV="1">
            <a:off x="8128240" y="4289619"/>
            <a:ext cx="265614" cy="517442"/>
          </a:xfrm>
          <a:prstGeom prst="line">
            <a:avLst/>
          </a:prstGeom>
          <a:solidFill>
            <a:schemeClr val="accent1"/>
          </a:solidFill>
          <a:ln w="38100" cap="flat" cmpd="sng" algn="ctr">
            <a:solidFill>
              <a:schemeClr val="tx2">
                <a:lumMod val="75000"/>
              </a:schemeClr>
            </a:solidFill>
            <a:prstDash val="solid"/>
            <a:round/>
            <a:headEnd type="none" w="med" len="med"/>
            <a:tailEnd type="arrow" w="med" len="med"/>
          </a:ln>
          <a:effectLst/>
        </p:spPr>
      </p:cxnSp>
      <p:sp>
        <p:nvSpPr>
          <p:cNvPr id="210" name="Oval 209">
            <a:extLst>
              <a:ext uri="{FF2B5EF4-FFF2-40B4-BE49-F238E27FC236}">
                <a16:creationId xmlns:a16="http://schemas.microsoft.com/office/drawing/2014/main" id="{08A3D451-D091-4756-A2A2-E82045ABFE09}"/>
              </a:ext>
            </a:extLst>
          </p:cNvPr>
          <p:cNvSpPr/>
          <p:nvPr/>
        </p:nvSpPr>
        <p:spPr bwMode="auto">
          <a:xfrm>
            <a:off x="7460848" y="3610459"/>
            <a:ext cx="781898" cy="795686"/>
          </a:xfrm>
          <a:prstGeom prst="ellipse">
            <a:avLst/>
          </a:prstGeom>
          <a:solidFill>
            <a:schemeClr val="tx2">
              <a:lumMod val="20000"/>
              <a:lumOff val="80000"/>
            </a:schemeClr>
          </a:solidFill>
          <a:ln w="38100">
            <a:solidFill>
              <a:schemeClr val="tx2">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b="1" dirty="0">
                <a:solidFill>
                  <a:schemeClr val="tx2">
                    <a:lumMod val="75000"/>
                  </a:schemeClr>
                </a:solidFill>
                <a:latin typeface="+mj-lt"/>
              </a:rPr>
              <a:t>T</a:t>
            </a:r>
            <a:r>
              <a:rPr lang="en-US" sz="2000" b="1" baseline="-25000" dirty="0">
                <a:solidFill>
                  <a:schemeClr val="tx2">
                    <a:lumMod val="75000"/>
                  </a:schemeClr>
                </a:solidFill>
                <a:latin typeface="+mj-lt"/>
              </a:rPr>
              <a:t>d,eff</a:t>
            </a:r>
            <a:endParaRPr kumimoji="0" lang="en-US" sz="2000" b="1" i="0" u="none" strike="noStrike" cap="none" normalizeH="0" baseline="0" dirty="0">
              <a:ln>
                <a:noFill/>
              </a:ln>
              <a:solidFill>
                <a:schemeClr val="tx2">
                  <a:lumMod val="75000"/>
                </a:schemeClr>
              </a:solidFill>
              <a:effectLst/>
              <a:latin typeface="+mj-lt"/>
            </a:endParaRPr>
          </a:p>
        </p:txBody>
      </p:sp>
      <p:cxnSp>
        <p:nvCxnSpPr>
          <p:cNvPr id="211" name="Straight Connector 210">
            <a:extLst>
              <a:ext uri="{FF2B5EF4-FFF2-40B4-BE49-F238E27FC236}">
                <a16:creationId xmlns:a16="http://schemas.microsoft.com/office/drawing/2014/main" id="{6F39F2A2-A175-4CCB-BBAA-3FAD227B9A20}"/>
              </a:ext>
            </a:extLst>
          </p:cNvPr>
          <p:cNvCxnSpPr>
            <a:cxnSpLocks/>
            <a:stCxn id="207" idx="0"/>
            <a:endCxn id="210" idx="3"/>
          </p:cNvCxnSpPr>
          <p:nvPr/>
        </p:nvCxnSpPr>
        <p:spPr bwMode="auto">
          <a:xfrm flipV="1">
            <a:off x="7309740" y="4289619"/>
            <a:ext cx="265614" cy="517442"/>
          </a:xfrm>
          <a:prstGeom prst="line">
            <a:avLst/>
          </a:prstGeom>
          <a:solidFill>
            <a:schemeClr val="accent1"/>
          </a:solidFill>
          <a:ln w="38100" cap="flat" cmpd="sng" algn="ctr">
            <a:solidFill>
              <a:schemeClr val="tx2">
                <a:lumMod val="75000"/>
              </a:schemeClr>
            </a:solidFill>
            <a:prstDash val="solid"/>
            <a:round/>
            <a:headEnd type="none" w="med" len="med"/>
            <a:tailEnd type="arrow" w="med" len="med"/>
          </a:ln>
          <a:effectLst/>
        </p:spPr>
      </p:cxnSp>
      <p:cxnSp>
        <p:nvCxnSpPr>
          <p:cNvPr id="213" name="Straight Connector 212">
            <a:extLst>
              <a:ext uri="{FF2B5EF4-FFF2-40B4-BE49-F238E27FC236}">
                <a16:creationId xmlns:a16="http://schemas.microsoft.com/office/drawing/2014/main" id="{92637AF8-CB4A-4DAD-B3CA-37B8414FB688}"/>
              </a:ext>
            </a:extLst>
          </p:cNvPr>
          <p:cNvCxnSpPr>
            <a:cxnSpLocks/>
            <a:stCxn id="205" idx="0"/>
          </p:cNvCxnSpPr>
          <p:nvPr/>
        </p:nvCxnSpPr>
        <p:spPr bwMode="auto">
          <a:xfrm flipV="1">
            <a:off x="5791748" y="3023419"/>
            <a:ext cx="0" cy="583005"/>
          </a:xfrm>
          <a:prstGeom prst="line">
            <a:avLst/>
          </a:prstGeom>
          <a:solidFill>
            <a:schemeClr val="accent1"/>
          </a:solidFill>
          <a:ln w="38100" cap="flat" cmpd="sng" algn="ctr">
            <a:solidFill>
              <a:schemeClr val="tx2">
                <a:lumMod val="75000"/>
              </a:schemeClr>
            </a:solidFill>
            <a:prstDash val="solid"/>
            <a:round/>
            <a:headEnd type="none" w="med" len="med"/>
            <a:tailEnd type="arrow" w="med" len="med"/>
          </a:ln>
          <a:effectLst/>
        </p:spPr>
      </p:cxnSp>
      <p:cxnSp>
        <p:nvCxnSpPr>
          <p:cNvPr id="214" name="Straight Connector 213">
            <a:extLst>
              <a:ext uri="{FF2B5EF4-FFF2-40B4-BE49-F238E27FC236}">
                <a16:creationId xmlns:a16="http://schemas.microsoft.com/office/drawing/2014/main" id="{D3AEE48A-B4F2-4438-927C-CFE0E3EA2617}"/>
              </a:ext>
            </a:extLst>
          </p:cNvPr>
          <p:cNvCxnSpPr>
            <a:cxnSpLocks/>
          </p:cNvCxnSpPr>
          <p:nvPr/>
        </p:nvCxnSpPr>
        <p:spPr bwMode="auto">
          <a:xfrm flipH="1" flipV="1">
            <a:off x="5854108" y="3023419"/>
            <a:ext cx="701076" cy="715562"/>
          </a:xfrm>
          <a:prstGeom prst="line">
            <a:avLst/>
          </a:prstGeom>
          <a:solidFill>
            <a:schemeClr val="accent1"/>
          </a:solidFill>
          <a:ln w="38100" cap="flat" cmpd="sng" algn="ctr">
            <a:solidFill>
              <a:schemeClr val="tx2">
                <a:lumMod val="75000"/>
              </a:schemeClr>
            </a:solidFill>
            <a:prstDash val="solid"/>
            <a:round/>
            <a:headEnd type="none" w="med" len="med"/>
            <a:tailEnd type="arrow" w="med" len="med"/>
          </a:ln>
          <a:effectLst/>
        </p:spPr>
      </p:cxnSp>
      <p:cxnSp>
        <p:nvCxnSpPr>
          <p:cNvPr id="215" name="Straight Connector 214">
            <a:extLst>
              <a:ext uri="{FF2B5EF4-FFF2-40B4-BE49-F238E27FC236}">
                <a16:creationId xmlns:a16="http://schemas.microsoft.com/office/drawing/2014/main" id="{F4939D9D-7DDC-4A70-A443-881EA8FEDBB2}"/>
              </a:ext>
            </a:extLst>
          </p:cNvPr>
          <p:cNvCxnSpPr>
            <a:cxnSpLocks/>
            <a:stCxn id="210" idx="0"/>
          </p:cNvCxnSpPr>
          <p:nvPr/>
        </p:nvCxnSpPr>
        <p:spPr bwMode="auto">
          <a:xfrm flipH="1" flipV="1">
            <a:off x="6016312" y="3023062"/>
            <a:ext cx="1835485" cy="587397"/>
          </a:xfrm>
          <a:prstGeom prst="line">
            <a:avLst/>
          </a:prstGeom>
          <a:solidFill>
            <a:schemeClr val="accent1"/>
          </a:solidFill>
          <a:ln w="38100" cap="flat" cmpd="sng" algn="ctr">
            <a:solidFill>
              <a:schemeClr val="tx2">
                <a:lumMod val="75000"/>
              </a:schemeClr>
            </a:solidFill>
            <a:prstDash val="solid"/>
            <a:round/>
            <a:headEnd type="none" w="med" len="med"/>
            <a:tailEnd type="arrow" w="med" len="med"/>
          </a:ln>
          <a:effectLst/>
        </p:spPr>
      </p:cxnSp>
      <p:sp>
        <p:nvSpPr>
          <p:cNvPr id="224" name="TextBox 223"/>
          <p:cNvSpPr txBox="1"/>
          <p:nvPr/>
        </p:nvSpPr>
        <p:spPr>
          <a:xfrm>
            <a:off x="16028" y="1085850"/>
            <a:ext cx="2410539" cy="584775"/>
          </a:xfrm>
          <a:prstGeom prst="rect">
            <a:avLst/>
          </a:prstGeom>
          <a:noFill/>
        </p:spPr>
        <p:txBody>
          <a:bodyPr wrap="square" rtlCol="0">
            <a:spAutoFit/>
          </a:bodyPr>
          <a:lstStyle/>
          <a:p>
            <a:pPr algn="ctr"/>
            <a:r>
              <a:rPr lang="en-US" sz="3200" spc="-50" dirty="0"/>
              <a:t>Conventional</a:t>
            </a:r>
          </a:p>
        </p:txBody>
      </p:sp>
      <p:sp>
        <p:nvSpPr>
          <p:cNvPr id="225" name="TextBox 224"/>
          <p:cNvSpPr txBox="1"/>
          <p:nvPr/>
        </p:nvSpPr>
        <p:spPr>
          <a:xfrm>
            <a:off x="20154" y="4279387"/>
            <a:ext cx="2410539" cy="584775"/>
          </a:xfrm>
          <a:prstGeom prst="rect">
            <a:avLst/>
          </a:prstGeom>
          <a:noFill/>
        </p:spPr>
        <p:txBody>
          <a:bodyPr wrap="square" rtlCol="0">
            <a:spAutoFit/>
          </a:bodyPr>
          <a:lstStyle/>
          <a:p>
            <a:pPr algn="ctr"/>
            <a:r>
              <a:rPr lang="en-US" sz="3200" dirty="0">
                <a:solidFill>
                  <a:schemeClr val="tx2">
                    <a:lumMod val="75000"/>
                  </a:schemeClr>
                </a:solidFill>
              </a:rPr>
              <a:t>URT</a:t>
            </a:r>
          </a:p>
        </p:txBody>
      </p:sp>
      <p:sp>
        <p:nvSpPr>
          <p:cNvPr id="227" name="Oval 226">
            <a:extLst>
              <a:ext uri="{FF2B5EF4-FFF2-40B4-BE49-F238E27FC236}">
                <a16:creationId xmlns:a16="http://schemas.microsoft.com/office/drawing/2014/main" id="{BFB7E043-4480-4EF6-B199-76C01B94DD23}"/>
              </a:ext>
            </a:extLst>
          </p:cNvPr>
          <p:cNvSpPr/>
          <p:nvPr/>
        </p:nvSpPr>
        <p:spPr bwMode="auto">
          <a:xfrm>
            <a:off x="2475443" y="993873"/>
            <a:ext cx="768376" cy="795686"/>
          </a:xfrm>
          <a:prstGeom prst="ellipse">
            <a:avLst/>
          </a:prstGeom>
          <a:ln w="38100">
            <a:solidFill>
              <a:schemeClr val="tx1">
                <a:lumMod val="75000"/>
                <a:lumOff val="2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lumMod val="75000"/>
                    <a:lumOff val="25000"/>
                  </a:schemeClr>
                </a:solidFill>
                <a:effectLst/>
                <a:latin typeface="+mj-lt"/>
              </a:rPr>
              <a:t>PEC</a:t>
            </a:r>
          </a:p>
        </p:txBody>
      </p:sp>
      <p:sp>
        <p:nvSpPr>
          <p:cNvPr id="228" name="Oval 227">
            <a:extLst>
              <a:ext uri="{FF2B5EF4-FFF2-40B4-BE49-F238E27FC236}">
                <a16:creationId xmlns:a16="http://schemas.microsoft.com/office/drawing/2014/main" id="{DC132938-44A6-40A1-81D1-C1F0AF733B0B}"/>
              </a:ext>
            </a:extLst>
          </p:cNvPr>
          <p:cNvSpPr/>
          <p:nvPr/>
        </p:nvSpPr>
        <p:spPr bwMode="auto">
          <a:xfrm>
            <a:off x="4817526" y="993873"/>
            <a:ext cx="768376" cy="795686"/>
          </a:xfrm>
          <a:prstGeom prst="ellipse">
            <a:avLst/>
          </a:prstGeom>
          <a:ln w="38100">
            <a:solidFill>
              <a:schemeClr val="tx1">
                <a:lumMod val="75000"/>
                <a:lumOff val="2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dirty="0">
                <a:solidFill>
                  <a:schemeClr val="tx1">
                    <a:lumMod val="75000"/>
                    <a:lumOff val="25000"/>
                  </a:schemeClr>
                </a:solidFill>
                <a:latin typeface="+mj-lt"/>
              </a:rPr>
              <a:t>t</a:t>
            </a:r>
            <a:r>
              <a:rPr lang="en-US" sz="2400" b="1" baseline="-25000" dirty="0">
                <a:solidFill>
                  <a:schemeClr val="tx1">
                    <a:lumMod val="75000"/>
                    <a:lumOff val="25000"/>
                  </a:schemeClr>
                </a:solidFill>
                <a:latin typeface="+mj-lt"/>
              </a:rPr>
              <a:t>r</a:t>
            </a:r>
            <a:endParaRPr kumimoji="0" lang="en-US" sz="2400" b="1" i="0" u="none" strike="noStrike" cap="none" normalizeH="0" baseline="0" dirty="0">
              <a:ln>
                <a:noFill/>
              </a:ln>
              <a:solidFill>
                <a:schemeClr val="tx1">
                  <a:lumMod val="75000"/>
                  <a:lumOff val="25000"/>
                </a:schemeClr>
              </a:solidFill>
              <a:effectLst/>
              <a:latin typeface="+mj-lt"/>
            </a:endParaRPr>
          </a:p>
        </p:txBody>
      </p:sp>
      <p:sp>
        <p:nvSpPr>
          <p:cNvPr id="229" name="Oval 228">
            <a:extLst>
              <a:ext uri="{FF2B5EF4-FFF2-40B4-BE49-F238E27FC236}">
                <a16:creationId xmlns:a16="http://schemas.microsoft.com/office/drawing/2014/main" id="{3FCEFF59-8117-4F96-907E-844B1BE344A9}"/>
              </a:ext>
            </a:extLst>
          </p:cNvPr>
          <p:cNvSpPr/>
          <p:nvPr/>
        </p:nvSpPr>
        <p:spPr bwMode="auto">
          <a:xfrm>
            <a:off x="6372105" y="999455"/>
            <a:ext cx="768376" cy="795686"/>
          </a:xfrm>
          <a:prstGeom prst="ellipse">
            <a:avLst/>
          </a:prstGeom>
          <a:ln w="38100">
            <a:solidFill>
              <a:schemeClr val="tx1">
                <a:lumMod val="75000"/>
                <a:lumOff val="2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lumMod val="75000"/>
                    <a:lumOff val="25000"/>
                  </a:schemeClr>
                </a:solidFill>
                <a:effectLst/>
                <a:latin typeface="+mj-lt"/>
              </a:rPr>
              <a:t>PEC</a:t>
            </a:r>
          </a:p>
        </p:txBody>
      </p:sp>
      <p:sp>
        <p:nvSpPr>
          <p:cNvPr id="251" name="Oval 250">
            <a:extLst>
              <a:ext uri="{FF2B5EF4-FFF2-40B4-BE49-F238E27FC236}">
                <a16:creationId xmlns:a16="http://schemas.microsoft.com/office/drawing/2014/main" id="{BFB7E043-4480-4EF6-B199-76C01B94DD23}"/>
              </a:ext>
            </a:extLst>
          </p:cNvPr>
          <p:cNvSpPr/>
          <p:nvPr/>
        </p:nvSpPr>
        <p:spPr bwMode="auto">
          <a:xfrm>
            <a:off x="2475443" y="3601925"/>
            <a:ext cx="768376" cy="795686"/>
          </a:xfrm>
          <a:prstGeom prst="ellipse">
            <a:avLst/>
          </a:prstGeom>
          <a:ln w="38100">
            <a:solidFill>
              <a:schemeClr val="tx1">
                <a:lumMod val="75000"/>
                <a:lumOff val="2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lumMod val="75000"/>
                    <a:lumOff val="25000"/>
                  </a:schemeClr>
                </a:solidFill>
                <a:effectLst/>
                <a:latin typeface="+mj-lt"/>
              </a:rPr>
              <a:t>PEC</a:t>
            </a:r>
          </a:p>
        </p:txBody>
      </p:sp>
      <p:sp>
        <p:nvSpPr>
          <p:cNvPr id="252" name="Oval 251">
            <a:extLst>
              <a:ext uri="{FF2B5EF4-FFF2-40B4-BE49-F238E27FC236}">
                <a16:creationId xmlns:a16="http://schemas.microsoft.com/office/drawing/2014/main" id="{DC132938-44A6-40A1-81D1-C1F0AF733B0B}"/>
              </a:ext>
            </a:extLst>
          </p:cNvPr>
          <p:cNvSpPr/>
          <p:nvPr/>
        </p:nvSpPr>
        <p:spPr bwMode="auto">
          <a:xfrm>
            <a:off x="4817526" y="4803026"/>
            <a:ext cx="768376" cy="795686"/>
          </a:xfrm>
          <a:prstGeom prst="ellipse">
            <a:avLst/>
          </a:prstGeom>
          <a:ln w="38100">
            <a:solidFill>
              <a:schemeClr val="tx1">
                <a:lumMod val="75000"/>
                <a:lumOff val="2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dirty="0">
                <a:solidFill>
                  <a:schemeClr val="tx1">
                    <a:lumMod val="75000"/>
                    <a:lumOff val="25000"/>
                  </a:schemeClr>
                </a:solidFill>
                <a:latin typeface="+mj-lt"/>
              </a:rPr>
              <a:t>t</a:t>
            </a:r>
            <a:r>
              <a:rPr lang="en-US" sz="2400" b="1" baseline="-25000" dirty="0">
                <a:solidFill>
                  <a:schemeClr val="tx1">
                    <a:lumMod val="75000"/>
                    <a:lumOff val="25000"/>
                  </a:schemeClr>
                </a:solidFill>
                <a:latin typeface="+mj-lt"/>
              </a:rPr>
              <a:t>r</a:t>
            </a:r>
            <a:endParaRPr kumimoji="0" lang="en-US" sz="2400" b="1" i="0" u="none" strike="noStrike" cap="none" normalizeH="0" baseline="0" dirty="0">
              <a:ln>
                <a:noFill/>
              </a:ln>
              <a:solidFill>
                <a:schemeClr val="tx1">
                  <a:lumMod val="75000"/>
                  <a:lumOff val="25000"/>
                </a:schemeClr>
              </a:solidFill>
              <a:effectLst/>
              <a:latin typeface="+mj-lt"/>
            </a:endParaRPr>
          </a:p>
        </p:txBody>
      </p:sp>
      <p:sp>
        <p:nvSpPr>
          <p:cNvPr id="253" name="Oval 252">
            <a:extLst>
              <a:ext uri="{FF2B5EF4-FFF2-40B4-BE49-F238E27FC236}">
                <a16:creationId xmlns:a16="http://schemas.microsoft.com/office/drawing/2014/main" id="{3FCEFF59-8117-4F96-907E-844B1BE344A9}"/>
              </a:ext>
            </a:extLst>
          </p:cNvPr>
          <p:cNvSpPr/>
          <p:nvPr/>
        </p:nvSpPr>
        <p:spPr bwMode="auto">
          <a:xfrm>
            <a:off x="6372105" y="3631255"/>
            <a:ext cx="768376" cy="795686"/>
          </a:xfrm>
          <a:prstGeom prst="ellipse">
            <a:avLst/>
          </a:prstGeom>
          <a:ln w="38100">
            <a:solidFill>
              <a:schemeClr val="tx1">
                <a:lumMod val="75000"/>
                <a:lumOff val="2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lumMod val="75000"/>
                    <a:lumOff val="25000"/>
                  </a:schemeClr>
                </a:solidFill>
                <a:effectLst/>
                <a:latin typeface="+mj-lt"/>
              </a:rPr>
              <a:t>PEC</a:t>
            </a:r>
          </a:p>
        </p:txBody>
      </p:sp>
      <p:sp>
        <p:nvSpPr>
          <p:cNvPr id="261" name="Rectangle: Rounded Corners 53">
            <a:extLst>
              <a:ext uri="{FF2B5EF4-FFF2-40B4-BE49-F238E27FC236}">
                <a16:creationId xmlns:a16="http://schemas.microsoft.com/office/drawing/2014/main" id="{3C28FE1D-EFB7-4B1C-9A24-ACC61C58721F}"/>
              </a:ext>
            </a:extLst>
          </p:cNvPr>
          <p:cNvSpPr/>
          <p:nvPr/>
        </p:nvSpPr>
        <p:spPr>
          <a:xfrm>
            <a:off x="101749" y="5307805"/>
            <a:ext cx="4537300" cy="1379507"/>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800" b="1" dirty="0">
                <a:solidFill>
                  <a:schemeClr val="bg1"/>
                </a:solidFill>
              </a:rPr>
              <a:t>URT adds</a:t>
            </a:r>
            <a:br>
              <a:rPr lang="en-US" sz="2800" b="1" dirty="0">
                <a:solidFill>
                  <a:schemeClr val="bg1"/>
                </a:solidFill>
              </a:rPr>
            </a:br>
            <a:r>
              <a:rPr lang="en-US" sz="2800" b="1" dirty="0">
                <a:solidFill>
                  <a:schemeClr val="bg1"/>
                </a:solidFill>
              </a:rPr>
              <a:t>self-recovery, temperature</a:t>
            </a:r>
            <a:br>
              <a:rPr lang="en-US" sz="2800" b="1" dirty="0">
                <a:solidFill>
                  <a:schemeClr val="bg1"/>
                </a:solidFill>
              </a:rPr>
            </a:br>
            <a:r>
              <a:rPr lang="en-US" sz="2800" b="1" dirty="0">
                <a:solidFill>
                  <a:schemeClr val="bg1"/>
                </a:solidFill>
              </a:rPr>
              <a:t>to conventional model</a:t>
            </a:r>
          </a:p>
        </p:txBody>
      </p:sp>
    </p:spTree>
    <p:extLst>
      <p:ext uri="{BB962C8B-B14F-4D97-AF65-F5344CB8AC3E}">
        <p14:creationId xmlns:p14="http://schemas.microsoft.com/office/powerpoint/2010/main" val="72530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9"/>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grpId="0" nodeType="afterEffect">
                                  <p:stCondLst>
                                    <p:cond delay="0"/>
                                  </p:stCondLst>
                                  <p:childTnLst>
                                    <p:set>
                                      <p:cBhvr>
                                        <p:cTn id="13" dur="1" fill="hold">
                                          <p:stCondLst>
                                            <p:cond delay="0"/>
                                          </p:stCondLst>
                                        </p:cTn>
                                        <p:tgtEl>
                                          <p:spTgt spid="225"/>
                                        </p:tgtEl>
                                        <p:attrNameLst>
                                          <p:attrName>style.visibility</p:attrName>
                                        </p:attrNameLst>
                                      </p:cBhvr>
                                      <p:to>
                                        <p:strVal val="visible"/>
                                      </p:to>
                                    </p:set>
                                    <p:animEffect transition="in" filter="fade">
                                      <p:cBhvr>
                                        <p:cTn id="14" dur="500"/>
                                        <p:tgtEl>
                                          <p:spTgt spid="225"/>
                                        </p:tgtEl>
                                      </p:cBhvr>
                                    </p:animEffect>
                                  </p:childTnLst>
                                </p:cTn>
                              </p:par>
                              <p:par>
                                <p:cTn id="15" presetID="10" presetClass="entr" presetSubtype="0" fill="hold" nodeType="withEffect">
                                  <p:stCondLst>
                                    <p:cond delay="0"/>
                                  </p:stCondLst>
                                  <p:childTnLst>
                                    <p:set>
                                      <p:cBhvr>
                                        <p:cTn id="16" dur="1" fill="hold">
                                          <p:stCondLst>
                                            <p:cond delay="0"/>
                                          </p:stCondLst>
                                        </p:cTn>
                                        <p:tgtEl>
                                          <p:spTgt spid="201"/>
                                        </p:tgtEl>
                                        <p:attrNameLst>
                                          <p:attrName>style.visibility</p:attrName>
                                        </p:attrNameLst>
                                      </p:cBhvr>
                                      <p:to>
                                        <p:strVal val="visible"/>
                                      </p:to>
                                    </p:set>
                                    <p:animEffect transition="in" filter="fade">
                                      <p:cBhvr>
                                        <p:cTn id="17" dur="500"/>
                                        <p:tgtEl>
                                          <p:spTgt spid="201"/>
                                        </p:tgtEl>
                                      </p:cBhvr>
                                    </p:animEffect>
                                  </p:childTnLst>
                                </p:cTn>
                              </p:par>
                            </p:childTnLst>
                          </p:cTn>
                        </p:par>
                        <p:par>
                          <p:cTn id="18" fill="hold">
                            <p:stCondLst>
                              <p:cond delay="500"/>
                            </p:stCondLst>
                            <p:childTnLst>
                              <p:par>
                                <p:cTn id="19" presetID="42" presetClass="path" presetSubtype="0" accel="50000" decel="50000" fill="hold" grpId="1" nodeType="afterEffect">
                                  <p:stCondLst>
                                    <p:cond delay="0"/>
                                  </p:stCondLst>
                                  <p:childTnLst>
                                    <p:animMotion origin="layout" path="M -3.61111E-6 2.22222E-6 L -3.61111E-6 0.38032 " pathEditMode="relative" rAng="0" ptsTypes="AA">
                                      <p:cBhvr>
                                        <p:cTn id="20" dur="2000" fill="hold"/>
                                        <p:tgtEl>
                                          <p:spTgt spid="227"/>
                                        </p:tgtEl>
                                        <p:attrNameLst>
                                          <p:attrName>ppt_x</p:attrName>
                                          <p:attrName>ppt_y</p:attrName>
                                        </p:attrNameLst>
                                      </p:cBhvr>
                                      <p:rCtr x="0" y="19005"/>
                                    </p:animMotion>
                                  </p:childTnLst>
                                </p:cTn>
                              </p:par>
                              <p:par>
                                <p:cTn id="21" presetID="42" presetClass="path" presetSubtype="0" accel="50000" decel="50000" fill="hold" grpId="1" nodeType="withEffect">
                                  <p:stCondLst>
                                    <p:cond delay="0"/>
                                  </p:stCondLst>
                                  <p:childTnLst>
                                    <p:animMotion origin="layout" path="M -3.61111E-6 2.22222E-6 L -3.61111E-6 0.55602 " pathEditMode="relative" rAng="0" ptsTypes="AA">
                                      <p:cBhvr>
                                        <p:cTn id="22" dur="2000" fill="hold"/>
                                        <p:tgtEl>
                                          <p:spTgt spid="228"/>
                                        </p:tgtEl>
                                        <p:attrNameLst>
                                          <p:attrName>ppt_x</p:attrName>
                                          <p:attrName>ppt_y</p:attrName>
                                        </p:attrNameLst>
                                      </p:cBhvr>
                                      <p:rCtr x="0" y="27801"/>
                                    </p:animMotion>
                                  </p:childTnLst>
                                </p:cTn>
                              </p:par>
                              <p:par>
                                <p:cTn id="23" presetID="42" presetClass="path" presetSubtype="0" accel="50000" decel="50000" fill="hold" grpId="1" nodeType="withEffect">
                                  <p:stCondLst>
                                    <p:cond delay="0"/>
                                  </p:stCondLst>
                                  <p:childTnLst>
                                    <p:animMotion origin="layout" path="M 1.11111E-6 -3.7037E-6 L 1.11111E-6 0.38334 " pathEditMode="relative" rAng="0" ptsTypes="AA">
                                      <p:cBhvr>
                                        <p:cTn id="24" dur="2000" fill="hold"/>
                                        <p:tgtEl>
                                          <p:spTgt spid="229"/>
                                        </p:tgtEl>
                                        <p:attrNameLst>
                                          <p:attrName>ppt_x</p:attrName>
                                          <p:attrName>ppt_y</p:attrName>
                                        </p:attrNameLst>
                                      </p:cBhvr>
                                      <p:rCtr x="0" y="19167"/>
                                    </p:animMotion>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97"/>
                                        </p:tgtEl>
                                        <p:attrNameLst>
                                          <p:attrName>style.visibility</p:attrName>
                                        </p:attrNameLst>
                                      </p:cBhvr>
                                      <p:to>
                                        <p:strVal val="visible"/>
                                      </p:to>
                                    </p:set>
                                    <p:animEffect transition="in" filter="fade">
                                      <p:cBhvr>
                                        <p:cTn id="29" dur="500"/>
                                        <p:tgtEl>
                                          <p:spTgt spid="19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9"/>
                                        </p:tgtEl>
                                        <p:attrNameLst>
                                          <p:attrName>style.visibility</p:attrName>
                                        </p:attrNameLst>
                                      </p:cBhvr>
                                      <p:to>
                                        <p:strVal val="visible"/>
                                      </p:to>
                                    </p:set>
                                    <p:animEffect transition="in" filter="fade">
                                      <p:cBhvr>
                                        <p:cTn id="32" dur="500"/>
                                        <p:tgtEl>
                                          <p:spTgt spid="199"/>
                                        </p:tgtEl>
                                      </p:cBhvr>
                                    </p:animEffect>
                                  </p:childTnLst>
                                </p:cTn>
                              </p:par>
                              <p:par>
                                <p:cTn id="33" presetID="10" presetClass="entr" presetSubtype="0" fill="hold" nodeType="withEffect">
                                  <p:stCondLst>
                                    <p:cond delay="0"/>
                                  </p:stCondLst>
                                  <p:childTnLst>
                                    <p:set>
                                      <p:cBhvr>
                                        <p:cTn id="34" dur="1" fill="hold">
                                          <p:stCondLst>
                                            <p:cond delay="0"/>
                                          </p:stCondLst>
                                        </p:cTn>
                                        <p:tgtEl>
                                          <p:spTgt spid="200"/>
                                        </p:tgtEl>
                                        <p:attrNameLst>
                                          <p:attrName>style.visibility</p:attrName>
                                        </p:attrNameLst>
                                      </p:cBhvr>
                                      <p:to>
                                        <p:strVal val="visible"/>
                                      </p:to>
                                    </p:set>
                                    <p:animEffect transition="in" filter="fade">
                                      <p:cBhvr>
                                        <p:cTn id="35" dur="500"/>
                                        <p:tgtEl>
                                          <p:spTgt spid="20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3"/>
                                        </p:tgtEl>
                                        <p:attrNameLst>
                                          <p:attrName>style.visibility</p:attrName>
                                        </p:attrNameLst>
                                      </p:cBhvr>
                                      <p:to>
                                        <p:strVal val="visible"/>
                                      </p:to>
                                    </p:set>
                                    <p:animEffect transition="in" filter="fade">
                                      <p:cBhvr>
                                        <p:cTn id="38" dur="500"/>
                                        <p:tgtEl>
                                          <p:spTgt spid="203"/>
                                        </p:tgtEl>
                                      </p:cBhvr>
                                    </p:animEffect>
                                  </p:childTnLst>
                                </p:cTn>
                              </p:par>
                              <p:par>
                                <p:cTn id="39" presetID="10" presetClass="entr" presetSubtype="0" fill="hold" nodeType="withEffect">
                                  <p:stCondLst>
                                    <p:cond delay="0"/>
                                  </p:stCondLst>
                                  <p:childTnLst>
                                    <p:set>
                                      <p:cBhvr>
                                        <p:cTn id="40" dur="1" fill="hold">
                                          <p:stCondLst>
                                            <p:cond delay="0"/>
                                          </p:stCondLst>
                                        </p:cTn>
                                        <p:tgtEl>
                                          <p:spTgt spid="204"/>
                                        </p:tgtEl>
                                        <p:attrNameLst>
                                          <p:attrName>style.visibility</p:attrName>
                                        </p:attrNameLst>
                                      </p:cBhvr>
                                      <p:to>
                                        <p:strVal val="visible"/>
                                      </p:to>
                                    </p:set>
                                    <p:animEffect transition="in" filter="fade">
                                      <p:cBhvr>
                                        <p:cTn id="41" dur="500"/>
                                        <p:tgtEl>
                                          <p:spTgt spid="20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05"/>
                                        </p:tgtEl>
                                        <p:attrNameLst>
                                          <p:attrName>style.visibility</p:attrName>
                                        </p:attrNameLst>
                                      </p:cBhvr>
                                      <p:to>
                                        <p:strVal val="visible"/>
                                      </p:to>
                                    </p:set>
                                    <p:animEffect transition="in" filter="fade">
                                      <p:cBhvr>
                                        <p:cTn id="44" dur="500"/>
                                        <p:tgtEl>
                                          <p:spTgt spid="205"/>
                                        </p:tgtEl>
                                      </p:cBhvr>
                                    </p:animEffect>
                                  </p:childTnLst>
                                </p:cTn>
                              </p:par>
                              <p:par>
                                <p:cTn id="45" presetID="10" presetClass="entr" presetSubtype="0" fill="hold" nodeType="withEffect">
                                  <p:stCondLst>
                                    <p:cond delay="0"/>
                                  </p:stCondLst>
                                  <p:childTnLst>
                                    <p:set>
                                      <p:cBhvr>
                                        <p:cTn id="46" dur="1" fill="hold">
                                          <p:stCondLst>
                                            <p:cond delay="0"/>
                                          </p:stCondLst>
                                        </p:cTn>
                                        <p:tgtEl>
                                          <p:spTgt spid="206"/>
                                        </p:tgtEl>
                                        <p:attrNameLst>
                                          <p:attrName>style.visibility</p:attrName>
                                        </p:attrNameLst>
                                      </p:cBhvr>
                                      <p:to>
                                        <p:strVal val="visible"/>
                                      </p:to>
                                    </p:set>
                                    <p:animEffect transition="in" filter="fade">
                                      <p:cBhvr>
                                        <p:cTn id="47" dur="500"/>
                                        <p:tgtEl>
                                          <p:spTgt spid="20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07"/>
                                        </p:tgtEl>
                                        <p:attrNameLst>
                                          <p:attrName>style.visibility</p:attrName>
                                        </p:attrNameLst>
                                      </p:cBhvr>
                                      <p:to>
                                        <p:strVal val="visible"/>
                                      </p:to>
                                    </p:set>
                                    <p:animEffect transition="in" filter="fade">
                                      <p:cBhvr>
                                        <p:cTn id="50" dur="500"/>
                                        <p:tgtEl>
                                          <p:spTgt spid="20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08"/>
                                        </p:tgtEl>
                                        <p:attrNameLst>
                                          <p:attrName>style.visibility</p:attrName>
                                        </p:attrNameLst>
                                      </p:cBhvr>
                                      <p:to>
                                        <p:strVal val="visible"/>
                                      </p:to>
                                    </p:set>
                                    <p:animEffect transition="in" filter="fade">
                                      <p:cBhvr>
                                        <p:cTn id="53" dur="500"/>
                                        <p:tgtEl>
                                          <p:spTgt spid="208"/>
                                        </p:tgtEl>
                                      </p:cBhvr>
                                    </p:animEffect>
                                  </p:childTnLst>
                                </p:cTn>
                              </p:par>
                              <p:par>
                                <p:cTn id="54" presetID="10" presetClass="entr" presetSubtype="0" fill="hold" nodeType="withEffect">
                                  <p:stCondLst>
                                    <p:cond delay="0"/>
                                  </p:stCondLst>
                                  <p:childTnLst>
                                    <p:set>
                                      <p:cBhvr>
                                        <p:cTn id="55" dur="1" fill="hold">
                                          <p:stCondLst>
                                            <p:cond delay="0"/>
                                          </p:stCondLst>
                                        </p:cTn>
                                        <p:tgtEl>
                                          <p:spTgt spid="209"/>
                                        </p:tgtEl>
                                        <p:attrNameLst>
                                          <p:attrName>style.visibility</p:attrName>
                                        </p:attrNameLst>
                                      </p:cBhvr>
                                      <p:to>
                                        <p:strVal val="visible"/>
                                      </p:to>
                                    </p:set>
                                    <p:animEffect transition="in" filter="fade">
                                      <p:cBhvr>
                                        <p:cTn id="56" dur="500"/>
                                        <p:tgtEl>
                                          <p:spTgt spid="20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10"/>
                                        </p:tgtEl>
                                        <p:attrNameLst>
                                          <p:attrName>style.visibility</p:attrName>
                                        </p:attrNameLst>
                                      </p:cBhvr>
                                      <p:to>
                                        <p:strVal val="visible"/>
                                      </p:to>
                                    </p:set>
                                    <p:animEffect transition="in" filter="fade">
                                      <p:cBhvr>
                                        <p:cTn id="59" dur="500"/>
                                        <p:tgtEl>
                                          <p:spTgt spid="210"/>
                                        </p:tgtEl>
                                      </p:cBhvr>
                                    </p:animEffect>
                                  </p:childTnLst>
                                </p:cTn>
                              </p:par>
                              <p:par>
                                <p:cTn id="60" presetID="10" presetClass="entr" presetSubtype="0" fill="hold" nodeType="withEffect">
                                  <p:stCondLst>
                                    <p:cond delay="0"/>
                                  </p:stCondLst>
                                  <p:childTnLst>
                                    <p:set>
                                      <p:cBhvr>
                                        <p:cTn id="61" dur="1" fill="hold">
                                          <p:stCondLst>
                                            <p:cond delay="0"/>
                                          </p:stCondLst>
                                        </p:cTn>
                                        <p:tgtEl>
                                          <p:spTgt spid="211"/>
                                        </p:tgtEl>
                                        <p:attrNameLst>
                                          <p:attrName>style.visibility</p:attrName>
                                        </p:attrNameLst>
                                      </p:cBhvr>
                                      <p:to>
                                        <p:strVal val="visible"/>
                                      </p:to>
                                    </p:set>
                                    <p:animEffect transition="in" filter="fade">
                                      <p:cBhvr>
                                        <p:cTn id="62" dur="500"/>
                                        <p:tgtEl>
                                          <p:spTgt spid="211"/>
                                        </p:tgtEl>
                                      </p:cBhvr>
                                    </p:animEffect>
                                  </p:childTnLst>
                                </p:cTn>
                              </p:par>
                              <p:par>
                                <p:cTn id="63" presetID="10" presetClass="entr" presetSubtype="0" fill="hold" nodeType="withEffect">
                                  <p:stCondLst>
                                    <p:cond delay="0"/>
                                  </p:stCondLst>
                                  <p:childTnLst>
                                    <p:set>
                                      <p:cBhvr>
                                        <p:cTn id="64" dur="1" fill="hold">
                                          <p:stCondLst>
                                            <p:cond delay="0"/>
                                          </p:stCondLst>
                                        </p:cTn>
                                        <p:tgtEl>
                                          <p:spTgt spid="213"/>
                                        </p:tgtEl>
                                        <p:attrNameLst>
                                          <p:attrName>style.visibility</p:attrName>
                                        </p:attrNameLst>
                                      </p:cBhvr>
                                      <p:to>
                                        <p:strVal val="visible"/>
                                      </p:to>
                                    </p:set>
                                    <p:animEffect transition="in" filter="fade">
                                      <p:cBhvr>
                                        <p:cTn id="65" dur="500"/>
                                        <p:tgtEl>
                                          <p:spTgt spid="213"/>
                                        </p:tgtEl>
                                      </p:cBhvr>
                                    </p:animEffect>
                                  </p:childTnLst>
                                </p:cTn>
                              </p:par>
                              <p:par>
                                <p:cTn id="66" presetID="10" presetClass="entr" presetSubtype="0" fill="hold" nodeType="with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500"/>
                                        <p:tgtEl>
                                          <p:spTgt spid="214"/>
                                        </p:tgtEl>
                                      </p:cBhvr>
                                    </p:animEffect>
                                  </p:childTnLst>
                                </p:cTn>
                              </p:par>
                              <p:par>
                                <p:cTn id="69" presetID="10" presetClass="entr" presetSubtype="0" fill="hold" nodeType="withEffect">
                                  <p:stCondLst>
                                    <p:cond delay="0"/>
                                  </p:stCondLst>
                                  <p:childTnLst>
                                    <p:set>
                                      <p:cBhvr>
                                        <p:cTn id="70" dur="1" fill="hold">
                                          <p:stCondLst>
                                            <p:cond delay="0"/>
                                          </p:stCondLst>
                                        </p:cTn>
                                        <p:tgtEl>
                                          <p:spTgt spid="215"/>
                                        </p:tgtEl>
                                        <p:attrNameLst>
                                          <p:attrName>style.visibility</p:attrName>
                                        </p:attrNameLst>
                                      </p:cBhvr>
                                      <p:to>
                                        <p:strVal val="visible"/>
                                      </p:to>
                                    </p:set>
                                    <p:animEffect transition="in" filter="fade">
                                      <p:cBhvr>
                                        <p:cTn id="71" dur="500"/>
                                        <p:tgtEl>
                                          <p:spTgt spid="21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52"/>
                                        </p:tgtEl>
                                        <p:attrNameLst>
                                          <p:attrName>style.visibility</p:attrName>
                                        </p:attrNameLst>
                                      </p:cBhvr>
                                      <p:to>
                                        <p:strVal val="visible"/>
                                      </p:to>
                                    </p:set>
                                    <p:animEffect transition="in" filter="fade">
                                      <p:cBhvr>
                                        <p:cTn id="74" dur="500"/>
                                        <p:tgtEl>
                                          <p:spTgt spid="25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53"/>
                                        </p:tgtEl>
                                        <p:attrNameLst>
                                          <p:attrName>style.visibility</p:attrName>
                                        </p:attrNameLst>
                                      </p:cBhvr>
                                      <p:to>
                                        <p:strVal val="visible"/>
                                      </p:to>
                                    </p:set>
                                    <p:animEffect transition="in" filter="fade">
                                      <p:cBhvr>
                                        <p:cTn id="77" dur="500"/>
                                        <p:tgtEl>
                                          <p:spTgt spid="253"/>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51"/>
                                        </p:tgtEl>
                                        <p:attrNameLst>
                                          <p:attrName>style.visibility</p:attrName>
                                        </p:attrNameLst>
                                      </p:cBhvr>
                                      <p:to>
                                        <p:strVal val="visible"/>
                                      </p:to>
                                    </p:set>
                                    <p:animEffect transition="in" filter="fade">
                                      <p:cBhvr>
                                        <p:cTn id="80" dur="500"/>
                                        <p:tgtEl>
                                          <p:spTgt spid="251"/>
                                        </p:tgtEl>
                                      </p:cBhvr>
                                    </p:animEffect>
                                  </p:childTnLst>
                                </p:cTn>
                              </p:par>
                            </p:childTnLst>
                          </p:cTn>
                        </p:par>
                        <p:par>
                          <p:cTn id="81" fill="hold">
                            <p:stCondLst>
                              <p:cond delay="500"/>
                            </p:stCondLst>
                            <p:childTnLst>
                              <p:par>
                                <p:cTn id="82" presetID="10" presetClass="entr" presetSubtype="0" fill="hold" grpId="0" nodeType="afterEffect">
                                  <p:stCondLst>
                                    <p:cond delay="0"/>
                                  </p:stCondLst>
                                  <p:childTnLst>
                                    <p:set>
                                      <p:cBhvr>
                                        <p:cTn id="83" dur="1" fill="hold">
                                          <p:stCondLst>
                                            <p:cond delay="0"/>
                                          </p:stCondLst>
                                        </p:cTn>
                                        <p:tgtEl>
                                          <p:spTgt spid="261"/>
                                        </p:tgtEl>
                                        <p:attrNameLst>
                                          <p:attrName>style.visibility</p:attrName>
                                        </p:attrNameLst>
                                      </p:cBhvr>
                                      <p:to>
                                        <p:strVal val="visible"/>
                                      </p:to>
                                    </p:set>
                                    <p:animEffect transition="in" filter="fade">
                                      <p:cBhvr>
                                        <p:cTn id="84" dur="500"/>
                                        <p:tgtEl>
                                          <p:spTgt spid="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0" animBg="1"/>
      <p:bldP spid="203" grpId="0" animBg="1"/>
      <p:bldP spid="205" grpId="0" animBg="1"/>
      <p:bldP spid="207" grpId="0" animBg="1"/>
      <p:bldP spid="208" grpId="0" animBg="1"/>
      <p:bldP spid="210" grpId="0" animBg="1"/>
      <p:bldP spid="225" grpId="0"/>
      <p:bldP spid="227" grpId="0" animBg="1"/>
      <p:bldP spid="227" grpId="1" animBg="1"/>
      <p:bldP spid="228" grpId="0" animBg="1"/>
      <p:bldP spid="228" grpId="1" animBg="1"/>
      <p:bldP spid="229" grpId="0" animBg="1"/>
      <p:bldP spid="229" grpId="1" animBg="1"/>
      <p:bldP spid="251" grpId="0" animBg="1"/>
      <p:bldP spid="252" grpId="0" animBg="1"/>
      <p:bldP spid="253" grpId="0" animBg="1"/>
      <p:bldP spid="261"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Threshold Voltage Distribution Shifts</a:t>
            </a:r>
          </a:p>
        </p:txBody>
      </p:sp>
      <p:sp>
        <p:nvSpPr>
          <p:cNvPr id="5" name="Content Placeholder 4"/>
          <p:cNvSpPr>
            <a:spLocks noGrp="1"/>
          </p:cNvSpPr>
          <p:nvPr>
            <p:ph sz="quarter" idx="11"/>
          </p:nvPr>
        </p:nvSpPr>
        <p:spPr>
          <a:xfrm>
            <a:off x="123825" y="3662450"/>
            <a:ext cx="8897938" cy="2803664"/>
          </a:xfrm>
        </p:spPr>
        <p:txBody>
          <a:bodyPr/>
          <a:lstStyle/>
          <a:p>
            <a:r>
              <a:rPr lang="en-US" dirty="0"/>
              <a:t>Shifts occur over time due to multiple factors (e.g., retention)</a:t>
            </a:r>
          </a:p>
          <a:p>
            <a:endParaRPr lang="en-US" dirty="0"/>
          </a:p>
          <a:p>
            <a:r>
              <a:rPr lang="en-US" dirty="0"/>
              <a:t>Can cause distribution of one state to cross over the</a:t>
            </a:r>
            <a:br>
              <a:rPr lang="en-US" dirty="0"/>
            </a:br>
            <a:r>
              <a:rPr lang="en-US" dirty="0"/>
              <a:t>read reference voltage boundary</a:t>
            </a:r>
          </a:p>
          <a:p>
            <a:pPr lvl="1"/>
            <a:r>
              <a:rPr lang="en-US" dirty="0"/>
              <a:t>Some cells get misread</a:t>
            </a:r>
          </a:p>
          <a:p>
            <a:pPr lvl="1"/>
            <a:r>
              <a:rPr lang="en-US" dirty="0"/>
              <a:t>Introduces raw bit errors</a:t>
            </a:r>
          </a:p>
        </p:txBody>
      </p:sp>
      <p:sp>
        <p:nvSpPr>
          <p:cNvPr id="3" name="Slide Number Placeholder 2"/>
          <p:cNvSpPr>
            <a:spLocks noGrp="1"/>
          </p:cNvSpPr>
          <p:nvPr>
            <p:ph type="sldNum" sz="quarter" idx="4294967295"/>
          </p:nvPr>
        </p:nvSpPr>
        <p:spPr>
          <a:xfrm>
            <a:off x="8189913" y="6516688"/>
            <a:ext cx="954087" cy="341312"/>
          </a:xfrm>
        </p:spPr>
        <p:txBody>
          <a:bodyPr/>
          <a:lstStyle/>
          <a:p>
            <a:fld id="{656CEE93-C87C-43EF-85C8-C664598978DF}" type="slidenum">
              <a:rPr lang="en-US" smtClean="0"/>
              <a:t>64</a:t>
            </a:fld>
            <a:endParaRPr lang="en-US" dirty="0"/>
          </a:p>
        </p:txBody>
      </p:sp>
      <p:grpSp>
        <p:nvGrpSpPr>
          <p:cNvPr id="35" name="Group 34"/>
          <p:cNvGrpSpPr/>
          <p:nvPr/>
        </p:nvGrpSpPr>
        <p:grpSpPr>
          <a:xfrm>
            <a:off x="385949" y="1085850"/>
            <a:ext cx="8372101" cy="2309855"/>
            <a:chOff x="13697" y="1241653"/>
            <a:chExt cx="9058492" cy="2309855"/>
          </a:xfrm>
        </p:grpSpPr>
        <p:sp>
          <p:nvSpPr>
            <p:cNvPr id="6" name="Freeform 10">
              <a:extLst>
                <a:ext uri="{FF2B5EF4-FFF2-40B4-BE49-F238E27FC236}">
                  <a16:creationId xmlns:a16="http://schemas.microsoft.com/office/drawing/2014/main" id="{9D5DC74C-1FEB-4A0E-953C-0D34CE020798}"/>
                </a:ext>
              </a:extLst>
            </p:cNvPr>
            <p:cNvSpPr/>
            <p:nvPr/>
          </p:nvSpPr>
          <p:spPr>
            <a:xfrm>
              <a:off x="3032331" y="2072801"/>
              <a:ext cx="1617784" cy="846819"/>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2857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lnSpc>
                  <a:spcPct val="75000"/>
                </a:lnSpc>
              </a:pPr>
              <a:endParaRPr lang="en-US" sz="2400" dirty="0">
                <a:solidFill>
                  <a:srgbClr val="8064A2">
                    <a:lumMod val="75000"/>
                  </a:srgbClr>
                </a:solidFill>
              </a:endParaRPr>
            </a:p>
          </p:txBody>
        </p:sp>
        <p:sp>
          <p:nvSpPr>
            <p:cNvPr id="7" name="Freeform 11">
              <a:extLst>
                <a:ext uri="{FF2B5EF4-FFF2-40B4-BE49-F238E27FC236}">
                  <a16:creationId xmlns:a16="http://schemas.microsoft.com/office/drawing/2014/main" id="{422C0DC8-B821-410B-A8F1-73E426CE2820}"/>
                </a:ext>
              </a:extLst>
            </p:cNvPr>
            <p:cNvSpPr/>
            <p:nvPr/>
          </p:nvSpPr>
          <p:spPr>
            <a:xfrm>
              <a:off x="5017079" y="2072801"/>
              <a:ext cx="1611726" cy="846819"/>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2857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lnSpc>
                  <a:spcPct val="75000"/>
                </a:lnSpc>
              </a:pPr>
              <a:endParaRPr lang="en-US" sz="2400" dirty="0">
                <a:solidFill>
                  <a:srgbClr val="8064A2">
                    <a:lumMod val="75000"/>
                  </a:srgbClr>
                </a:solidFill>
              </a:endParaRPr>
            </a:p>
          </p:txBody>
        </p:sp>
        <p:sp>
          <p:nvSpPr>
            <p:cNvPr id="8" name="Freeform 12">
              <a:extLst>
                <a:ext uri="{FF2B5EF4-FFF2-40B4-BE49-F238E27FC236}">
                  <a16:creationId xmlns:a16="http://schemas.microsoft.com/office/drawing/2014/main" id="{11E1FDD6-36CA-4A84-9668-7F7627BAB41C}"/>
                </a:ext>
              </a:extLst>
            </p:cNvPr>
            <p:cNvSpPr/>
            <p:nvPr/>
          </p:nvSpPr>
          <p:spPr>
            <a:xfrm>
              <a:off x="6938680" y="2072801"/>
              <a:ext cx="1601280" cy="846819"/>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2857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lnSpc>
                  <a:spcPct val="75000"/>
                </a:lnSpc>
              </a:pPr>
              <a:endParaRPr lang="en-US" sz="2400" dirty="0">
                <a:solidFill>
                  <a:srgbClr val="8064A2">
                    <a:lumMod val="75000"/>
                  </a:srgbClr>
                </a:solidFill>
              </a:endParaRPr>
            </a:p>
          </p:txBody>
        </p:sp>
        <p:sp>
          <p:nvSpPr>
            <p:cNvPr id="9" name="Freeform 7">
              <a:extLst>
                <a:ext uri="{FF2B5EF4-FFF2-40B4-BE49-F238E27FC236}">
                  <a16:creationId xmlns:a16="http://schemas.microsoft.com/office/drawing/2014/main" id="{592FC868-BD2B-45CD-B685-A0A4117A8260}"/>
                </a:ext>
              </a:extLst>
            </p:cNvPr>
            <p:cNvSpPr/>
            <p:nvPr/>
          </p:nvSpPr>
          <p:spPr>
            <a:xfrm>
              <a:off x="715556" y="2072801"/>
              <a:ext cx="1928769" cy="846819"/>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2857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18288" rtlCol="0" anchor="ctr"/>
            <a:lstStyle/>
            <a:p>
              <a:pPr algn="ctr">
                <a:lnSpc>
                  <a:spcPct val="75000"/>
                </a:lnSpc>
              </a:pPr>
              <a:endParaRPr lang="en-US" sz="2400" dirty="0">
                <a:solidFill>
                  <a:srgbClr val="8064A2">
                    <a:lumMod val="75000"/>
                  </a:srgbClr>
                </a:solidFill>
              </a:endParaRPr>
            </a:p>
          </p:txBody>
        </p:sp>
        <p:sp>
          <p:nvSpPr>
            <p:cNvPr id="10" name="Freeform: Shape 31">
              <a:extLst>
                <a:ext uri="{FF2B5EF4-FFF2-40B4-BE49-F238E27FC236}">
                  <a16:creationId xmlns:a16="http://schemas.microsoft.com/office/drawing/2014/main" id="{8F6C651B-605A-4C80-8260-438211AEF9E5}"/>
                </a:ext>
              </a:extLst>
            </p:cNvPr>
            <p:cNvSpPr/>
            <p:nvPr/>
          </p:nvSpPr>
          <p:spPr>
            <a:xfrm>
              <a:off x="2779776" y="2518379"/>
              <a:ext cx="186690" cy="398145"/>
            </a:xfrm>
            <a:custGeom>
              <a:avLst/>
              <a:gdLst>
                <a:gd name="connsiteX0" fmla="*/ 0 w 186690"/>
                <a:gd name="connsiteY0" fmla="*/ 0 h 398145"/>
                <a:gd name="connsiteX1" fmla="*/ 0 w 186690"/>
                <a:gd name="connsiteY1" fmla="*/ 398145 h 398145"/>
                <a:gd name="connsiteX2" fmla="*/ 186690 w 186690"/>
                <a:gd name="connsiteY2" fmla="*/ 398145 h 398145"/>
                <a:gd name="connsiteX3" fmla="*/ 116205 w 186690"/>
                <a:gd name="connsiteY3" fmla="*/ 230505 h 398145"/>
                <a:gd name="connsiteX4" fmla="*/ 41910 w 186690"/>
                <a:gd name="connsiteY4" fmla="*/ 68580 h 398145"/>
                <a:gd name="connsiteX5" fmla="*/ 0 w 186690"/>
                <a:gd name="connsiteY5" fmla="*/ 0 h 398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690" h="398145">
                  <a:moveTo>
                    <a:pt x="0" y="0"/>
                  </a:moveTo>
                  <a:lnTo>
                    <a:pt x="0" y="398145"/>
                  </a:lnTo>
                  <a:lnTo>
                    <a:pt x="186690" y="398145"/>
                  </a:lnTo>
                  <a:lnTo>
                    <a:pt x="116205" y="230505"/>
                  </a:lnTo>
                  <a:lnTo>
                    <a:pt x="41910" y="68580"/>
                  </a:lnTo>
                  <a:lnTo>
                    <a:pt x="0" y="0"/>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dirty="0"/>
            </a:p>
          </p:txBody>
        </p:sp>
        <p:sp>
          <p:nvSpPr>
            <p:cNvPr id="11" name="Freeform: Shape 30">
              <a:extLst>
                <a:ext uri="{FF2B5EF4-FFF2-40B4-BE49-F238E27FC236}">
                  <a16:creationId xmlns:a16="http://schemas.microsoft.com/office/drawing/2014/main" id="{2AD5A09F-1BB2-40C3-B843-3A5D1313577F}"/>
                </a:ext>
              </a:extLst>
            </p:cNvPr>
            <p:cNvSpPr/>
            <p:nvPr/>
          </p:nvSpPr>
          <p:spPr>
            <a:xfrm>
              <a:off x="4794123" y="2718404"/>
              <a:ext cx="80010" cy="198120"/>
            </a:xfrm>
            <a:custGeom>
              <a:avLst/>
              <a:gdLst>
                <a:gd name="connsiteX0" fmla="*/ 80010 w 80010"/>
                <a:gd name="connsiteY0" fmla="*/ 196215 h 198120"/>
                <a:gd name="connsiteX1" fmla="*/ 80010 w 80010"/>
                <a:gd name="connsiteY1" fmla="*/ 0 h 198120"/>
                <a:gd name="connsiteX2" fmla="*/ 0 w 80010"/>
                <a:gd name="connsiteY2" fmla="*/ 198120 h 198120"/>
                <a:gd name="connsiteX3" fmla="*/ 80010 w 80010"/>
                <a:gd name="connsiteY3" fmla="*/ 196215 h 198120"/>
              </a:gdLst>
              <a:ahLst/>
              <a:cxnLst>
                <a:cxn ang="0">
                  <a:pos x="connsiteX0" y="connsiteY0"/>
                </a:cxn>
                <a:cxn ang="0">
                  <a:pos x="connsiteX1" y="connsiteY1"/>
                </a:cxn>
                <a:cxn ang="0">
                  <a:pos x="connsiteX2" y="connsiteY2"/>
                </a:cxn>
                <a:cxn ang="0">
                  <a:pos x="connsiteX3" y="connsiteY3"/>
                </a:cxn>
              </a:cxnLst>
              <a:rect l="l" t="t" r="r" b="b"/>
              <a:pathLst>
                <a:path w="80010" h="198120">
                  <a:moveTo>
                    <a:pt x="80010" y="196215"/>
                  </a:moveTo>
                  <a:lnTo>
                    <a:pt x="80010" y="0"/>
                  </a:lnTo>
                  <a:lnTo>
                    <a:pt x="0" y="198120"/>
                  </a:lnTo>
                  <a:lnTo>
                    <a:pt x="80010" y="196215"/>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dirty="0"/>
            </a:p>
          </p:txBody>
        </p:sp>
        <p:sp>
          <p:nvSpPr>
            <p:cNvPr id="12" name="Freeform: Shape 29">
              <a:extLst>
                <a:ext uri="{FF2B5EF4-FFF2-40B4-BE49-F238E27FC236}">
                  <a16:creationId xmlns:a16="http://schemas.microsoft.com/office/drawing/2014/main" id="{5E243F10-3F4C-4954-88F4-E0F4B442B63C}"/>
                </a:ext>
              </a:extLst>
            </p:cNvPr>
            <p:cNvSpPr/>
            <p:nvPr/>
          </p:nvSpPr>
          <p:spPr>
            <a:xfrm>
              <a:off x="6553962" y="2432654"/>
              <a:ext cx="230505" cy="483870"/>
            </a:xfrm>
            <a:custGeom>
              <a:avLst/>
              <a:gdLst>
                <a:gd name="connsiteX0" fmla="*/ 230505 w 230505"/>
                <a:gd name="connsiteY0" fmla="*/ 483870 h 483870"/>
                <a:gd name="connsiteX1" fmla="*/ 230505 w 230505"/>
                <a:gd name="connsiteY1" fmla="*/ 0 h 483870"/>
                <a:gd name="connsiteX2" fmla="*/ 167640 w 230505"/>
                <a:gd name="connsiteY2" fmla="*/ 102870 h 483870"/>
                <a:gd name="connsiteX3" fmla="*/ 93345 w 230505"/>
                <a:gd name="connsiteY3" fmla="*/ 260985 h 483870"/>
                <a:gd name="connsiteX4" fmla="*/ 49530 w 230505"/>
                <a:gd name="connsiteY4" fmla="*/ 356235 h 483870"/>
                <a:gd name="connsiteX5" fmla="*/ 0 w 230505"/>
                <a:gd name="connsiteY5" fmla="*/ 480060 h 483870"/>
                <a:gd name="connsiteX6" fmla="*/ 230505 w 230505"/>
                <a:gd name="connsiteY6" fmla="*/ 483870 h 48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05" h="483870">
                  <a:moveTo>
                    <a:pt x="230505" y="483870"/>
                  </a:moveTo>
                  <a:lnTo>
                    <a:pt x="230505" y="0"/>
                  </a:lnTo>
                  <a:lnTo>
                    <a:pt x="167640" y="102870"/>
                  </a:lnTo>
                  <a:lnTo>
                    <a:pt x="93345" y="260985"/>
                  </a:lnTo>
                  <a:lnTo>
                    <a:pt x="49530" y="356235"/>
                  </a:lnTo>
                  <a:lnTo>
                    <a:pt x="0" y="480060"/>
                  </a:lnTo>
                  <a:lnTo>
                    <a:pt x="230505" y="483870"/>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dirty="0"/>
            </a:p>
          </p:txBody>
        </p:sp>
        <p:sp>
          <p:nvSpPr>
            <p:cNvPr id="13" name="TextBox 12">
              <a:extLst>
                <a:ext uri="{FF2B5EF4-FFF2-40B4-BE49-F238E27FC236}">
                  <a16:creationId xmlns:a16="http://schemas.microsoft.com/office/drawing/2014/main" id="{F978B281-EE37-4FCA-B194-61455155C15A}"/>
                </a:ext>
              </a:extLst>
            </p:cNvPr>
            <p:cNvSpPr txBox="1"/>
            <p:nvPr/>
          </p:nvSpPr>
          <p:spPr>
            <a:xfrm rot="16200000">
              <a:off x="-630690" y="1886040"/>
              <a:ext cx="1914780" cy="626005"/>
            </a:xfrm>
            <a:prstGeom prst="rect">
              <a:avLst/>
            </a:prstGeom>
            <a:noFill/>
          </p:spPr>
          <p:txBody>
            <a:bodyPr wrap="square" rtlCol="0" anchor="ctr">
              <a:spAutoFit/>
            </a:bodyPr>
            <a:lstStyle/>
            <a:p>
              <a:pPr algn="ctr">
                <a:lnSpc>
                  <a:spcPct val="70000"/>
                </a:lnSpc>
              </a:pPr>
              <a:r>
                <a:rPr lang="en-US" sz="2400" i="1" spc="-100" dirty="0">
                  <a:solidFill>
                    <a:prstClr val="black"/>
                  </a:solidFill>
                </a:rPr>
                <a:t>Probability</a:t>
              </a:r>
            </a:p>
            <a:p>
              <a:pPr algn="ctr">
                <a:lnSpc>
                  <a:spcPct val="70000"/>
                </a:lnSpc>
              </a:pPr>
              <a:r>
                <a:rPr lang="en-US" sz="2400" i="1" spc="-100" dirty="0">
                  <a:solidFill>
                    <a:prstClr val="black"/>
                  </a:solidFill>
                </a:rPr>
                <a:t>Density</a:t>
              </a:r>
            </a:p>
          </p:txBody>
        </p:sp>
        <p:sp>
          <p:nvSpPr>
            <p:cNvPr id="14" name="Rectangle 13">
              <a:extLst>
                <a:ext uri="{FF2B5EF4-FFF2-40B4-BE49-F238E27FC236}">
                  <a16:creationId xmlns:a16="http://schemas.microsoft.com/office/drawing/2014/main" id="{2A106C96-FEE2-41E6-9B3E-D09EC4405802}"/>
                </a:ext>
              </a:extLst>
            </p:cNvPr>
            <p:cNvSpPr/>
            <p:nvPr/>
          </p:nvSpPr>
          <p:spPr>
            <a:xfrm>
              <a:off x="2508074" y="1373938"/>
              <a:ext cx="461409" cy="461665"/>
            </a:xfrm>
            <a:prstGeom prst="rect">
              <a:avLst/>
            </a:prstGeom>
          </p:spPr>
          <p:txBody>
            <a:bodyPr wrap="none" anchor="ctr">
              <a:spAutoFit/>
            </a:bodyPr>
            <a:lstStyle/>
            <a:p>
              <a:pPr algn="ctr"/>
              <a:r>
                <a:rPr lang="en-US" sz="2400" b="1" i="1" dirty="0">
                  <a:solidFill>
                    <a:srgbClr val="F79646">
                      <a:lumMod val="75000"/>
                    </a:srgbClr>
                  </a:solidFill>
                </a:rPr>
                <a:t>V</a:t>
              </a:r>
              <a:r>
                <a:rPr lang="en-US" sz="2400" b="1" i="1" baseline="-25000" dirty="0">
                  <a:solidFill>
                    <a:srgbClr val="F79646">
                      <a:lumMod val="75000"/>
                    </a:srgbClr>
                  </a:solidFill>
                </a:rPr>
                <a:t>a</a:t>
              </a:r>
              <a:endParaRPr lang="en-US" sz="2400" b="1" dirty="0">
                <a:solidFill>
                  <a:srgbClr val="F79646">
                    <a:lumMod val="75000"/>
                  </a:srgbClr>
                </a:solidFill>
              </a:endParaRPr>
            </a:p>
          </p:txBody>
        </p:sp>
        <p:sp>
          <p:nvSpPr>
            <p:cNvPr id="15" name="Rectangle 14">
              <a:extLst>
                <a:ext uri="{FF2B5EF4-FFF2-40B4-BE49-F238E27FC236}">
                  <a16:creationId xmlns:a16="http://schemas.microsoft.com/office/drawing/2014/main" id="{E6846412-4BFD-492F-9620-E3D05779B1D3}"/>
                </a:ext>
              </a:extLst>
            </p:cNvPr>
            <p:cNvSpPr/>
            <p:nvPr/>
          </p:nvSpPr>
          <p:spPr>
            <a:xfrm>
              <a:off x="4588019" y="1396941"/>
              <a:ext cx="476412" cy="461665"/>
            </a:xfrm>
            <a:prstGeom prst="rect">
              <a:avLst/>
            </a:prstGeom>
          </p:spPr>
          <p:txBody>
            <a:bodyPr wrap="none" anchor="ctr">
              <a:spAutoFit/>
            </a:bodyPr>
            <a:lstStyle/>
            <a:p>
              <a:pPr algn="ctr"/>
              <a:r>
                <a:rPr lang="en-US" sz="2400" b="1" i="1" dirty="0">
                  <a:solidFill>
                    <a:srgbClr val="F79646">
                      <a:lumMod val="75000"/>
                    </a:srgbClr>
                  </a:solidFill>
                </a:rPr>
                <a:t>V</a:t>
              </a:r>
              <a:r>
                <a:rPr lang="en-US" sz="2400" b="1" i="1" baseline="-25000" dirty="0">
                  <a:solidFill>
                    <a:srgbClr val="F79646">
                      <a:lumMod val="75000"/>
                    </a:srgbClr>
                  </a:solidFill>
                </a:rPr>
                <a:t>b</a:t>
              </a:r>
              <a:endParaRPr lang="en-US" sz="2400" b="1" dirty="0">
                <a:solidFill>
                  <a:srgbClr val="F79646">
                    <a:lumMod val="75000"/>
                  </a:srgbClr>
                </a:solidFill>
              </a:endParaRPr>
            </a:p>
          </p:txBody>
        </p:sp>
        <p:sp>
          <p:nvSpPr>
            <p:cNvPr id="16" name="Rectangle 15">
              <a:extLst>
                <a:ext uri="{FF2B5EF4-FFF2-40B4-BE49-F238E27FC236}">
                  <a16:creationId xmlns:a16="http://schemas.microsoft.com/office/drawing/2014/main" id="{348C4131-67CE-4624-A55B-5DC05B1ADD5B}"/>
                </a:ext>
              </a:extLst>
            </p:cNvPr>
            <p:cNvSpPr/>
            <p:nvPr/>
          </p:nvSpPr>
          <p:spPr>
            <a:xfrm>
              <a:off x="6523919" y="1405534"/>
              <a:ext cx="435825" cy="461665"/>
            </a:xfrm>
            <a:prstGeom prst="rect">
              <a:avLst/>
            </a:prstGeom>
          </p:spPr>
          <p:txBody>
            <a:bodyPr wrap="none" anchor="ctr">
              <a:spAutoFit/>
            </a:bodyPr>
            <a:lstStyle/>
            <a:p>
              <a:pPr algn="ctr"/>
              <a:r>
                <a:rPr lang="en-US" sz="2400" b="1" i="1" dirty="0">
                  <a:solidFill>
                    <a:srgbClr val="F79646">
                      <a:lumMod val="75000"/>
                    </a:srgbClr>
                  </a:solidFill>
                </a:rPr>
                <a:t>V</a:t>
              </a:r>
              <a:r>
                <a:rPr lang="en-US" sz="2400" b="1" i="1" baseline="-25000" dirty="0">
                  <a:solidFill>
                    <a:srgbClr val="F79646">
                      <a:lumMod val="75000"/>
                    </a:srgbClr>
                  </a:solidFill>
                </a:rPr>
                <a:t>c</a:t>
              </a:r>
              <a:endParaRPr lang="en-US" sz="2400" b="1" dirty="0">
                <a:solidFill>
                  <a:srgbClr val="F79646">
                    <a:lumMod val="75000"/>
                  </a:srgbClr>
                </a:solidFill>
              </a:endParaRPr>
            </a:p>
          </p:txBody>
        </p:sp>
        <p:cxnSp>
          <p:nvCxnSpPr>
            <p:cNvPr id="17" name="Straight Arrow Connector 16">
              <a:extLst>
                <a:ext uri="{FF2B5EF4-FFF2-40B4-BE49-F238E27FC236}">
                  <a16:creationId xmlns:a16="http://schemas.microsoft.com/office/drawing/2014/main" id="{13A231EF-EFBD-499C-9F66-D42A302726AB}"/>
                </a:ext>
              </a:extLst>
            </p:cNvPr>
            <p:cNvCxnSpPr>
              <a:cxnSpLocks/>
            </p:cNvCxnSpPr>
            <p:nvPr/>
          </p:nvCxnSpPr>
          <p:spPr>
            <a:xfrm flipV="1">
              <a:off x="656835" y="1484345"/>
              <a:ext cx="0" cy="1429394"/>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1BB03C4-093C-48F5-88B7-C06F7EE0E08C}"/>
                </a:ext>
              </a:extLst>
            </p:cNvPr>
            <p:cNvSpPr txBox="1"/>
            <p:nvPr/>
          </p:nvSpPr>
          <p:spPr>
            <a:xfrm>
              <a:off x="6057818" y="2952589"/>
              <a:ext cx="2810706" cy="369332"/>
            </a:xfrm>
            <a:prstGeom prst="rect">
              <a:avLst/>
            </a:prstGeom>
            <a:noFill/>
          </p:spPr>
          <p:txBody>
            <a:bodyPr wrap="none" rtlCol="0" anchor="ctr">
              <a:spAutoFit/>
            </a:bodyPr>
            <a:lstStyle/>
            <a:p>
              <a:pPr algn="r">
                <a:lnSpc>
                  <a:spcPct val="75000"/>
                </a:lnSpc>
              </a:pPr>
              <a:r>
                <a:rPr lang="en-US" sz="2400" i="1" spc="-100" dirty="0">
                  <a:solidFill>
                    <a:prstClr val="black"/>
                  </a:solidFill>
                </a:rPr>
                <a:t>Threshold Voltage </a:t>
              </a:r>
              <a:r>
                <a:rPr lang="en-US" sz="2400" i="1" dirty="0">
                  <a:solidFill>
                    <a:prstClr val="black"/>
                  </a:solidFill>
                </a:rPr>
                <a:t>(V</a:t>
              </a:r>
              <a:r>
                <a:rPr lang="en-US" sz="2400" i="1" baseline="-25000" dirty="0">
                  <a:solidFill>
                    <a:prstClr val="black"/>
                  </a:solidFill>
                </a:rPr>
                <a:t>th</a:t>
              </a:r>
              <a:r>
                <a:rPr lang="en-US" sz="2400" i="1" dirty="0">
                  <a:solidFill>
                    <a:prstClr val="black"/>
                  </a:solidFill>
                </a:rPr>
                <a:t>)</a:t>
              </a:r>
            </a:p>
          </p:txBody>
        </p:sp>
        <p:sp>
          <p:nvSpPr>
            <p:cNvPr id="19" name="Freeform 10">
              <a:extLst>
                <a:ext uri="{FF2B5EF4-FFF2-40B4-BE49-F238E27FC236}">
                  <a16:creationId xmlns:a16="http://schemas.microsoft.com/office/drawing/2014/main" id="{1797D2F6-50A0-425C-9606-CB67AB4F2A8B}"/>
                </a:ext>
              </a:extLst>
            </p:cNvPr>
            <p:cNvSpPr/>
            <p:nvPr/>
          </p:nvSpPr>
          <p:spPr>
            <a:xfrm>
              <a:off x="3087790" y="2066917"/>
              <a:ext cx="1617784" cy="846819"/>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solidFill>
              <a:srgbClr val="F2F2F2">
                <a:alpha val="50196"/>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lnSpc>
                  <a:spcPct val="75000"/>
                </a:lnSpc>
              </a:pPr>
              <a:r>
                <a:rPr lang="en-US" sz="2400" b="1" dirty="0">
                  <a:solidFill>
                    <a:prstClr val="black"/>
                  </a:solidFill>
                </a:rPr>
                <a:t>P1</a:t>
              </a:r>
              <a:br>
                <a:rPr lang="en-US" sz="2400" dirty="0">
                  <a:solidFill>
                    <a:prstClr val="black"/>
                  </a:solidFill>
                </a:rPr>
              </a:br>
              <a:r>
                <a:rPr lang="en-US" sz="2400" dirty="0">
                  <a:solidFill>
                    <a:srgbClr val="4BACC6">
                      <a:lumMod val="75000"/>
                    </a:srgbClr>
                  </a:solidFill>
                </a:rPr>
                <a:t>0</a:t>
              </a:r>
              <a:r>
                <a:rPr lang="en-US" sz="2400" dirty="0">
                  <a:solidFill>
                    <a:srgbClr val="8064A2">
                      <a:lumMod val="75000"/>
                    </a:srgbClr>
                  </a:solidFill>
                </a:rPr>
                <a:t>1</a:t>
              </a:r>
            </a:p>
          </p:txBody>
        </p:sp>
        <p:sp>
          <p:nvSpPr>
            <p:cNvPr id="20" name="Freeform 11">
              <a:extLst>
                <a:ext uri="{FF2B5EF4-FFF2-40B4-BE49-F238E27FC236}">
                  <a16:creationId xmlns:a16="http://schemas.microsoft.com/office/drawing/2014/main" id="{385E6E62-59C4-4968-A31E-FB18DF8E3D06}"/>
                </a:ext>
              </a:extLst>
            </p:cNvPr>
            <p:cNvSpPr/>
            <p:nvPr/>
          </p:nvSpPr>
          <p:spPr>
            <a:xfrm>
              <a:off x="4798218" y="2066917"/>
              <a:ext cx="1611726" cy="846819"/>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solidFill>
              <a:srgbClr val="F2F2F2">
                <a:alpha val="50196"/>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lnSpc>
                  <a:spcPct val="75000"/>
                </a:lnSpc>
              </a:pPr>
              <a:r>
                <a:rPr lang="en-US" sz="2400" b="1" dirty="0">
                  <a:solidFill>
                    <a:prstClr val="black"/>
                  </a:solidFill>
                </a:rPr>
                <a:t>P2</a:t>
              </a:r>
              <a:br>
                <a:rPr lang="en-US" sz="2400" dirty="0">
                  <a:solidFill>
                    <a:prstClr val="black"/>
                  </a:solidFill>
                </a:rPr>
              </a:br>
              <a:r>
                <a:rPr lang="en-US" sz="2400" dirty="0">
                  <a:solidFill>
                    <a:srgbClr val="4BACC6">
                      <a:lumMod val="75000"/>
                    </a:srgbClr>
                  </a:solidFill>
                </a:rPr>
                <a:t>0</a:t>
              </a:r>
              <a:r>
                <a:rPr lang="en-US" sz="2400" dirty="0">
                  <a:solidFill>
                    <a:srgbClr val="8064A2">
                      <a:lumMod val="75000"/>
                    </a:srgbClr>
                  </a:solidFill>
                </a:rPr>
                <a:t>0</a:t>
              </a:r>
            </a:p>
          </p:txBody>
        </p:sp>
        <p:sp>
          <p:nvSpPr>
            <p:cNvPr id="21" name="Freeform 12">
              <a:extLst>
                <a:ext uri="{FF2B5EF4-FFF2-40B4-BE49-F238E27FC236}">
                  <a16:creationId xmlns:a16="http://schemas.microsoft.com/office/drawing/2014/main" id="{2870C806-ACD8-46BD-8E87-F880677063B6}"/>
                </a:ext>
              </a:extLst>
            </p:cNvPr>
            <p:cNvSpPr/>
            <p:nvPr/>
          </p:nvSpPr>
          <p:spPr>
            <a:xfrm>
              <a:off x="6555227" y="2066917"/>
              <a:ext cx="1601280" cy="846819"/>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solidFill>
              <a:srgbClr val="F2F2F2">
                <a:alpha val="50196"/>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lnSpc>
                  <a:spcPct val="75000"/>
                </a:lnSpc>
              </a:pPr>
              <a:r>
                <a:rPr lang="en-US" sz="2400" b="1" dirty="0">
                  <a:solidFill>
                    <a:prstClr val="black"/>
                  </a:solidFill>
                </a:rPr>
                <a:t>P3</a:t>
              </a:r>
              <a:br>
                <a:rPr lang="en-US" sz="2400" dirty="0">
                  <a:solidFill>
                    <a:prstClr val="black"/>
                  </a:solidFill>
                </a:rPr>
              </a:br>
              <a:r>
                <a:rPr lang="en-US" sz="2400" dirty="0">
                  <a:solidFill>
                    <a:srgbClr val="4BACC6">
                      <a:lumMod val="75000"/>
                    </a:srgbClr>
                  </a:solidFill>
                </a:rPr>
                <a:t>1</a:t>
              </a:r>
              <a:r>
                <a:rPr lang="en-US" sz="2400" dirty="0">
                  <a:solidFill>
                    <a:srgbClr val="8064A2">
                      <a:lumMod val="75000"/>
                    </a:srgbClr>
                  </a:solidFill>
                </a:rPr>
                <a:t>0</a:t>
              </a:r>
            </a:p>
          </p:txBody>
        </p:sp>
        <p:sp>
          <p:nvSpPr>
            <p:cNvPr id="22" name="Freeform 7">
              <a:extLst>
                <a:ext uri="{FF2B5EF4-FFF2-40B4-BE49-F238E27FC236}">
                  <a16:creationId xmlns:a16="http://schemas.microsoft.com/office/drawing/2014/main" id="{5E73FCCE-D825-443C-9A7E-12C1EC579839}"/>
                </a:ext>
              </a:extLst>
            </p:cNvPr>
            <p:cNvSpPr/>
            <p:nvPr/>
          </p:nvSpPr>
          <p:spPr>
            <a:xfrm>
              <a:off x="1036191" y="2066917"/>
              <a:ext cx="1928769" cy="846819"/>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solidFill>
              <a:srgbClr val="F2F2F2">
                <a:alpha val="50196"/>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18288" rtlCol="0" anchor="ctr"/>
            <a:lstStyle/>
            <a:p>
              <a:pPr algn="ctr">
                <a:lnSpc>
                  <a:spcPct val="75000"/>
                </a:lnSpc>
              </a:pPr>
              <a:r>
                <a:rPr lang="en-US" sz="2400" b="1" dirty="0">
                  <a:solidFill>
                    <a:prstClr val="black"/>
                  </a:solidFill>
                </a:rPr>
                <a:t>ER</a:t>
              </a:r>
              <a:br>
                <a:rPr lang="en-US" sz="2400" dirty="0">
                  <a:solidFill>
                    <a:prstClr val="black"/>
                  </a:solidFill>
                </a:rPr>
              </a:br>
              <a:r>
                <a:rPr lang="en-US" sz="2400" dirty="0">
                  <a:solidFill>
                    <a:srgbClr val="4BACC6">
                      <a:lumMod val="75000"/>
                    </a:srgbClr>
                  </a:solidFill>
                </a:rPr>
                <a:t>1</a:t>
              </a:r>
              <a:r>
                <a:rPr lang="en-US" sz="2400" dirty="0">
                  <a:solidFill>
                    <a:srgbClr val="8064A2">
                      <a:lumMod val="75000"/>
                    </a:srgbClr>
                  </a:solidFill>
                </a:rPr>
                <a:t>1</a:t>
              </a:r>
            </a:p>
          </p:txBody>
        </p:sp>
        <p:cxnSp>
          <p:nvCxnSpPr>
            <p:cNvPr id="23" name="Straight Arrow Connector 22">
              <a:extLst>
                <a:ext uri="{FF2B5EF4-FFF2-40B4-BE49-F238E27FC236}">
                  <a16:creationId xmlns:a16="http://schemas.microsoft.com/office/drawing/2014/main" id="{178877E0-80FB-4489-A1DF-65CF9987D5C2}"/>
                </a:ext>
              </a:extLst>
            </p:cNvPr>
            <p:cNvCxnSpPr>
              <a:cxnSpLocks/>
            </p:cNvCxnSpPr>
            <p:nvPr/>
          </p:nvCxnSpPr>
          <p:spPr>
            <a:xfrm>
              <a:off x="656835" y="2913736"/>
              <a:ext cx="8350005"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4666024-1EE5-40A4-90A4-3A3CF03DDC8E}"/>
                </a:ext>
              </a:extLst>
            </p:cNvPr>
            <p:cNvCxnSpPr/>
            <p:nvPr/>
          </p:nvCxnSpPr>
          <p:spPr>
            <a:xfrm flipV="1">
              <a:off x="2781952" y="1821944"/>
              <a:ext cx="0" cy="1071526"/>
            </a:xfrm>
            <a:prstGeom prst="straightConnector1">
              <a:avLst/>
            </a:prstGeom>
            <a:ln w="19050">
              <a:solidFill>
                <a:schemeClr val="accent6">
                  <a:lumMod val="75000"/>
                </a:schemeClr>
              </a:solidFill>
              <a:prstDash val="sysDash"/>
              <a:tailEnd type="non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21D5640-4B4C-4209-9B95-8F3045050392}"/>
                </a:ext>
              </a:extLst>
            </p:cNvPr>
            <p:cNvCxnSpPr/>
            <p:nvPr/>
          </p:nvCxnSpPr>
          <p:spPr>
            <a:xfrm flipV="1">
              <a:off x="4875799" y="1821944"/>
              <a:ext cx="0" cy="1071526"/>
            </a:xfrm>
            <a:prstGeom prst="straightConnector1">
              <a:avLst/>
            </a:prstGeom>
            <a:ln w="19050">
              <a:solidFill>
                <a:schemeClr val="accent6">
                  <a:lumMod val="75000"/>
                </a:schemeClr>
              </a:solidFill>
              <a:prstDash val="sysDash"/>
              <a:tailEnd type="non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2F8E7A8-CD99-4088-AE65-0A640DC6D6B2}"/>
                </a:ext>
              </a:extLst>
            </p:cNvPr>
            <p:cNvCxnSpPr/>
            <p:nvPr/>
          </p:nvCxnSpPr>
          <p:spPr>
            <a:xfrm flipV="1">
              <a:off x="6786765" y="1821944"/>
              <a:ext cx="0" cy="1071526"/>
            </a:xfrm>
            <a:prstGeom prst="straightConnector1">
              <a:avLst/>
            </a:prstGeom>
            <a:ln w="19050">
              <a:solidFill>
                <a:schemeClr val="accent6">
                  <a:lumMod val="75000"/>
                </a:schemeClr>
              </a:solidFill>
              <a:prstDash val="sysDash"/>
              <a:tailEnd type="none" w="lg" len="lg"/>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57E2630-B292-4AE9-A582-DFB1CA9106C8}"/>
                </a:ext>
              </a:extLst>
            </p:cNvPr>
            <p:cNvSpPr txBox="1"/>
            <p:nvPr/>
          </p:nvSpPr>
          <p:spPr>
            <a:xfrm>
              <a:off x="3541346" y="3089843"/>
              <a:ext cx="1943161" cy="461665"/>
            </a:xfrm>
            <a:prstGeom prst="rect">
              <a:avLst/>
            </a:prstGeom>
            <a:noFill/>
          </p:spPr>
          <p:txBody>
            <a:bodyPr wrap="none" rtlCol="0">
              <a:spAutoFit/>
            </a:bodyPr>
            <a:lstStyle/>
            <a:p>
              <a:r>
                <a:rPr lang="en-US" sz="2400" i="1" dirty="0">
                  <a:solidFill>
                    <a:schemeClr val="accent2"/>
                  </a:solidFill>
                </a:rPr>
                <a:t>Raw bit errors</a:t>
              </a:r>
            </a:p>
          </p:txBody>
        </p:sp>
        <p:cxnSp>
          <p:nvCxnSpPr>
            <p:cNvPr id="28" name="Straight Arrow Connector 27">
              <a:extLst>
                <a:ext uri="{FF2B5EF4-FFF2-40B4-BE49-F238E27FC236}">
                  <a16:creationId xmlns:a16="http://schemas.microsoft.com/office/drawing/2014/main" id="{FD8EDEC1-02E3-4535-92EF-E702400BB9C7}"/>
                </a:ext>
              </a:extLst>
            </p:cNvPr>
            <p:cNvCxnSpPr>
              <a:cxnSpLocks/>
              <a:endCxn id="27" idx="0"/>
            </p:cNvCxnSpPr>
            <p:nvPr/>
          </p:nvCxnSpPr>
          <p:spPr>
            <a:xfrm>
              <a:off x="2848301" y="2817464"/>
              <a:ext cx="1664626" cy="272379"/>
            </a:xfrm>
            <a:prstGeom prst="straightConnector1">
              <a:avLst/>
            </a:prstGeom>
            <a:ln w="19050">
              <a:solidFill>
                <a:schemeClr val="accent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859E573-328E-40D4-A52A-29939AFCD10A}"/>
                </a:ext>
              </a:extLst>
            </p:cNvPr>
            <p:cNvCxnSpPr>
              <a:cxnSpLocks/>
              <a:endCxn id="27" idx="0"/>
            </p:cNvCxnSpPr>
            <p:nvPr/>
          </p:nvCxnSpPr>
          <p:spPr>
            <a:xfrm flipH="1">
              <a:off x="4512927" y="2835244"/>
              <a:ext cx="351681" cy="254599"/>
            </a:xfrm>
            <a:prstGeom prst="straightConnector1">
              <a:avLst/>
            </a:prstGeom>
            <a:ln w="19050">
              <a:solidFill>
                <a:schemeClr val="accent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929BF77-AD5D-4054-9AE9-0222CDD2690D}"/>
                </a:ext>
              </a:extLst>
            </p:cNvPr>
            <p:cNvCxnSpPr>
              <a:cxnSpLocks/>
              <a:endCxn id="27" idx="0"/>
            </p:cNvCxnSpPr>
            <p:nvPr/>
          </p:nvCxnSpPr>
          <p:spPr>
            <a:xfrm flipH="1">
              <a:off x="4512927" y="2835244"/>
              <a:ext cx="2156287" cy="254599"/>
            </a:xfrm>
            <a:prstGeom prst="straightConnector1">
              <a:avLst/>
            </a:prstGeom>
            <a:ln w="19050">
              <a:solidFill>
                <a:schemeClr val="accent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0DB5808-76AB-494E-A028-8FE3FF238D67}"/>
                </a:ext>
              </a:extLst>
            </p:cNvPr>
            <p:cNvCxnSpPr>
              <a:cxnSpLocks/>
              <a:stCxn id="32" idx="1"/>
            </p:cNvCxnSpPr>
            <p:nvPr/>
          </p:nvCxnSpPr>
          <p:spPr>
            <a:xfrm flipH="1">
              <a:off x="7196329" y="1628504"/>
              <a:ext cx="228658" cy="43841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2A9DC54-D258-460D-97B5-55DEFC163178}"/>
                </a:ext>
              </a:extLst>
            </p:cNvPr>
            <p:cNvSpPr txBox="1"/>
            <p:nvPr/>
          </p:nvSpPr>
          <p:spPr>
            <a:xfrm>
              <a:off x="7424987" y="1397671"/>
              <a:ext cx="1067793" cy="461665"/>
            </a:xfrm>
            <a:prstGeom prst="rect">
              <a:avLst/>
            </a:prstGeom>
            <a:noFill/>
          </p:spPr>
          <p:txBody>
            <a:bodyPr wrap="none" rtlCol="0">
              <a:spAutoFit/>
            </a:bodyPr>
            <a:lstStyle/>
            <a:p>
              <a:r>
                <a:rPr lang="en-US" sz="2400" dirty="0"/>
                <a:t>Shifted</a:t>
              </a:r>
            </a:p>
          </p:txBody>
        </p:sp>
        <p:sp>
          <p:nvSpPr>
            <p:cNvPr id="33" name="TextBox 32">
              <a:extLst>
                <a:ext uri="{FF2B5EF4-FFF2-40B4-BE49-F238E27FC236}">
                  <a16:creationId xmlns:a16="http://schemas.microsoft.com/office/drawing/2014/main" id="{74227AC2-B30A-49DF-89B0-62EBED543F67}"/>
                </a:ext>
              </a:extLst>
            </p:cNvPr>
            <p:cNvSpPr txBox="1"/>
            <p:nvPr/>
          </p:nvSpPr>
          <p:spPr>
            <a:xfrm>
              <a:off x="7911294" y="1706145"/>
              <a:ext cx="1160895" cy="461665"/>
            </a:xfrm>
            <a:prstGeom prst="rect">
              <a:avLst/>
            </a:prstGeom>
            <a:noFill/>
          </p:spPr>
          <p:txBody>
            <a:bodyPr wrap="none" rtlCol="0">
              <a:spAutoFit/>
            </a:bodyPr>
            <a:lstStyle/>
            <a:p>
              <a:r>
                <a:rPr lang="en-US" sz="2400" dirty="0">
                  <a:solidFill>
                    <a:schemeClr val="bg1">
                      <a:lumMod val="50000"/>
                    </a:schemeClr>
                  </a:solidFill>
                </a:rPr>
                <a:t>Original</a:t>
              </a:r>
            </a:p>
          </p:txBody>
        </p:sp>
        <p:cxnSp>
          <p:nvCxnSpPr>
            <p:cNvPr id="34" name="Straight Arrow Connector 33">
              <a:extLst>
                <a:ext uri="{FF2B5EF4-FFF2-40B4-BE49-F238E27FC236}">
                  <a16:creationId xmlns:a16="http://schemas.microsoft.com/office/drawing/2014/main" id="{6A5B4A86-7532-45BD-82A0-DBD72E6AE46E}"/>
                </a:ext>
              </a:extLst>
            </p:cNvPr>
            <p:cNvCxnSpPr>
              <a:cxnSpLocks/>
              <a:stCxn id="33" idx="1"/>
              <a:endCxn id="8" idx="1"/>
            </p:cNvCxnSpPr>
            <p:nvPr/>
          </p:nvCxnSpPr>
          <p:spPr>
            <a:xfrm flipH="1">
              <a:off x="7771863" y="1936978"/>
              <a:ext cx="139431" cy="135823"/>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234619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Per-Workload Flash Lifetime Improvements</a:t>
            </a:r>
          </a:p>
        </p:txBody>
      </p:sp>
      <p:sp>
        <p:nvSpPr>
          <p:cNvPr id="4" name="Slide Number Placeholder 3"/>
          <p:cNvSpPr>
            <a:spLocks noGrp="1"/>
          </p:cNvSpPr>
          <p:nvPr>
            <p:ph type="sldNum" sz="quarter" idx="4"/>
          </p:nvPr>
        </p:nvSpPr>
        <p:spPr/>
        <p:txBody>
          <a:bodyPr/>
          <a:lstStyle/>
          <a:p>
            <a:fld id="{656CEE93-C87C-43EF-85C8-C664598978DF}" type="slidenum">
              <a:rPr lang="en-US" smtClean="0"/>
              <a:pPr/>
              <a:t>65</a:t>
            </a:fld>
            <a:endParaRPr lang="en-US" dirty="0"/>
          </a:p>
        </p:txBody>
      </p:sp>
      <p:graphicFrame>
        <p:nvGraphicFramePr>
          <p:cNvPr id="6" name="Chart 5">
            <a:extLst>
              <a:ext uri="{FF2B5EF4-FFF2-40B4-BE49-F238E27FC236}">
                <a16:creationId xmlns:a16="http://schemas.microsoft.com/office/drawing/2014/main" id="{A814EB88-CEA6-42B3-900B-7812AB6474E5}"/>
              </a:ext>
            </a:extLst>
          </p:cNvPr>
          <p:cNvGraphicFramePr/>
          <p:nvPr>
            <p:extLst/>
          </p:nvPr>
        </p:nvGraphicFramePr>
        <p:xfrm>
          <a:off x="248317" y="1421606"/>
          <a:ext cx="8647366" cy="45005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193226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130" dirty="0"/>
              <a:t>Dwell Time Impact on Error Rate After Retention</a:t>
            </a:r>
          </a:p>
        </p:txBody>
      </p:sp>
      <p:sp>
        <p:nvSpPr>
          <p:cNvPr id="4" name="Slide Number Placeholder 3"/>
          <p:cNvSpPr>
            <a:spLocks noGrp="1"/>
          </p:cNvSpPr>
          <p:nvPr>
            <p:ph type="sldNum" sz="quarter" idx="4"/>
          </p:nvPr>
        </p:nvSpPr>
        <p:spPr/>
        <p:txBody>
          <a:bodyPr/>
          <a:lstStyle/>
          <a:p>
            <a:fld id="{656CEE93-C87C-43EF-85C8-C664598978DF}" type="slidenum">
              <a:rPr lang="en-US" smtClean="0"/>
              <a:pPr/>
              <a:t>66</a:t>
            </a:fld>
            <a:endParaRPr lang="en-US" dirty="0"/>
          </a:p>
        </p:txBody>
      </p:sp>
      <p:pic>
        <p:nvPicPr>
          <p:cNvPr id="8" name="Content Placeholder 7"/>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421481" y="1700211"/>
            <a:ext cx="8301038" cy="4150519"/>
          </a:xfrm>
        </p:spPr>
      </p:pic>
    </p:spTree>
    <p:extLst>
      <p:ext uri="{BB962C8B-B14F-4D97-AF65-F5344CB8AC3E}">
        <p14:creationId xmlns:p14="http://schemas.microsoft.com/office/powerpoint/2010/main" val="7135474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spc="-180" dirty="0"/>
              <a:t>Dwell Time Impact on Threshold Voltage Distributions</a:t>
            </a:r>
          </a:p>
        </p:txBody>
      </p:sp>
      <p:pic>
        <p:nvPicPr>
          <p:cNvPr id="5" name="Content Placeholder 4"/>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822560" y="891873"/>
            <a:ext cx="7498880" cy="5624160"/>
          </a:xfrm>
        </p:spPr>
      </p:pic>
      <p:sp>
        <p:nvSpPr>
          <p:cNvPr id="4" name="Slide Number Placeholder 3"/>
          <p:cNvSpPr>
            <a:spLocks noGrp="1"/>
          </p:cNvSpPr>
          <p:nvPr>
            <p:ph type="sldNum" sz="quarter" idx="4"/>
          </p:nvPr>
        </p:nvSpPr>
        <p:spPr/>
        <p:txBody>
          <a:bodyPr/>
          <a:lstStyle/>
          <a:p>
            <a:fld id="{656CEE93-C87C-43EF-85C8-C664598978DF}" type="slidenum">
              <a:rPr lang="en-US" smtClean="0"/>
              <a:pPr/>
              <a:t>67</a:t>
            </a:fld>
            <a:endParaRPr lang="en-US" dirty="0"/>
          </a:p>
        </p:txBody>
      </p:sp>
    </p:spTree>
    <p:extLst>
      <p:ext uri="{BB962C8B-B14F-4D97-AF65-F5344CB8AC3E}">
        <p14:creationId xmlns:p14="http://schemas.microsoft.com/office/powerpoint/2010/main" val="37911023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 Distribution Voltage vs. Retention</a:t>
            </a:r>
            <a:br>
              <a:rPr lang="en-US" dirty="0"/>
            </a:br>
            <a:r>
              <a:rPr lang="en-US" dirty="0"/>
              <a:t>for Different Dwell Times</a:t>
            </a:r>
          </a:p>
        </p:txBody>
      </p:sp>
      <p:pic>
        <p:nvPicPr>
          <p:cNvPr id="5" name="Content Placeholder 4"/>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822560" y="1062858"/>
            <a:ext cx="7498880" cy="5624160"/>
          </a:xfrm>
        </p:spPr>
      </p:pic>
      <p:sp>
        <p:nvSpPr>
          <p:cNvPr id="4" name="Slide Number Placeholder 3"/>
          <p:cNvSpPr>
            <a:spLocks noGrp="1"/>
          </p:cNvSpPr>
          <p:nvPr>
            <p:ph type="sldNum" sz="quarter" idx="4"/>
          </p:nvPr>
        </p:nvSpPr>
        <p:spPr/>
        <p:txBody>
          <a:bodyPr/>
          <a:lstStyle/>
          <a:p>
            <a:fld id="{656CEE93-C87C-43EF-85C8-C664598978DF}" type="slidenum">
              <a:rPr lang="en-US" smtClean="0"/>
              <a:pPr/>
              <a:t>68</a:t>
            </a:fld>
            <a:endParaRPr lang="en-US" dirty="0"/>
          </a:p>
        </p:txBody>
      </p:sp>
    </p:spTree>
    <p:extLst>
      <p:ext uri="{BB962C8B-B14F-4D97-AF65-F5344CB8AC3E}">
        <p14:creationId xmlns:p14="http://schemas.microsoft.com/office/powerpoint/2010/main" val="11665658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Dwell Time on Error Rate and Threshold Voltage Distribution Means</a:t>
            </a:r>
          </a:p>
        </p:txBody>
      </p:sp>
      <p:sp>
        <p:nvSpPr>
          <p:cNvPr id="4" name="Slide Number Placeholder 3"/>
          <p:cNvSpPr>
            <a:spLocks noGrp="1"/>
          </p:cNvSpPr>
          <p:nvPr>
            <p:ph type="sldNum" sz="quarter" idx="4"/>
          </p:nvPr>
        </p:nvSpPr>
        <p:spPr/>
        <p:txBody>
          <a:bodyPr/>
          <a:lstStyle/>
          <a:p>
            <a:fld id="{656CEE93-C87C-43EF-85C8-C664598978DF}" type="slidenum">
              <a:rPr lang="en-US" smtClean="0"/>
              <a:pPr/>
              <a:t>69</a:t>
            </a:fld>
            <a:endParaRPr lang="en-US" dirty="0"/>
          </a:p>
        </p:txBody>
      </p:sp>
      <p:pic>
        <p:nvPicPr>
          <p:cNvPr id="5" name="Picture 4"/>
          <p:cNvPicPr>
            <a:picLocks noChangeAspect="1"/>
          </p:cNvPicPr>
          <p:nvPr/>
        </p:nvPicPr>
        <p:blipFill>
          <a:blip r:embed="rId2"/>
          <a:stretch>
            <a:fillRect/>
          </a:stretch>
        </p:blipFill>
        <p:spPr>
          <a:xfrm>
            <a:off x="213202" y="1782832"/>
            <a:ext cx="8717596" cy="4036219"/>
          </a:xfrm>
          <a:prstGeom prst="rect">
            <a:avLst/>
          </a:prstGeom>
        </p:spPr>
      </p:pic>
    </p:spTree>
    <p:extLst>
      <p:ext uri="{BB962C8B-B14F-4D97-AF65-F5344CB8AC3E}">
        <p14:creationId xmlns:p14="http://schemas.microsoft.com/office/powerpoint/2010/main" val="2861618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1B4B4C-79EC-4FF0-87EE-0AC62DD84ED8}"/>
              </a:ext>
            </a:extLst>
          </p:cNvPr>
          <p:cNvSpPr>
            <a:spLocks noGrp="1"/>
          </p:cNvSpPr>
          <p:nvPr>
            <p:ph type="title"/>
          </p:nvPr>
        </p:nvSpPr>
        <p:spPr/>
        <p:txBody>
          <a:bodyPr/>
          <a:lstStyle/>
          <a:p>
            <a:r>
              <a:rPr lang="en-US" dirty="0"/>
              <a:t>Improving Flash Lifetime</a:t>
            </a:r>
          </a:p>
        </p:txBody>
      </p:sp>
      <p:sp>
        <p:nvSpPr>
          <p:cNvPr id="3" name="Slide Number Placeholder 2">
            <a:extLst>
              <a:ext uri="{FF2B5EF4-FFF2-40B4-BE49-F238E27FC236}">
                <a16:creationId xmlns:a16="http://schemas.microsoft.com/office/drawing/2014/main" id="{161B00D1-BF46-454D-840D-321D2402FCB5}"/>
              </a:ext>
            </a:extLst>
          </p:cNvPr>
          <p:cNvSpPr>
            <a:spLocks noGrp="1"/>
          </p:cNvSpPr>
          <p:nvPr>
            <p:ph type="sldNum" sz="quarter" idx="12"/>
          </p:nvPr>
        </p:nvSpPr>
        <p:spPr/>
        <p:txBody>
          <a:bodyPr/>
          <a:lstStyle/>
          <a:p>
            <a:fld id="{656CEE93-C87C-43EF-85C8-C664598978DF}" type="slidenum">
              <a:rPr lang="en-US" smtClean="0"/>
              <a:t>7</a:t>
            </a:fld>
            <a:endParaRPr lang="en-US" dirty="0"/>
          </a:p>
        </p:txBody>
      </p:sp>
      <p:sp>
        <p:nvSpPr>
          <p:cNvPr id="8" name="TextBox 7">
            <a:extLst>
              <a:ext uri="{FF2B5EF4-FFF2-40B4-BE49-F238E27FC236}">
                <a16:creationId xmlns:a16="http://schemas.microsoft.com/office/drawing/2014/main" id="{3650A2E5-7682-4D00-B782-809657586D75}"/>
              </a:ext>
            </a:extLst>
          </p:cNvPr>
          <p:cNvSpPr txBox="1"/>
          <p:nvPr/>
        </p:nvSpPr>
        <p:spPr>
          <a:xfrm>
            <a:off x="2031530" y="1301117"/>
            <a:ext cx="5080943" cy="1384995"/>
          </a:xfrm>
          <a:prstGeom prst="rect">
            <a:avLst/>
          </a:prstGeom>
          <a:noFill/>
        </p:spPr>
        <p:txBody>
          <a:bodyPr wrap="none" rtlCol="0">
            <a:spAutoFit/>
          </a:bodyPr>
          <a:lstStyle/>
          <a:p>
            <a:pPr algn="ctr"/>
            <a:r>
              <a:rPr lang="en-US" sz="2800" b="1" dirty="0"/>
              <a:t>Errors introduced by wearout</a:t>
            </a:r>
          </a:p>
          <a:p>
            <a:pPr algn="ctr"/>
            <a:r>
              <a:rPr lang="en-US" sz="2800" b="1" dirty="0">
                <a:solidFill>
                  <a:schemeClr val="accent5"/>
                </a:solidFill>
              </a:rPr>
              <a:t>limit flash lifetime</a:t>
            </a:r>
          </a:p>
          <a:p>
            <a:pPr algn="ctr"/>
            <a:r>
              <a:rPr lang="en-US" sz="2800" dirty="0"/>
              <a:t>(measured in P/E cycles)</a:t>
            </a:r>
          </a:p>
        </p:txBody>
      </p:sp>
      <p:sp>
        <p:nvSpPr>
          <p:cNvPr id="9" name="TextBox 8">
            <a:extLst>
              <a:ext uri="{FF2B5EF4-FFF2-40B4-BE49-F238E27FC236}">
                <a16:creationId xmlns:a16="http://schemas.microsoft.com/office/drawing/2014/main" id="{FD530390-5796-4B36-8FAE-E54603DD5729}"/>
              </a:ext>
            </a:extLst>
          </p:cNvPr>
          <p:cNvSpPr txBox="1"/>
          <p:nvPr/>
        </p:nvSpPr>
        <p:spPr>
          <a:xfrm>
            <a:off x="5335938" y="3148440"/>
            <a:ext cx="3146478" cy="830997"/>
          </a:xfrm>
          <a:prstGeom prst="rect">
            <a:avLst/>
          </a:prstGeom>
          <a:noFill/>
        </p:spPr>
        <p:txBody>
          <a:bodyPr wrap="square" rtlCol="0">
            <a:spAutoFit/>
          </a:bodyPr>
          <a:lstStyle/>
          <a:p>
            <a:pPr algn="ctr"/>
            <a:r>
              <a:rPr lang="en-US" sz="2400" b="1" dirty="0"/>
              <a:t>Exploiting the</a:t>
            </a:r>
          </a:p>
          <a:p>
            <a:pPr algn="ctr"/>
            <a:r>
              <a:rPr lang="en-US" sz="2400" b="1" dirty="0">
                <a:solidFill>
                  <a:schemeClr val="accent1"/>
                </a:solidFill>
              </a:rPr>
              <a:t>Self-Recovery</a:t>
            </a:r>
            <a:r>
              <a:rPr lang="en-US" sz="2400" b="1" dirty="0"/>
              <a:t> Effect</a:t>
            </a:r>
          </a:p>
        </p:txBody>
      </p:sp>
      <p:sp>
        <p:nvSpPr>
          <p:cNvPr id="10" name="TextBox 9">
            <a:extLst>
              <a:ext uri="{FF2B5EF4-FFF2-40B4-BE49-F238E27FC236}">
                <a16:creationId xmlns:a16="http://schemas.microsoft.com/office/drawing/2014/main" id="{37CB907A-8C68-421F-A2B5-7C0355DF3CF9}"/>
              </a:ext>
            </a:extLst>
          </p:cNvPr>
          <p:cNvSpPr txBox="1"/>
          <p:nvPr/>
        </p:nvSpPr>
        <p:spPr>
          <a:xfrm>
            <a:off x="5335938" y="4276722"/>
            <a:ext cx="3146478" cy="830997"/>
          </a:xfrm>
          <a:prstGeom prst="rect">
            <a:avLst/>
          </a:prstGeom>
          <a:noFill/>
        </p:spPr>
        <p:txBody>
          <a:bodyPr wrap="square" rtlCol="0">
            <a:spAutoFit/>
          </a:bodyPr>
          <a:lstStyle/>
          <a:p>
            <a:pPr algn="ctr"/>
            <a:r>
              <a:rPr lang="en-US" sz="2400" b="1" dirty="0"/>
              <a:t>Exploiting the</a:t>
            </a:r>
          </a:p>
          <a:p>
            <a:pPr algn="ctr"/>
            <a:r>
              <a:rPr lang="en-US" sz="2400" b="1" dirty="0">
                <a:solidFill>
                  <a:schemeClr val="accent1"/>
                </a:solidFill>
              </a:rPr>
              <a:t>Temperature</a:t>
            </a:r>
            <a:r>
              <a:rPr lang="en-US" sz="2400" b="1" dirty="0"/>
              <a:t> Effect</a:t>
            </a:r>
          </a:p>
        </p:txBody>
      </p:sp>
      <p:sp>
        <p:nvSpPr>
          <p:cNvPr id="15" name="TextBox 14">
            <a:extLst>
              <a:ext uri="{FF2B5EF4-FFF2-40B4-BE49-F238E27FC236}">
                <a16:creationId xmlns:a16="http://schemas.microsoft.com/office/drawing/2014/main" id="{388268F9-0B11-4ACD-A6B5-7E5269042775}"/>
              </a:ext>
            </a:extLst>
          </p:cNvPr>
          <p:cNvSpPr txBox="1"/>
          <p:nvPr/>
        </p:nvSpPr>
        <p:spPr>
          <a:xfrm>
            <a:off x="661584" y="3716683"/>
            <a:ext cx="3748370" cy="830997"/>
          </a:xfrm>
          <a:prstGeom prst="rect">
            <a:avLst/>
          </a:prstGeom>
          <a:noFill/>
        </p:spPr>
        <p:txBody>
          <a:bodyPr wrap="square" rtlCol="0">
            <a:spAutoFit/>
          </a:bodyPr>
          <a:lstStyle/>
          <a:p>
            <a:pPr algn="ctr"/>
            <a:r>
              <a:rPr lang="en-US" sz="2400" b="1" dirty="0"/>
              <a:t>Two Ways to Improve Flash Lifetime</a:t>
            </a:r>
          </a:p>
        </p:txBody>
      </p:sp>
      <p:sp>
        <p:nvSpPr>
          <p:cNvPr id="16" name="Arrow: Right 15">
            <a:extLst>
              <a:ext uri="{FF2B5EF4-FFF2-40B4-BE49-F238E27FC236}">
                <a16:creationId xmlns:a16="http://schemas.microsoft.com/office/drawing/2014/main" id="{9E64A0F6-1F08-4EA1-8C12-C923DC1F6538}"/>
              </a:ext>
            </a:extLst>
          </p:cNvPr>
          <p:cNvSpPr/>
          <p:nvPr/>
        </p:nvSpPr>
        <p:spPr>
          <a:xfrm>
            <a:off x="4409954" y="3905106"/>
            <a:ext cx="902826" cy="50989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83218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5" grpId="0"/>
      <p:bldP spid="1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spc="-150" dirty="0"/>
              <a:t>Temperature Impact on Error Rate After Retention</a:t>
            </a:r>
            <a:r>
              <a:rPr lang="en-US" dirty="0"/>
              <a:t> </a:t>
            </a:r>
          </a:p>
        </p:txBody>
      </p:sp>
      <p:sp>
        <p:nvSpPr>
          <p:cNvPr id="4" name="Slide Number Placeholder 3"/>
          <p:cNvSpPr>
            <a:spLocks noGrp="1"/>
          </p:cNvSpPr>
          <p:nvPr>
            <p:ph type="sldNum" sz="quarter" idx="4"/>
          </p:nvPr>
        </p:nvSpPr>
        <p:spPr/>
        <p:txBody>
          <a:bodyPr/>
          <a:lstStyle/>
          <a:p>
            <a:fld id="{656CEE93-C87C-43EF-85C8-C664598978DF}" type="slidenum">
              <a:rPr lang="en-US" smtClean="0"/>
              <a:pPr/>
              <a:t>70</a:t>
            </a:fld>
            <a:endParaRPr lang="en-US" dirty="0"/>
          </a:p>
        </p:txBody>
      </p:sp>
      <p:pic>
        <p:nvPicPr>
          <p:cNvPr id="8" name="Content Placeholder 7"/>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4500" y="1721644"/>
            <a:ext cx="9098282" cy="4264819"/>
          </a:xfrm>
        </p:spPr>
      </p:pic>
    </p:spTree>
    <p:extLst>
      <p:ext uri="{BB962C8B-B14F-4D97-AF65-F5344CB8AC3E}">
        <p14:creationId xmlns:p14="http://schemas.microsoft.com/office/powerpoint/2010/main" val="35637348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Programming Temperature on Threshold Voltage Distributions</a:t>
            </a:r>
          </a:p>
        </p:txBody>
      </p:sp>
      <p:pic>
        <p:nvPicPr>
          <p:cNvPr id="5" name="Content Placeholder 4"/>
          <p:cNvPicPr>
            <a:picLocks noGrp="1" noChangeAspect="1"/>
          </p:cNvPicPr>
          <p:nvPr>
            <p:ph sz="quarter" idx="11"/>
          </p:nvPr>
        </p:nvPicPr>
        <p:blipFill>
          <a:blip r:embed="rId2"/>
          <a:stretch>
            <a:fillRect/>
          </a:stretch>
        </p:blipFill>
        <p:spPr>
          <a:xfrm>
            <a:off x="221456" y="2228780"/>
            <a:ext cx="8707388" cy="3144323"/>
          </a:xfrm>
          <a:prstGeom prst="rect">
            <a:avLst/>
          </a:prstGeom>
        </p:spPr>
      </p:pic>
      <p:sp>
        <p:nvSpPr>
          <p:cNvPr id="4" name="Slide Number Placeholder 3"/>
          <p:cNvSpPr>
            <a:spLocks noGrp="1"/>
          </p:cNvSpPr>
          <p:nvPr>
            <p:ph type="sldNum" sz="quarter" idx="4"/>
          </p:nvPr>
        </p:nvSpPr>
        <p:spPr/>
        <p:txBody>
          <a:bodyPr/>
          <a:lstStyle/>
          <a:p>
            <a:fld id="{656CEE93-C87C-43EF-85C8-C664598978DF}" type="slidenum">
              <a:rPr lang="en-US" smtClean="0"/>
              <a:pPr/>
              <a:t>71</a:t>
            </a:fld>
            <a:endParaRPr lang="en-US" dirty="0"/>
          </a:p>
        </p:txBody>
      </p:sp>
    </p:spTree>
    <p:extLst>
      <p:ext uri="{BB962C8B-B14F-4D97-AF65-F5344CB8AC3E}">
        <p14:creationId xmlns:p14="http://schemas.microsoft.com/office/powerpoint/2010/main" val="14518399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200" dirty="0"/>
              <a:t>Impact of Programming Temperature on Error Rate</a:t>
            </a:r>
            <a:r>
              <a:rPr lang="en-US" dirty="0"/>
              <a:t> and Threshold Voltage Distribution Means</a:t>
            </a:r>
          </a:p>
        </p:txBody>
      </p:sp>
      <p:sp>
        <p:nvSpPr>
          <p:cNvPr id="4" name="Slide Number Placeholder 3"/>
          <p:cNvSpPr>
            <a:spLocks noGrp="1"/>
          </p:cNvSpPr>
          <p:nvPr>
            <p:ph type="sldNum" sz="quarter" idx="4"/>
          </p:nvPr>
        </p:nvSpPr>
        <p:spPr/>
        <p:txBody>
          <a:bodyPr/>
          <a:lstStyle/>
          <a:p>
            <a:fld id="{656CEE93-C87C-43EF-85C8-C664598978DF}" type="slidenum">
              <a:rPr lang="en-US" smtClean="0"/>
              <a:pPr/>
              <a:t>72</a:t>
            </a:fld>
            <a:endParaRPr lang="en-US" dirty="0"/>
          </a:p>
        </p:txBody>
      </p:sp>
      <p:pic>
        <p:nvPicPr>
          <p:cNvPr id="3" name="Picture 2"/>
          <p:cNvPicPr>
            <a:picLocks noChangeAspect="1"/>
          </p:cNvPicPr>
          <p:nvPr/>
        </p:nvPicPr>
        <p:blipFill>
          <a:blip r:embed="rId2"/>
          <a:stretch>
            <a:fillRect/>
          </a:stretch>
        </p:blipFill>
        <p:spPr>
          <a:xfrm>
            <a:off x="205699" y="1782832"/>
            <a:ext cx="8732601" cy="4036219"/>
          </a:xfrm>
          <a:prstGeom prst="rect">
            <a:avLst/>
          </a:prstGeom>
        </p:spPr>
      </p:pic>
    </p:spTree>
    <p:extLst>
      <p:ext uri="{BB962C8B-B14F-4D97-AF65-F5344CB8AC3E}">
        <p14:creationId xmlns:p14="http://schemas.microsoft.com/office/powerpoint/2010/main" val="15313573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SRRM Prediction Accuracy</a:t>
            </a:r>
          </a:p>
        </p:txBody>
      </p:sp>
      <p:pic>
        <p:nvPicPr>
          <p:cNvPr id="5" name="Content Placeholder 4"/>
          <p:cNvPicPr>
            <a:picLocks noGrp="1" noChangeAspect="1"/>
          </p:cNvPicPr>
          <p:nvPr>
            <p:ph sz="quarter" idx="11"/>
          </p:nvPr>
        </p:nvPicPr>
        <p:blipFill>
          <a:blip r:embed="rId2"/>
          <a:stretch>
            <a:fillRect/>
          </a:stretch>
        </p:blipFill>
        <p:spPr>
          <a:xfrm>
            <a:off x="377859" y="2022147"/>
            <a:ext cx="8388281" cy="3557588"/>
          </a:xfrm>
          <a:prstGeom prst="rect">
            <a:avLst/>
          </a:prstGeom>
        </p:spPr>
      </p:pic>
      <p:sp>
        <p:nvSpPr>
          <p:cNvPr id="4" name="Slide Number Placeholder 3"/>
          <p:cNvSpPr>
            <a:spLocks noGrp="1"/>
          </p:cNvSpPr>
          <p:nvPr>
            <p:ph type="sldNum" sz="quarter" idx="4"/>
          </p:nvPr>
        </p:nvSpPr>
        <p:spPr/>
        <p:txBody>
          <a:bodyPr/>
          <a:lstStyle/>
          <a:p>
            <a:fld id="{656CEE93-C87C-43EF-85C8-C664598978DF}" type="slidenum">
              <a:rPr lang="en-US" smtClean="0"/>
              <a:pPr/>
              <a:t>73</a:t>
            </a:fld>
            <a:endParaRPr lang="en-US" dirty="0"/>
          </a:p>
        </p:txBody>
      </p:sp>
    </p:spTree>
    <p:extLst>
      <p:ext uri="{BB962C8B-B14F-4D97-AF65-F5344CB8AC3E}">
        <p14:creationId xmlns:p14="http://schemas.microsoft.com/office/powerpoint/2010/main" val="14772358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in Flash Lifetime Due to</a:t>
            </a:r>
            <a:br>
              <a:rPr lang="en-US" dirty="0"/>
            </a:br>
            <a:r>
              <a:rPr lang="en-US" dirty="0"/>
              <a:t>Programming Temperature and Write Intensity</a:t>
            </a:r>
          </a:p>
        </p:txBody>
      </p:sp>
      <p:pic>
        <p:nvPicPr>
          <p:cNvPr id="5" name="Content Placeholder 4"/>
          <p:cNvPicPr>
            <a:picLocks noGrp="1" noChangeAspect="1"/>
          </p:cNvPicPr>
          <p:nvPr>
            <p:ph sz="quarter" idx="11"/>
          </p:nvPr>
        </p:nvPicPr>
        <p:blipFill>
          <a:blip r:embed="rId2"/>
          <a:stretch>
            <a:fillRect/>
          </a:stretch>
        </p:blipFill>
        <p:spPr>
          <a:xfrm>
            <a:off x="522730" y="2050383"/>
            <a:ext cx="8098540" cy="3501117"/>
          </a:xfrm>
          <a:prstGeom prst="rect">
            <a:avLst/>
          </a:prstGeom>
        </p:spPr>
      </p:pic>
      <p:sp>
        <p:nvSpPr>
          <p:cNvPr id="4" name="Slide Number Placeholder 3"/>
          <p:cNvSpPr>
            <a:spLocks noGrp="1"/>
          </p:cNvSpPr>
          <p:nvPr>
            <p:ph type="sldNum" sz="quarter" idx="4"/>
          </p:nvPr>
        </p:nvSpPr>
        <p:spPr/>
        <p:txBody>
          <a:bodyPr/>
          <a:lstStyle/>
          <a:p>
            <a:fld id="{656CEE93-C87C-43EF-85C8-C664598978DF}" type="slidenum">
              <a:rPr lang="en-US" smtClean="0"/>
              <a:pPr/>
              <a:t>74</a:t>
            </a:fld>
            <a:endParaRPr lang="en-US" dirty="0"/>
          </a:p>
        </p:txBody>
      </p:sp>
    </p:spTree>
    <p:extLst>
      <p:ext uri="{BB962C8B-B14F-4D97-AF65-F5344CB8AC3E}">
        <p14:creationId xmlns:p14="http://schemas.microsoft.com/office/powerpoint/2010/main" val="10751183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Optimal Read Reference Voltage:</a:t>
            </a:r>
            <a:br>
              <a:rPr lang="en-US" dirty="0"/>
            </a:br>
            <a:r>
              <a:rPr lang="en-US" dirty="0"/>
              <a:t>Measured vs. Predicted by URT</a:t>
            </a:r>
          </a:p>
        </p:txBody>
      </p:sp>
      <p:pic>
        <p:nvPicPr>
          <p:cNvPr id="5" name="Content Placeholder 4"/>
          <p:cNvPicPr>
            <a:picLocks noGrp="1" noChangeAspect="1"/>
          </p:cNvPicPr>
          <p:nvPr>
            <p:ph sz="quarter" idx="11"/>
          </p:nvPr>
        </p:nvPicPr>
        <p:blipFill>
          <a:blip r:embed="rId2"/>
          <a:stretch>
            <a:fillRect/>
          </a:stretch>
        </p:blipFill>
        <p:spPr>
          <a:xfrm>
            <a:off x="254791" y="1943566"/>
            <a:ext cx="8637286" cy="3714750"/>
          </a:xfrm>
          <a:prstGeom prst="rect">
            <a:avLst/>
          </a:prstGeom>
        </p:spPr>
      </p:pic>
      <p:sp>
        <p:nvSpPr>
          <p:cNvPr id="4" name="Slide Number Placeholder 3"/>
          <p:cNvSpPr>
            <a:spLocks noGrp="1"/>
          </p:cNvSpPr>
          <p:nvPr>
            <p:ph type="sldNum" sz="quarter" idx="4"/>
          </p:nvPr>
        </p:nvSpPr>
        <p:spPr/>
        <p:txBody>
          <a:bodyPr/>
          <a:lstStyle/>
          <a:p>
            <a:fld id="{656CEE93-C87C-43EF-85C8-C664598978DF}" type="slidenum">
              <a:rPr lang="en-US" smtClean="0"/>
              <a:pPr/>
              <a:t>75</a:t>
            </a:fld>
            <a:endParaRPr lang="en-US" dirty="0"/>
          </a:p>
        </p:txBody>
      </p:sp>
    </p:spTree>
    <p:extLst>
      <p:ext uri="{BB962C8B-B14F-4D97-AF65-F5344CB8AC3E}">
        <p14:creationId xmlns:p14="http://schemas.microsoft.com/office/powerpoint/2010/main" val="141166496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Inaccurate Read Reference Voltages</a:t>
            </a:r>
            <a:br>
              <a:rPr lang="en-US" dirty="0"/>
            </a:br>
            <a:r>
              <a:rPr lang="en-US" dirty="0"/>
              <a:t>Increase Error Rate</a:t>
            </a:r>
          </a:p>
        </p:txBody>
      </p:sp>
      <p:pic>
        <p:nvPicPr>
          <p:cNvPr id="5" name="Content Placeholder 4"/>
          <p:cNvPicPr>
            <a:picLocks noGrp="1" noChangeAspect="1"/>
          </p:cNvPicPr>
          <p:nvPr>
            <p:ph sz="quarter" idx="11"/>
          </p:nvPr>
        </p:nvPicPr>
        <p:blipFill>
          <a:blip r:embed="rId2"/>
          <a:stretch>
            <a:fillRect/>
          </a:stretch>
        </p:blipFill>
        <p:spPr>
          <a:xfrm>
            <a:off x="150034" y="2364581"/>
            <a:ext cx="8854682" cy="2878932"/>
          </a:xfrm>
          <a:prstGeom prst="rect">
            <a:avLst/>
          </a:prstGeom>
        </p:spPr>
      </p:pic>
      <p:sp>
        <p:nvSpPr>
          <p:cNvPr id="4" name="Slide Number Placeholder 3"/>
          <p:cNvSpPr>
            <a:spLocks noGrp="1"/>
          </p:cNvSpPr>
          <p:nvPr>
            <p:ph type="sldNum" sz="quarter" idx="4"/>
          </p:nvPr>
        </p:nvSpPr>
        <p:spPr/>
        <p:txBody>
          <a:bodyPr/>
          <a:lstStyle/>
          <a:p>
            <a:fld id="{656CEE93-C87C-43EF-85C8-C664598978DF}" type="slidenum">
              <a:rPr lang="en-US" smtClean="0"/>
              <a:pPr/>
              <a:t>76</a:t>
            </a:fld>
            <a:endParaRPr lang="en-US" dirty="0"/>
          </a:p>
        </p:txBody>
      </p:sp>
    </p:spTree>
    <p:extLst>
      <p:ext uri="{BB962C8B-B14F-4D97-AF65-F5344CB8AC3E}">
        <p14:creationId xmlns:p14="http://schemas.microsoft.com/office/powerpoint/2010/main" val="358537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4508F0-9670-44B2-83A0-8C3749509B53}"/>
              </a:ext>
            </a:extLst>
          </p:cNvPr>
          <p:cNvSpPr>
            <a:spLocks noGrp="1"/>
          </p:cNvSpPr>
          <p:nvPr>
            <p:ph type="title"/>
          </p:nvPr>
        </p:nvSpPr>
        <p:spPr/>
        <p:txBody>
          <a:bodyPr/>
          <a:lstStyle/>
          <a:p>
            <a:r>
              <a:rPr lang="en-US" dirty="0"/>
              <a:t>Exploiting the Self-Recovery Effect</a:t>
            </a:r>
          </a:p>
        </p:txBody>
      </p:sp>
      <p:sp>
        <p:nvSpPr>
          <p:cNvPr id="4" name="Slide Number Placeholder 3">
            <a:extLst>
              <a:ext uri="{FF2B5EF4-FFF2-40B4-BE49-F238E27FC236}">
                <a16:creationId xmlns:a16="http://schemas.microsoft.com/office/drawing/2014/main" id="{D95979AE-57D4-4C10-9E27-224D237938C4}"/>
              </a:ext>
            </a:extLst>
          </p:cNvPr>
          <p:cNvSpPr>
            <a:spLocks noGrp="1"/>
          </p:cNvSpPr>
          <p:nvPr>
            <p:ph type="sldNum" sz="quarter" idx="12"/>
          </p:nvPr>
        </p:nvSpPr>
        <p:spPr/>
        <p:txBody>
          <a:bodyPr/>
          <a:lstStyle/>
          <a:p>
            <a:fld id="{656CEE93-C87C-43EF-85C8-C664598978DF}" type="slidenum">
              <a:rPr lang="en-US" smtClean="0"/>
              <a:pPr/>
              <a:t>8</a:t>
            </a:fld>
            <a:endParaRPr lang="en-US" dirty="0"/>
          </a:p>
        </p:txBody>
      </p:sp>
      <p:grpSp>
        <p:nvGrpSpPr>
          <p:cNvPr id="53" name="Group 52">
            <a:extLst>
              <a:ext uri="{FF2B5EF4-FFF2-40B4-BE49-F238E27FC236}">
                <a16:creationId xmlns:a16="http://schemas.microsoft.com/office/drawing/2014/main" id="{A0E780DD-CEC7-4962-BFE2-25463AA9C0D0}"/>
              </a:ext>
            </a:extLst>
          </p:cNvPr>
          <p:cNvGrpSpPr/>
          <p:nvPr/>
        </p:nvGrpSpPr>
        <p:grpSpPr>
          <a:xfrm>
            <a:off x="890342" y="2035789"/>
            <a:ext cx="6208290" cy="1433300"/>
            <a:chOff x="337906" y="2035789"/>
            <a:chExt cx="7313159" cy="1433300"/>
          </a:xfrm>
        </p:grpSpPr>
        <p:grpSp>
          <p:nvGrpSpPr>
            <p:cNvPr id="33" name="Group 32">
              <a:extLst>
                <a:ext uri="{FF2B5EF4-FFF2-40B4-BE49-F238E27FC236}">
                  <a16:creationId xmlns:a16="http://schemas.microsoft.com/office/drawing/2014/main" id="{913D705D-9A92-4FBE-9486-6E71DE176644}"/>
                </a:ext>
              </a:extLst>
            </p:cNvPr>
            <p:cNvGrpSpPr/>
            <p:nvPr/>
          </p:nvGrpSpPr>
          <p:grpSpPr>
            <a:xfrm>
              <a:off x="1875724" y="2035789"/>
              <a:ext cx="5368494" cy="610575"/>
              <a:chOff x="1887753" y="1767098"/>
              <a:chExt cx="5368494" cy="610575"/>
            </a:xfrm>
          </p:grpSpPr>
          <p:grpSp>
            <p:nvGrpSpPr>
              <p:cNvPr id="12" name="Group 11">
                <a:extLst>
                  <a:ext uri="{FF2B5EF4-FFF2-40B4-BE49-F238E27FC236}">
                    <a16:creationId xmlns:a16="http://schemas.microsoft.com/office/drawing/2014/main" id="{5ED8B625-6FCA-4732-9F1D-75126AD8DAA5}"/>
                  </a:ext>
                </a:extLst>
              </p:cNvPr>
              <p:cNvGrpSpPr/>
              <p:nvPr/>
            </p:nvGrpSpPr>
            <p:grpSpPr>
              <a:xfrm>
                <a:off x="2310062" y="1767098"/>
                <a:ext cx="4523876" cy="0"/>
                <a:chOff x="2052052" y="1803934"/>
                <a:chExt cx="4523876" cy="0"/>
              </a:xfrm>
            </p:grpSpPr>
            <p:cxnSp>
              <p:nvCxnSpPr>
                <p:cNvPr id="7" name="Straight Connector 6">
                  <a:extLst>
                    <a:ext uri="{FF2B5EF4-FFF2-40B4-BE49-F238E27FC236}">
                      <a16:creationId xmlns:a16="http://schemas.microsoft.com/office/drawing/2014/main" id="{A7F0C768-BFD4-4ED2-AE47-5A51CC3F96E7}"/>
                    </a:ext>
                  </a:extLst>
                </p:cNvPr>
                <p:cNvCxnSpPr>
                  <a:cxnSpLocks/>
                </p:cNvCxnSpPr>
                <p:nvPr/>
              </p:nvCxnSpPr>
              <p:spPr>
                <a:xfrm>
                  <a:off x="2052052" y="1803934"/>
                  <a:ext cx="1130969" cy="0"/>
                </a:xfrm>
                <a:prstGeom prst="line">
                  <a:avLst/>
                </a:prstGeom>
                <a:ln w="7620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8387030-F5EF-4133-B64A-F51DA9737D48}"/>
                    </a:ext>
                  </a:extLst>
                </p:cNvPr>
                <p:cNvCxnSpPr>
                  <a:cxnSpLocks/>
                </p:cNvCxnSpPr>
                <p:nvPr/>
              </p:nvCxnSpPr>
              <p:spPr>
                <a:xfrm>
                  <a:off x="3183021" y="1803934"/>
                  <a:ext cx="1130969" cy="0"/>
                </a:xfrm>
                <a:prstGeom prst="line">
                  <a:avLst/>
                </a:prstGeom>
                <a:ln w="7620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3288F23-52E9-477B-BE82-5EE8E91DD63E}"/>
                    </a:ext>
                  </a:extLst>
                </p:cNvPr>
                <p:cNvCxnSpPr>
                  <a:cxnSpLocks/>
                </p:cNvCxnSpPr>
                <p:nvPr/>
              </p:nvCxnSpPr>
              <p:spPr>
                <a:xfrm>
                  <a:off x="4313990" y="1803934"/>
                  <a:ext cx="1130969" cy="0"/>
                </a:xfrm>
                <a:prstGeom prst="line">
                  <a:avLst/>
                </a:prstGeom>
                <a:ln w="7620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B61C2B1-BA7F-480F-BBE3-CA0DB843152D}"/>
                    </a:ext>
                  </a:extLst>
                </p:cNvPr>
                <p:cNvCxnSpPr>
                  <a:cxnSpLocks/>
                </p:cNvCxnSpPr>
                <p:nvPr/>
              </p:nvCxnSpPr>
              <p:spPr>
                <a:xfrm>
                  <a:off x="5444959" y="1803934"/>
                  <a:ext cx="1130969" cy="0"/>
                </a:xfrm>
                <a:prstGeom prst="line">
                  <a:avLst/>
                </a:prstGeom>
                <a:ln w="7620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94391BB0-3568-49DD-AA43-0582B29CA420}"/>
                  </a:ext>
                </a:extLst>
              </p:cNvPr>
              <p:cNvSpPr txBox="1"/>
              <p:nvPr/>
            </p:nvSpPr>
            <p:spPr>
              <a:xfrm flipH="1">
                <a:off x="1887753" y="1916008"/>
                <a:ext cx="844618" cy="461665"/>
              </a:xfrm>
              <a:prstGeom prst="rect">
                <a:avLst/>
              </a:prstGeom>
              <a:noFill/>
            </p:spPr>
            <p:txBody>
              <a:bodyPr wrap="square" rtlCol="0">
                <a:spAutoFit/>
              </a:bodyPr>
              <a:lstStyle/>
              <a:p>
                <a:pPr algn="ctr"/>
                <a:r>
                  <a:rPr lang="en-US" sz="2400" b="1" dirty="0"/>
                  <a:t>P/E</a:t>
                </a:r>
              </a:p>
            </p:txBody>
          </p:sp>
          <p:sp>
            <p:nvSpPr>
              <p:cNvPr id="15" name="TextBox 14">
                <a:extLst>
                  <a:ext uri="{FF2B5EF4-FFF2-40B4-BE49-F238E27FC236}">
                    <a16:creationId xmlns:a16="http://schemas.microsoft.com/office/drawing/2014/main" id="{3E700A73-D59A-497A-9A30-070A5D2DAB28}"/>
                  </a:ext>
                </a:extLst>
              </p:cNvPr>
              <p:cNvSpPr txBox="1"/>
              <p:nvPr/>
            </p:nvSpPr>
            <p:spPr>
              <a:xfrm flipH="1">
                <a:off x="3018722" y="1916007"/>
                <a:ext cx="844618" cy="461665"/>
              </a:xfrm>
              <a:prstGeom prst="rect">
                <a:avLst/>
              </a:prstGeom>
              <a:noFill/>
            </p:spPr>
            <p:txBody>
              <a:bodyPr wrap="square" rtlCol="0">
                <a:spAutoFit/>
              </a:bodyPr>
              <a:lstStyle/>
              <a:p>
                <a:pPr algn="ctr"/>
                <a:r>
                  <a:rPr lang="en-US" sz="2400" b="1" dirty="0"/>
                  <a:t>P/E</a:t>
                </a:r>
              </a:p>
            </p:txBody>
          </p:sp>
          <p:sp>
            <p:nvSpPr>
              <p:cNvPr id="16" name="TextBox 15">
                <a:extLst>
                  <a:ext uri="{FF2B5EF4-FFF2-40B4-BE49-F238E27FC236}">
                    <a16:creationId xmlns:a16="http://schemas.microsoft.com/office/drawing/2014/main" id="{2B864932-3926-4EFD-9A2E-A54FC0E99061}"/>
                  </a:ext>
                </a:extLst>
              </p:cNvPr>
              <p:cNvSpPr txBox="1"/>
              <p:nvPr/>
            </p:nvSpPr>
            <p:spPr>
              <a:xfrm flipH="1">
                <a:off x="4149691" y="1916007"/>
                <a:ext cx="844618" cy="461665"/>
              </a:xfrm>
              <a:prstGeom prst="rect">
                <a:avLst/>
              </a:prstGeom>
              <a:noFill/>
            </p:spPr>
            <p:txBody>
              <a:bodyPr wrap="square" rtlCol="0">
                <a:spAutoFit/>
              </a:bodyPr>
              <a:lstStyle/>
              <a:p>
                <a:pPr algn="ctr"/>
                <a:r>
                  <a:rPr lang="en-US" sz="2400" b="1" dirty="0"/>
                  <a:t>P/E</a:t>
                </a:r>
              </a:p>
            </p:txBody>
          </p:sp>
          <p:sp>
            <p:nvSpPr>
              <p:cNvPr id="17" name="TextBox 16">
                <a:extLst>
                  <a:ext uri="{FF2B5EF4-FFF2-40B4-BE49-F238E27FC236}">
                    <a16:creationId xmlns:a16="http://schemas.microsoft.com/office/drawing/2014/main" id="{E02968F8-63B0-47CB-A2D8-C9209F72E0EC}"/>
                  </a:ext>
                </a:extLst>
              </p:cNvPr>
              <p:cNvSpPr txBox="1"/>
              <p:nvPr/>
            </p:nvSpPr>
            <p:spPr>
              <a:xfrm flipH="1">
                <a:off x="5280660" y="1916007"/>
                <a:ext cx="844618" cy="461665"/>
              </a:xfrm>
              <a:prstGeom prst="rect">
                <a:avLst/>
              </a:prstGeom>
              <a:noFill/>
            </p:spPr>
            <p:txBody>
              <a:bodyPr wrap="square" rtlCol="0">
                <a:spAutoFit/>
              </a:bodyPr>
              <a:lstStyle/>
              <a:p>
                <a:pPr algn="ctr"/>
                <a:r>
                  <a:rPr lang="en-US" sz="2400" b="1" dirty="0"/>
                  <a:t>P/E</a:t>
                </a:r>
              </a:p>
            </p:txBody>
          </p:sp>
          <p:sp>
            <p:nvSpPr>
              <p:cNvPr id="18" name="TextBox 17">
                <a:extLst>
                  <a:ext uri="{FF2B5EF4-FFF2-40B4-BE49-F238E27FC236}">
                    <a16:creationId xmlns:a16="http://schemas.microsoft.com/office/drawing/2014/main" id="{6F8CCD1A-BBC7-405B-B475-096C24DCF300}"/>
                  </a:ext>
                </a:extLst>
              </p:cNvPr>
              <p:cNvSpPr txBox="1"/>
              <p:nvPr/>
            </p:nvSpPr>
            <p:spPr>
              <a:xfrm flipH="1">
                <a:off x="6411629" y="1916006"/>
                <a:ext cx="844618" cy="461665"/>
              </a:xfrm>
              <a:prstGeom prst="rect">
                <a:avLst/>
              </a:prstGeom>
              <a:noFill/>
            </p:spPr>
            <p:txBody>
              <a:bodyPr wrap="square" rtlCol="0">
                <a:spAutoFit/>
              </a:bodyPr>
              <a:lstStyle/>
              <a:p>
                <a:pPr algn="ctr"/>
                <a:r>
                  <a:rPr lang="en-US" sz="2400" b="1" dirty="0"/>
                  <a:t>P/E</a:t>
                </a:r>
              </a:p>
            </p:txBody>
          </p:sp>
        </p:grpSp>
        <p:sp>
          <p:nvSpPr>
            <p:cNvPr id="19" name="Left Brace 18">
              <a:extLst>
                <a:ext uri="{FF2B5EF4-FFF2-40B4-BE49-F238E27FC236}">
                  <a16:creationId xmlns:a16="http://schemas.microsoft.com/office/drawing/2014/main" id="{915A3769-080B-402E-962B-9F2AFB64555A}"/>
                </a:ext>
              </a:extLst>
            </p:cNvPr>
            <p:cNvSpPr/>
            <p:nvPr/>
          </p:nvSpPr>
          <p:spPr>
            <a:xfrm rot="16200000">
              <a:off x="3833778" y="2241587"/>
              <a:ext cx="321419" cy="1130968"/>
            </a:xfrm>
            <a:prstGeom prst="leftBrace">
              <a:avLst>
                <a:gd name="adj1" fmla="val 51576"/>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TextBox 19">
              <a:extLst>
                <a:ext uri="{FF2B5EF4-FFF2-40B4-BE49-F238E27FC236}">
                  <a16:creationId xmlns:a16="http://schemas.microsoft.com/office/drawing/2014/main" id="{D5D95E12-0FC2-41C7-AE96-A8B8A38E0572}"/>
                </a:ext>
              </a:extLst>
            </p:cNvPr>
            <p:cNvSpPr txBox="1"/>
            <p:nvPr/>
          </p:nvSpPr>
          <p:spPr>
            <a:xfrm flipH="1">
              <a:off x="337906" y="3007424"/>
              <a:ext cx="7313159" cy="461665"/>
            </a:xfrm>
            <a:prstGeom prst="rect">
              <a:avLst/>
            </a:prstGeom>
            <a:noFill/>
          </p:spPr>
          <p:txBody>
            <a:bodyPr wrap="square" rtlCol="0">
              <a:spAutoFit/>
            </a:bodyPr>
            <a:lstStyle/>
            <a:p>
              <a:pPr algn="ctr"/>
              <a:r>
                <a:rPr lang="en-US" sz="2400" b="1" dirty="0">
                  <a:solidFill>
                    <a:schemeClr val="accent1"/>
                  </a:solidFill>
                </a:rPr>
                <a:t>Dwell Time: Idle Time Between P/E Cycles</a:t>
              </a:r>
            </a:p>
          </p:txBody>
        </p:sp>
        <p:sp>
          <p:nvSpPr>
            <p:cNvPr id="34" name="Left Brace 33">
              <a:extLst>
                <a:ext uri="{FF2B5EF4-FFF2-40B4-BE49-F238E27FC236}">
                  <a16:creationId xmlns:a16="http://schemas.microsoft.com/office/drawing/2014/main" id="{B75D22C5-6ABC-4768-BE44-C7CF41CEF2E8}"/>
                </a:ext>
              </a:extLst>
            </p:cNvPr>
            <p:cNvSpPr/>
            <p:nvPr/>
          </p:nvSpPr>
          <p:spPr>
            <a:xfrm rot="16200000">
              <a:off x="3833779" y="2241587"/>
              <a:ext cx="321419" cy="1130968"/>
            </a:xfrm>
            <a:prstGeom prst="leftBrace">
              <a:avLst>
                <a:gd name="adj1" fmla="val 51576"/>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2" name="Group 1">
            <a:extLst>
              <a:ext uri="{FF2B5EF4-FFF2-40B4-BE49-F238E27FC236}">
                <a16:creationId xmlns:a16="http://schemas.microsoft.com/office/drawing/2014/main" id="{12AE9229-90B2-4728-B38C-1BBBB78CB6C2}"/>
              </a:ext>
            </a:extLst>
          </p:cNvPr>
          <p:cNvGrpSpPr/>
          <p:nvPr/>
        </p:nvGrpSpPr>
        <p:grpSpPr>
          <a:xfrm>
            <a:off x="204537" y="4172032"/>
            <a:ext cx="8734926" cy="1421089"/>
            <a:chOff x="204537" y="4172032"/>
            <a:chExt cx="8734926" cy="1421089"/>
          </a:xfrm>
        </p:grpSpPr>
        <p:sp>
          <p:nvSpPr>
            <p:cNvPr id="13" name="TextBox 12">
              <a:extLst>
                <a:ext uri="{FF2B5EF4-FFF2-40B4-BE49-F238E27FC236}">
                  <a16:creationId xmlns:a16="http://schemas.microsoft.com/office/drawing/2014/main" id="{4F1DF1A0-1494-4CE5-B33A-09D75F78F557}"/>
                </a:ext>
              </a:extLst>
            </p:cNvPr>
            <p:cNvSpPr txBox="1"/>
            <p:nvPr/>
          </p:nvSpPr>
          <p:spPr>
            <a:xfrm flipH="1">
              <a:off x="662526" y="5131456"/>
              <a:ext cx="6171412" cy="461665"/>
            </a:xfrm>
            <a:prstGeom prst="rect">
              <a:avLst/>
            </a:prstGeom>
            <a:noFill/>
          </p:spPr>
          <p:txBody>
            <a:bodyPr wrap="square" rtlCol="0">
              <a:spAutoFit/>
            </a:bodyPr>
            <a:lstStyle/>
            <a:p>
              <a:pPr algn="ctr"/>
              <a:r>
                <a:rPr lang="en-US" sz="2400" b="1" dirty="0">
                  <a:solidFill>
                    <a:schemeClr val="accent1"/>
                  </a:solidFill>
                </a:rPr>
                <a:t>Longer Dwell Time: More Self-Recovery</a:t>
              </a:r>
            </a:p>
          </p:txBody>
        </p:sp>
        <p:grpSp>
          <p:nvGrpSpPr>
            <p:cNvPr id="31" name="Group 30">
              <a:extLst>
                <a:ext uri="{FF2B5EF4-FFF2-40B4-BE49-F238E27FC236}">
                  <a16:creationId xmlns:a16="http://schemas.microsoft.com/office/drawing/2014/main" id="{CE8A4240-5B98-46E2-8958-4A6C37C51B27}"/>
                </a:ext>
              </a:extLst>
            </p:cNvPr>
            <p:cNvGrpSpPr/>
            <p:nvPr/>
          </p:nvGrpSpPr>
          <p:grpSpPr>
            <a:xfrm>
              <a:off x="204537" y="4172032"/>
              <a:ext cx="8734926" cy="610575"/>
              <a:chOff x="1887753" y="4704373"/>
              <a:chExt cx="5368494" cy="610575"/>
            </a:xfrm>
          </p:grpSpPr>
          <p:grpSp>
            <p:nvGrpSpPr>
              <p:cNvPr id="21" name="Group 20">
                <a:extLst>
                  <a:ext uri="{FF2B5EF4-FFF2-40B4-BE49-F238E27FC236}">
                    <a16:creationId xmlns:a16="http://schemas.microsoft.com/office/drawing/2014/main" id="{8C2062CB-43C4-4493-BE1E-B2E1B2D5A51A}"/>
                  </a:ext>
                </a:extLst>
              </p:cNvPr>
              <p:cNvGrpSpPr/>
              <p:nvPr/>
            </p:nvGrpSpPr>
            <p:grpSpPr>
              <a:xfrm>
                <a:off x="2310062" y="4704373"/>
                <a:ext cx="4523876" cy="0"/>
                <a:chOff x="2052052" y="1803934"/>
                <a:chExt cx="4523876" cy="0"/>
              </a:xfrm>
            </p:grpSpPr>
            <p:cxnSp>
              <p:nvCxnSpPr>
                <p:cNvPr id="22" name="Straight Connector 21">
                  <a:extLst>
                    <a:ext uri="{FF2B5EF4-FFF2-40B4-BE49-F238E27FC236}">
                      <a16:creationId xmlns:a16="http://schemas.microsoft.com/office/drawing/2014/main" id="{69F1FCED-1F90-4513-A160-013053934AB1}"/>
                    </a:ext>
                  </a:extLst>
                </p:cNvPr>
                <p:cNvCxnSpPr>
                  <a:cxnSpLocks/>
                </p:cNvCxnSpPr>
                <p:nvPr/>
              </p:nvCxnSpPr>
              <p:spPr>
                <a:xfrm>
                  <a:off x="2052052" y="1803934"/>
                  <a:ext cx="1130969" cy="0"/>
                </a:xfrm>
                <a:prstGeom prst="line">
                  <a:avLst/>
                </a:prstGeom>
                <a:ln w="7620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00A582A-A512-422B-9070-BA50549C570E}"/>
                    </a:ext>
                  </a:extLst>
                </p:cNvPr>
                <p:cNvCxnSpPr>
                  <a:cxnSpLocks/>
                </p:cNvCxnSpPr>
                <p:nvPr/>
              </p:nvCxnSpPr>
              <p:spPr>
                <a:xfrm>
                  <a:off x="3183021" y="1803934"/>
                  <a:ext cx="1130969" cy="0"/>
                </a:xfrm>
                <a:prstGeom prst="line">
                  <a:avLst/>
                </a:prstGeom>
                <a:ln w="7620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7B0FE03-542E-414A-85D1-A67536F1A988}"/>
                    </a:ext>
                  </a:extLst>
                </p:cNvPr>
                <p:cNvCxnSpPr>
                  <a:cxnSpLocks/>
                </p:cNvCxnSpPr>
                <p:nvPr/>
              </p:nvCxnSpPr>
              <p:spPr>
                <a:xfrm>
                  <a:off x="4313990" y="1803934"/>
                  <a:ext cx="1130969" cy="0"/>
                </a:xfrm>
                <a:prstGeom prst="line">
                  <a:avLst/>
                </a:prstGeom>
                <a:ln w="7620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4B842B4-262F-4F25-BB4E-529EC29258A2}"/>
                    </a:ext>
                  </a:extLst>
                </p:cNvPr>
                <p:cNvCxnSpPr>
                  <a:cxnSpLocks/>
                </p:cNvCxnSpPr>
                <p:nvPr/>
              </p:nvCxnSpPr>
              <p:spPr>
                <a:xfrm>
                  <a:off x="5444959" y="1803934"/>
                  <a:ext cx="1130969" cy="0"/>
                </a:xfrm>
                <a:prstGeom prst="line">
                  <a:avLst/>
                </a:prstGeom>
                <a:ln w="7620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8A898524-D538-4324-AD8B-6CC4534AD33B}"/>
                  </a:ext>
                </a:extLst>
              </p:cNvPr>
              <p:cNvSpPr txBox="1"/>
              <p:nvPr/>
            </p:nvSpPr>
            <p:spPr>
              <a:xfrm flipH="1">
                <a:off x="1887753" y="4853283"/>
                <a:ext cx="844618" cy="461665"/>
              </a:xfrm>
              <a:prstGeom prst="rect">
                <a:avLst/>
              </a:prstGeom>
              <a:noFill/>
            </p:spPr>
            <p:txBody>
              <a:bodyPr wrap="square" rtlCol="0">
                <a:spAutoFit/>
              </a:bodyPr>
              <a:lstStyle/>
              <a:p>
                <a:pPr algn="ctr"/>
                <a:r>
                  <a:rPr lang="en-US" sz="2400" b="1" dirty="0"/>
                  <a:t>P/E</a:t>
                </a:r>
              </a:p>
            </p:txBody>
          </p:sp>
          <p:sp>
            <p:nvSpPr>
              <p:cNvPr id="27" name="TextBox 26">
                <a:extLst>
                  <a:ext uri="{FF2B5EF4-FFF2-40B4-BE49-F238E27FC236}">
                    <a16:creationId xmlns:a16="http://schemas.microsoft.com/office/drawing/2014/main" id="{C649BE3A-CACF-4C55-9758-5CE49D3DB439}"/>
                  </a:ext>
                </a:extLst>
              </p:cNvPr>
              <p:cNvSpPr txBox="1"/>
              <p:nvPr/>
            </p:nvSpPr>
            <p:spPr>
              <a:xfrm flipH="1">
                <a:off x="3018722" y="4853282"/>
                <a:ext cx="844618" cy="461665"/>
              </a:xfrm>
              <a:prstGeom prst="rect">
                <a:avLst/>
              </a:prstGeom>
              <a:noFill/>
            </p:spPr>
            <p:txBody>
              <a:bodyPr wrap="square" rtlCol="0">
                <a:spAutoFit/>
              </a:bodyPr>
              <a:lstStyle/>
              <a:p>
                <a:pPr algn="ctr"/>
                <a:r>
                  <a:rPr lang="en-US" sz="2400" b="1" dirty="0"/>
                  <a:t>P/E</a:t>
                </a:r>
              </a:p>
            </p:txBody>
          </p:sp>
          <p:sp>
            <p:nvSpPr>
              <p:cNvPr id="28" name="TextBox 27">
                <a:extLst>
                  <a:ext uri="{FF2B5EF4-FFF2-40B4-BE49-F238E27FC236}">
                    <a16:creationId xmlns:a16="http://schemas.microsoft.com/office/drawing/2014/main" id="{329E8392-33A5-4830-B43D-F675B30D7EFC}"/>
                  </a:ext>
                </a:extLst>
              </p:cNvPr>
              <p:cNvSpPr txBox="1"/>
              <p:nvPr/>
            </p:nvSpPr>
            <p:spPr>
              <a:xfrm flipH="1">
                <a:off x="4149691" y="4853282"/>
                <a:ext cx="844618" cy="461665"/>
              </a:xfrm>
              <a:prstGeom prst="rect">
                <a:avLst/>
              </a:prstGeom>
              <a:noFill/>
            </p:spPr>
            <p:txBody>
              <a:bodyPr wrap="square" rtlCol="0">
                <a:spAutoFit/>
              </a:bodyPr>
              <a:lstStyle/>
              <a:p>
                <a:pPr algn="ctr"/>
                <a:r>
                  <a:rPr lang="en-US" sz="2400" b="1" dirty="0"/>
                  <a:t>P/E</a:t>
                </a:r>
              </a:p>
            </p:txBody>
          </p:sp>
          <p:sp>
            <p:nvSpPr>
              <p:cNvPr id="29" name="TextBox 28">
                <a:extLst>
                  <a:ext uri="{FF2B5EF4-FFF2-40B4-BE49-F238E27FC236}">
                    <a16:creationId xmlns:a16="http://schemas.microsoft.com/office/drawing/2014/main" id="{43E12EBC-08FF-4404-B21C-ED245E4240E6}"/>
                  </a:ext>
                </a:extLst>
              </p:cNvPr>
              <p:cNvSpPr txBox="1"/>
              <p:nvPr/>
            </p:nvSpPr>
            <p:spPr>
              <a:xfrm flipH="1">
                <a:off x="5280660" y="4853282"/>
                <a:ext cx="844618" cy="461665"/>
              </a:xfrm>
              <a:prstGeom prst="rect">
                <a:avLst/>
              </a:prstGeom>
              <a:noFill/>
            </p:spPr>
            <p:txBody>
              <a:bodyPr wrap="square" rtlCol="0">
                <a:spAutoFit/>
              </a:bodyPr>
              <a:lstStyle/>
              <a:p>
                <a:pPr algn="ctr"/>
                <a:r>
                  <a:rPr lang="en-US" sz="2400" b="1" dirty="0"/>
                  <a:t>P/E</a:t>
                </a:r>
              </a:p>
            </p:txBody>
          </p:sp>
          <p:sp>
            <p:nvSpPr>
              <p:cNvPr id="30" name="TextBox 29">
                <a:extLst>
                  <a:ext uri="{FF2B5EF4-FFF2-40B4-BE49-F238E27FC236}">
                    <a16:creationId xmlns:a16="http://schemas.microsoft.com/office/drawing/2014/main" id="{A015137C-89A3-484A-8B35-7C05D4335829}"/>
                  </a:ext>
                </a:extLst>
              </p:cNvPr>
              <p:cNvSpPr txBox="1"/>
              <p:nvPr/>
            </p:nvSpPr>
            <p:spPr>
              <a:xfrm flipH="1">
                <a:off x="6411629" y="4853281"/>
                <a:ext cx="844618" cy="461665"/>
              </a:xfrm>
              <a:prstGeom prst="rect">
                <a:avLst/>
              </a:prstGeom>
              <a:noFill/>
            </p:spPr>
            <p:txBody>
              <a:bodyPr wrap="square" rtlCol="0">
                <a:spAutoFit/>
              </a:bodyPr>
              <a:lstStyle/>
              <a:p>
                <a:pPr algn="ctr"/>
                <a:r>
                  <a:rPr lang="en-US" sz="2400" b="1" dirty="0"/>
                  <a:t>P/E</a:t>
                </a:r>
              </a:p>
            </p:txBody>
          </p:sp>
        </p:grpSp>
        <p:sp>
          <p:nvSpPr>
            <p:cNvPr id="36" name="Left Brace 35">
              <a:extLst>
                <a:ext uri="{FF2B5EF4-FFF2-40B4-BE49-F238E27FC236}">
                  <a16:creationId xmlns:a16="http://schemas.microsoft.com/office/drawing/2014/main" id="{5863CFE2-70D2-41E5-B542-78A4C4A19078}"/>
                </a:ext>
              </a:extLst>
            </p:cNvPr>
            <p:cNvSpPr/>
            <p:nvPr/>
          </p:nvSpPr>
          <p:spPr>
            <a:xfrm rot="16200000">
              <a:off x="3534184" y="4025039"/>
              <a:ext cx="321419" cy="1891378"/>
            </a:xfrm>
            <a:prstGeom prst="leftBrace">
              <a:avLst>
                <a:gd name="adj1" fmla="val 51576"/>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37" name="Rectangle: Rounded Corners 36">
            <a:extLst>
              <a:ext uri="{FF2B5EF4-FFF2-40B4-BE49-F238E27FC236}">
                <a16:creationId xmlns:a16="http://schemas.microsoft.com/office/drawing/2014/main" id="{83138874-B16F-476D-9691-00BCBBBBA099}"/>
              </a:ext>
            </a:extLst>
          </p:cNvPr>
          <p:cNvSpPr/>
          <p:nvPr/>
        </p:nvSpPr>
        <p:spPr>
          <a:xfrm>
            <a:off x="1509059" y="5769423"/>
            <a:ext cx="4371677" cy="479474"/>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t>Reduces Retention Loss</a:t>
            </a:r>
          </a:p>
        </p:txBody>
      </p:sp>
      <p:sp>
        <p:nvSpPr>
          <p:cNvPr id="54" name="Rectangle: Rounded Corners 53">
            <a:extLst>
              <a:ext uri="{FF2B5EF4-FFF2-40B4-BE49-F238E27FC236}">
                <a16:creationId xmlns:a16="http://schemas.microsoft.com/office/drawing/2014/main" id="{70C5F937-3871-4ECF-B434-DDABCDADC00D}"/>
              </a:ext>
            </a:extLst>
          </p:cNvPr>
          <p:cNvSpPr/>
          <p:nvPr/>
        </p:nvSpPr>
        <p:spPr>
          <a:xfrm>
            <a:off x="1183018" y="1092193"/>
            <a:ext cx="6768790" cy="4794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1"/>
                </a:solidFill>
              </a:rPr>
              <a:t>Partially repairs damage due to wearout</a:t>
            </a:r>
          </a:p>
        </p:txBody>
      </p:sp>
    </p:spTree>
    <p:extLst>
      <p:ext uri="{BB962C8B-B14F-4D97-AF65-F5344CB8AC3E}">
        <p14:creationId xmlns:p14="http://schemas.microsoft.com/office/powerpoint/2010/main" val="1776410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a:extLst>
              <a:ext uri="{FF2B5EF4-FFF2-40B4-BE49-F238E27FC236}">
                <a16:creationId xmlns:a16="http://schemas.microsoft.com/office/drawing/2014/main" id="{A404251B-4B52-4122-8B16-22363F79CD66}"/>
              </a:ext>
            </a:extLst>
          </p:cNvPr>
          <p:cNvCxnSpPr>
            <a:cxnSpLocks/>
            <a:stCxn id="12" idx="6"/>
            <a:endCxn id="6" idx="2"/>
          </p:cNvCxnSpPr>
          <p:nvPr/>
        </p:nvCxnSpPr>
        <p:spPr>
          <a:xfrm>
            <a:off x="5449888" y="1639243"/>
            <a:ext cx="987898" cy="1"/>
          </a:xfrm>
          <a:prstGeom prst="straightConnector1">
            <a:avLst/>
          </a:prstGeom>
          <a:ln w="76200">
            <a:prstDash val="sysDot"/>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3048B6E2-9208-461E-8398-DC227A2D7DA2}"/>
              </a:ext>
            </a:extLst>
          </p:cNvPr>
          <p:cNvGrpSpPr/>
          <p:nvPr/>
        </p:nvGrpSpPr>
        <p:grpSpPr>
          <a:xfrm>
            <a:off x="4692928" y="1414211"/>
            <a:ext cx="618873" cy="541417"/>
            <a:chOff x="4794652" y="2749616"/>
            <a:chExt cx="618873" cy="541417"/>
          </a:xfrm>
        </p:grpSpPr>
        <p:sp>
          <p:nvSpPr>
            <p:cNvPr id="54" name="Oval 53">
              <a:extLst>
                <a:ext uri="{FF2B5EF4-FFF2-40B4-BE49-F238E27FC236}">
                  <a16:creationId xmlns:a16="http://schemas.microsoft.com/office/drawing/2014/main" id="{17AF2A87-6209-4E84-B785-DB655A4D624A}"/>
                </a:ext>
              </a:extLst>
            </p:cNvPr>
            <p:cNvSpPr/>
            <p:nvPr/>
          </p:nvSpPr>
          <p:spPr>
            <a:xfrm>
              <a:off x="5219368" y="2749616"/>
              <a:ext cx="194157" cy="19415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sp>
          <p:nvSpPr>
            <p:cNvPr id="53" name="Oval 52">
              <a:extLst>
                <a:ext uri="{FF2B5EF4-FFF2-40B4-BE49-F238E27FC236}">
                  <a16:creationId xmlns:a16="http://schemas.microsoft.com/office/drawing/2014/main" id="{0BDB468D-DE32-4EA0-BB7D-69D7973E63EF}"/>
                </a:ext>
              </a:extLst>
            </p:cNvPr>
            <p:cNvSpPr/>
            <p:nvPr/>
          </p:nvSpPr>
          <p:spPr>
            <a:xfrm>
              <a:off x="4794652" y="2759325"/>
              <a:ext cx="194157" cy="19415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sp>
          <p:nvSpPr>
            <p:cNvPr id="55" name="Oval 54">
              <a:extLst>
                <a:ext uri="{FF2B5EF4-FFF2-40B4-BE49-F238E27FC236}">
                  <a16:creationId xmlns:a16="http://schemas.microsoft.com/office/drawing/2014/main" id="{7CAF9FEB-7E3D-4B45-9FC1-37E1685DF55A}"/>
                </a:ext>
              </a:extLst>
            </p:cNvPr>
            <p:cNvSpPr/>
            <p:nvPr/>
          </p:nvSpPr>
          <p:spPr>
            <a:xfrm>
              <a:off x="5001183" y="3096877"/>
              <a:ext cx="194157" cy="19415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grpSp>
      <p:sp>
        <p:nvSpPr>
          <p:cNvPr id="2" name="Title 1">
            <a:extLst>
              <a:ext uri="{FF2B5EF4-FFF2-40B4-BE49-F238E27FC236}">
                <a16:creationId xmlns:a16="http://schemas.microsoft.com/office/drawing/2014/main" id="{E3899809-68FB-453E-B0E1-493CA41BF4C4}"/>
              </a:ext>
            </a:extLst>
          </p:cNvPr>
          <p:cNvSpPr>
            <a:spLocks noGrp="1"/>
          </p:cNvSpPr>
          <p:nvPr>
            <p:ph type="title"/>
          </p:nvPr>
        </p:nvSpPr>
        <p:spPr/>
        <p:txBody>
          <a:bodyPr/>
          <a:lstStyle/>
          <a:p>
            <a:r>
              <a:rPr lang="en-US" dirty="0"/>
              <a:t>Exploiting the Temperature Effect</a:t>
            </a:r>
          </a:p>
        </p:txBody>
      </p:sp>
      <p:sp>
        <p:nvSpPr>
          <p:cNvPr id="3" name="Slide Number Placeholder 2">
            <a:extLst>
              <a:ext uri="{FF2B5EF4-FFF2-40B4-BE49-F238E27FC236}">
                <a16:creationId xmlns:a16="http://schemas.microsoft.com/office/drawing/2014/main" id="{F336A199-AD9C-4D0C-9C95-2DB05B489EF9}"/>
              </a:ext>
            </a:extLst>
          </p:cNvPr>
          <p:cNvSpPr>
            <a:spLocks noGrp="1"/>
          </p:cNvSpPr>
          <p:nvPr>
            <p:ph type="sldNum" sz="quarter" idx="12"/>
          </p:nvPr>
        </p:nvSpPr>
        <p:spPr/>
        <p:txBody>
          <a:bodyPr/>
          <a:lstStyle/>
          <a:p>
            <a:fld id="{656CEE93-C87C-43EF-85C8-C664598978DF}" type="slidenum">
              <a:rPr lang="en-US" smtClean="0"/>
              <a:t>9</a:t>
            </a:fld>
            <a:endParaRPr lang="en-US" dirty="0"/>
          </a:p>
        </p:txBody>
      </p:sp>
      <p:sp>
        <p:nvSpPr>
          <p:cNvPr id="4" name="Rectangle: Rounded Corners 3">
            <a:extLst>
              <a:ext uri="{FF2B5EF4-FFF2-40B4-BE49-F238E27FC236}">
                <a16:creationId xmlns:a16="http://schemas.microsoft.com/office/drawing/2014/main" id="{7CBCE42A-2A91-4931-B0DE-9EAD8D770F97}"/>
              </a:ext>
            </a:extLst>
          </p:cNvPr>
          <p:cNvSpPr/>
          <p:nvPr/>
        </p:nvSpPr>
        <p:spPr>
          <a:xfrm>
            <a:off x="4165595" y="5887083"/>
            <a:ext cx="4282608" cy="496277"/>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t>Accelerates Retention Loss</a:t>
            </a:r>
          </a:p>
        </p:txBody>
      </p:sp>
      <p:grpSp>
        <p:nvGrpSpPr>
          <p:cNvPr id="5" name="Group 4">
            <a:extLst>
              <a:ext uri="{FF2B5EF4-FFF2-40B4-BE49-F238E27FC236}">
                <a16:creationId xmlns:a16="http://schemas.microsoft.com/office/drawing/2014/main" id="{3E9EECF5-009F-4760-8C1D-A37E7F3F473A}"/>
              </a:ext>
            </a:extLst>
          </p:cNvPr>
          <p:cNvGrpSpPr/>
          <p:nvPr/>
        </p:nvGrpSpPr>
        <p:grpSpPr>
          <a:xfrm>
            <a:off x="6437783" y="1200300"/>
            <a:ext cx="877888" cy="877887"/>
            <a:chOff x="7547648" y="1460985"/>
            <a:chExt cx="1378166" cy="1378161"/>
          </a:xfrm>
        </p:grpSpPr>
        <p:sp>
          <p:nvSpPr>
            <p:cNvPr id="6" name="Oval 5">
              <a:extLst>
                <a:ext uri="{FF2B5EF4-FFF2-40B4-BE49-F238E27FC236}">
                  <a16:creationId xmlns:a16="http://schemas.microsoft.com/office/drawing/2014/main" id="{86E66215-0989-4A8A-AE41-4966A131EC24}"/>
                </a:ext>
              </a:extLst>
            </p:cNvPr>
            <p:cNvSpPr/>
            <p:nvPr/>
          </p:nvSpPr>
          <p:spPr bwMode="auto">
            <a:xfrm>
              <a:off x="7547648" y="1460985"/>
              <a:ext cx="1378166" cy="1378161"/>
            </a:xfrm>
            <a:prstGeom prst="ellipse">
              <a:avLst/>
            </a:prstGeom>
            <a:ln w="127000">
              <a:solidFill>
                <a:schemeClr val="accent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800" b="1" kern="0" dirty="0">
                <a:solidFill>
                  <a:srgbClr val="000000"/>
                </a:solidFill>
                <a:latin typeface="+mj-lt"/>
              </a:endParaRPr>
            </a:p>
          </p:txBody>
        </p:sp>
        <p:sp>
          <p:nvSpPr>
            <p:cNvPr id="7" name="Oval 6">
              <a:extLst>
                <a:ext uri="{FF2B5EF4-FFF2-40B4-BE49-F238E27FC236}">
                  <a16:creationId xmlns:a16="http://schemas.microsoft.com/office/drawing/2014/main" id="{E078E7CC-3C31-4089-8B75-DD493348AAE4}"/>
                </a:ext>
              </a:extLst>
            </p:cNvPr>
            <p:cNvSpPr/>
            <p:nvPr/>
          </p:nvSpPr>
          <p:spPr>
            <a:xfrm>
              <a:off x="7760087" y="1796796"/>
              <a:ext cx="304800" cy="30479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sp>
          <p:nvSpPr>
            <p:cNvPr id="8" name="Oval 7">
              <a:extLst>
                <a:ext uri="{FF2B5EF4-FFF2-40B4-BE49-F238E27FC236}">
                  <a16:creationId xmlns:a16="http://schemas.microsoft.com/office/drawing/2014/main" id="{B2DE5C2C-FC2C-4092-AEE1-2A90334307C7}"/>
                </a:ext>
              </a:extLst>
            </p:cNvPr>
            <p:cNvSpPr/>
            <p:nvPr/>
          </p:nvSpPr>
          <p:spPr>
            <a:xfrm>
              <a:off x="8426834" y="1781554"/>
              <a:ext cx="304800" cy="30479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sp>
          <p:nvSpPr>
            <p:cNvPr id="9" name="Oval 8">
              <a:extLst>
                <a:ext uri="{FF2B5EF4-FFF2-40B4-BE49-F238E27FC236}">
                  <a16:creationId xmlns:a16="http://schemas.microsoft.com/office/drawing/2014/main" id="{178622C7-3874-4A31-BE48-D8245B12C2FA}"/>
                </a:ext>
              </a:extLst>
            </p:cNvPr>
            <p:cNvSpPr/>
            <p:nvPr/>
          </p:nvSpPr>
          <p:spPr>
            <a:xfrm>
              <a:off x="8084313" y="2326706"/>
              <a:ext cx="304800" cy="30479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grpSp>
      <p:sp>
        <p:nvSpPr>
          <p:cNvPr id="12" name="Oval 11">
            <a:extLst>
              <a:ext uri="{FF2B5EF4-FFF2-40B4-BE49-F238E27FC236}">
                <a16:creationId xmlns:a16="http://schemas.microsoft.com/office/drawing/2014/main" id="{5525BDB4-E9A4-4754-B74E-DA6A87284DDB}"/>
              </a:ext>
            </a:extLst>
          </p:cNvPr>
          <p:cNvSpPr/>
          <p:nvPr/>
        </p:nvSpPr>
        <p:spPr bwMode="auto">
          <a:xfrm>
            <a:off x="4572000" y="1200299"/>
            <a:ext cx="877888" cy="877887"/>
          </a:xfrm>
          <a:prstGeom prst="ellipse">
            <a:avLst/>
          </a:prstGeom>
          <a:solidFill>
            <a:schemeClr val="accent1">
              <a:lumMod val="40000"/>
              <a:lumOff val="60000"/>
            </a:schemeClr>
          </a:solidFill>
          <a:ln w="127000">
            <a:solidFill>
              <a:schemeClr val="accent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800" b="1" kern="0" dirty="0">
              <a:solidFill>
                <a:srgbClr val="000000"/>
              </a:solidFill>
              <a:latin typeface="+mj-lt"/>
            </a:endParaRPr>
          </a:p>
        </p:txBody>
      </p:sp>
      <p:sp>
        <p:nvSpPr>
          <p:cNvPr id="15" name="TextBox 14">
            <a:extLst>
              <a:ext uri="{FF2B5EF4-FFF2-40B4-BE49-F238E27FC236}">
                <a16:creationId xmlns:a16="http://schemas.microsoft.com/office/drawing/2014/main" id="{088C525D-7F9C-4694-8544-D922818B803B}"/>
              </a:ext>
            </a:extLst>
          </p:cNvPr>
          <p:cNvSpPr txBox="1"/>
          <p:nvPr/>
        </p:nvSpPr>
        <p:spPr>
          <a:xfrm>
            <a:off x="497222" y="1955628"/>
            <a:ext cx="2377128" cy="830997"/>
          </a:xfrm>
          <a:prstGeom prst="rect">
            <a:avLst/>
          </a:prstGeom>
          <a:noFill/>
        </p:spPr>
        <p:txBody>
          <a:bodyPr wrap="square" rtlCol="0">
            <a:spAutoFit/>
          </a:bodyPr>
          <a:lstStyle/>
          <a:p>
            <a:pPr algn="ctr"/>
            <a:r>
              <a:rPr lang="en-US" sz="2400" b="1" dirty="0"/>
              <a:t>High Program Temperature </a:t>
            </a:r>
          </a:p>
        </p:txBody>
      </p:sp>
      <p:sp>
        <p:nvSpPr>
          <p:cNvPr id="16" name="TextBox 15">
            <a:extLst>
              <a:ext uri="{FF2B5EF4-FFF2-40B4-BE49-F238E27FC236}">
                <a16:creationId xmlns:a16="http://schemas.microsoft.com/office/drawing/2014/main" id="{72FB8F36-A918-43BF-8EF9-3FFF4CB0E34F}"/>
              </a:ext>
            </a:extLst>
          </p:cNvPr>
          <p:cNvSpPr txBox="1"/>
          <p:nvPr/>
        </p:nvSpPr>
        <p:spPr>
          <a:xfrm>
            <a:off x="96046" y="4908927"/>
            <a:ext cx="3179480" cy="830997"/>
          </a:xfrm>
          <a:prstGeom prst="rect">
            <a:avLst/>
          </a:prstGeom>
          <a:noFill/>
        </p:spPr>
        <p:txBody>
          <a:bodyPr wrap="square" rtlCol="0">
            <a:spAutoFit/>
          </a:bodyPr>
          <a:lstStyle/>
          <a:p>
            <a:pPr algn="ctr"/>
            <a:r>
              <a:rPr lang="en-US" sz="2400" b="1" dirty="0"/>
              <a:t>High Storage Temperature</a:t>
            </a:r>
          </a:p>
        </p:txBody>
      </p:sp>
      <p:cxnSp>
        <p:nvCxnSpPr>
          <p:cNvPr id="31" name="Straight Arrow Connector 30">
            <a:extLst>
              <a:ext uri="{FF2B5EF4-FFF2-40B4-BE49-F238E27FC236}">
                <a16:creationId xmlns:a16="http://schemas.microsoft.com/office/drawing/2014/main" id="{E2E8423B-A48F-4695-AC8D-33E9CC0D22D4}"/>
              </a:ext>
            </a:extLst>
          </p:cNvPr>
          <p:cNvCxnSpPr>
            <a:cxnSpLocks/>
          </p:cNvCxnSpPr>
          <p:nvPr/>
        </p:nvCxnSpPr>
        <p:spPr>
          <a:xfrm>
            <a:off x="4425764" y="2330047"/>
            <a:ext cx="3762270" cy="0"/>
          </a:xfrm>
          <a:prstGeom prst="straightConnector1">
            <a:avLst/>
          </a:prstGeom>
          <a:ln w="762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53DD8DA6-2B33-4C0F-A954-0AFF90814F47}"/>
              </a:ext>
            </a:extLst>
          </p:cNvPr>
          <p:cNvSpPr txBox="1"/>
          <p:nvPr/>
        </p:nvSpPr>
        <p:spPr>
          <a:xfrm>
            <a:off x="6987798" y="2286083"/>
            <a:ext cx="1227387" cy="461665"/>
          </a:xfrm>
          <a:prstGeom prst="rect">
            <a:avLst/>
          </a:prstGeom>
          <a:noFill/>
        </p:spPr>
        <p:txBody>
          <a:bodyPr wrap="none" rtlCol="0">
            <a:spAutoFit/>
          </a:bodyPr>
          <a:lstStyle/>
          <a:p>
            <a:r>
              <a:rPr lang="en-US" sz="2400" b="1" dirty="0">
                <a:solidFill>
                  <a:schemeClr val="tx1">
                    <a:lumMod val="75000"/>
                    <a:lumOff val="25000"/>
                  </a:schemeClr>
                </a:solidFill>
              </a:rPr>
              <a:t>Voltage</a:t>
            </a:r>
          </a:p>
        </p:txBody>
      </p:sp>
      <p:sp>
        <p:nvSpPr>
          <p:cNvPr id="52" name="Oval 51">
            <a:extLst>
              <a:ext uri="{FF2B5EF4-FFF2-40B4-BE49-F238E27FC236}">
                <a16:creationId xmlns:a16="http://schemas.microsoft.com/office/drawing/2014/main" id="{5476E305-5871-4B54-8A13-48CA0084979B}"/>
              </a:ext>
            </a:extLst>
          </p:cNvPr>
          <p:cNvSpPr/>
          <p:nvPr/>
        </p:nvSpPr>
        <p:spPr>
          <a:xfrm>
            <a:off x="6775740" y="1538960"/>
            <a:ext cx="194157" cy="19415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sp>
        <p:nvSpPr>
          <p:cNvPr id="42" name="Rectangle: Rounded Corners 41">
            <a:extLst>
              <a:ext uri="{FF2B5EF4-FFF2-40B4-BE49-F238E27FC236}">
                <a16:creationId xmlns:a16="http://schemas.microsoft.com/office/drawing/2014/main" id="{253448EA-12E3-4F66-830B-21EB890933FC}"/>
              </a:ext>
            </a:extLst>
          </p:cNvPr>
          <p:cNvSpPr/>
          <p:nvPr/>
        </p:nvSpPr>
        <p:spPr>
          <a:xfrm>
            <a:off x="4076525" y="2759871"/>
            <a:ext cx="4371677" cy="479474"/>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t>Increases Program Variation</a:t>
            </a:r>
          </a:p>
        </p:txBody>
      </p:sp>
      <p:sp>
        <p:nvSpPr>
          <p:cNvPr id="44" name="Oval 43">
            <a:extLst>
              <a:ext uri="{FF2B5EF4-FFF2-40B4-BE49-F238E27FC236}">
                <a16:creationId xmlns:a16="http://schemas.microsoft.com/office/drawing/2014/main" id="{650CB9A2-2707-47EA-A4D3-ECB18FE99D4F}"/>
              </a:ext>
            </a:extLst>
          </p:cNvPr>
          <p:cNvSpPr/>
          <p:nvPr/>
        </p:nvSpPr>
        <p:spPr bwMode="auto">
          <a:xfrm>
            <a:off x="5649279" y="4482112"/>
            <a:ext cx="1033622" cy="1033623"/>
          </a:xfrm>
          <a:prstGeom prst="ellipse">
            <a:avLst/>
          </a:prstGeom>
          <a:ln w="127000">
            <a:solidFill>
              <a:schemeClr val="accent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800" b="1" kern="0" dirty="0">
              <a:solidFill>
                <a:srgbClr val="000000"/>
              </a:solidFill>
              <a:latin typeface="+mj-lt"/>
            </a:endParaRPr>
          </a:p>
        </p:txBody>
      </p:sp>
      <p:sp>
        <p:nvSpPr>
          <p:cNvPr id="45" name="Lightning Bolt 44">
            <a:extLst>
              <a:ext uri="{FF2B5EF4-FFF2-40B4-BE49-F238E27FC236}">
                <a16:creationId xmlns:a16="http://schemas.microsoft.com/office/drawing/2014/main" id="{312D4ED1-460D-43C2-A912-5DFA178223B5}"/>
              </a:ext>
            </a:extLst>
          </p:cNvPr>
          <p:cNvSpPr/>
          <p:nvPr/>
        </p:nvSpPr>
        <p:spPr>
          <a:xfrm flipH="1">
            <a:off x="6573106" y="4448635"/>
            <a:ext cx="263091" cy="290044"/>
          </a:xfrm>
          <a:prstGeom prst="lightningBol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EDD9E46E-0B4E-403C-835B-E701B49BC33B}"/>
              </a:ext>
            </a:extLst>
          </p:cNvPr>
          <p:cNvSpPr/>
          <p:nvPr/>
        </p:nvSpPr>
        <p:spPr>
          <a:xfrm>
            <a:off x="6492627" y="4563451"/>
            <a:ext cx="228599" cy="2285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cxnSp>
        <p:nvCxnSpPr>
          <p:cNvPr id="47" name="Straight Arrow Connector 46">
            <a:extLst>
              <a:ext uri="{FF2B5EF4-FFF2-40B4-BE49-F238E27FC236}">
                <a16:creationId xmlns:a16="http://schemas.microsoft.com/office/drawing/2014/main" id="{1A0DEF8A-7CF0-4084-8A4F-D6E5820AD09B}"/>
              </a:ext>
            </a:extLst>
          </p:cNvPr>
          <p:cNvCxnSpPr>
            <a:cxnSpLocks/>
          </p:cNvCxnSpPr>
          <p:nvPr/>
        </p:nvCxnSpPr>
        <p:spPr>
          <a:xfrm flipV="1">
            <a:off x="6375471" y="4113522"/>
            <a:ext cx="1073841" cy="756797"/>
          </a:xfrm>
          <a:prstGeom prst="straightConnector1">
            <a:avLst/>
          </a:prstGeom>
          <a:ln w="76200">
            <a:solidFill>
              <a:schemeClr val="accent4">
                <a:lumMod val="75000"/>
              </a:schemeClr>
            </a:solidFill>
            <a:prstDash val="sysDot"/>
            <a:tailEnd type="triangle"/>
          </a:ln>
        </p:spPr>
        <p:style>
          <a:lnRef idx="1">
            <a:schemeClr val="accent4"/>
          </a:lnRef>
          <a:fillRef idx="0">
            <a:schemeClr val="accent4"/>
          </a:fillRef>
          <a:effectRef idx="0">
            <a:schemeClr val="accent4"/>
          </a:effectRef>
          <a:fontRef idx="minor">
            <a:schemeClr val="tx1"/>
          </a:fontRef>
        </p:style>
      </p:cxnSp>
      <p:sp>
        <p:nvSpPr>
          <p:cNvPr id="48" name="Oval 47">
            <a:extLst>
              <a:ext uri="{FF2B5EF4-FFF2-40B4-BE49-F238E27FC236}">
                <a16:creationId xmlns:a16="http://schemas.microsoft.com/office/drawing/2014/main" id="{7D768112-A80D-4DAB-A759-A6E34D8DD725}"/>
              </a:ext>
            </a:extLst>
          </p:cNvPr>
          <p:cNvSpPr/>
          <p:nvPr/>
        </p:nvSpPr>
        <p:spPr>
          <a:xfrm>
            <a:off x="6280390" y="4726643"/>
            <a:ext cx="228599" cy="2285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cxnSp>
        <p:nvCxnSpPr>
          <p:cNvPr id="49" name="Straight Arrow Connector 48">
            <a:extLst>
              <a:ext uri="{FF2B5EF4-FFF2-40B4-BE49-F238E27FC236}">
                <a16:creationId xmlns:a16="http://schemas.microsoft.com/office/drawing/2014/main" id="{7829CE88-FA81-4E86-B345-519351AC17E2}"/>
              </a:ext>
            </a:extLst>
          </p:cNvPr>
          <p:cNvCxnSpPr>
            <a:cxnSpLocks/>
          </p:cNvCxnSpPr>
          <p:nvPr/>
        </p:nvCxnSpPr>
        <p:spPr>
          <a:xfrm flipV="1">
            <a:off x="5972160" y="4530190"/>
            <a:ext cx="1720885" cy="354333"/>
          </a:xfrm>
          <a:prstGeom prst="straightConnector1">
            <a:avLst/>
          </a:prstGeom>
          <a:ln w="76200">
            <a:solidFill>
              <a:schemeClr val="accent4">
                <a:lumMod val="75000"/>
              </a:schemeClr>
            </a:solidFill>
            <a:prstDash val="sysDot"/>
            <a:tailEnd type="triangle"/>
          </a:ln>
        </p:spPr>
        <p:style>
          <a:lnRef idx="1">
            <a:schemeClr val="accent4"/>
          </a:lnRef>
          <a:fillRef idx="0">
            <a:schemeClr val="accent4"/>
          </a:fillRef>
          <a:effectRef idx="0">
            <a:schemeClr val="accent4"/>
          </a:effectRef>
          <a:fontRef idx="minor">
            <a:schemeClr val="tx1"/>
          </a:fontRef>
        </p:style>
      </p:cxnSp>
      <p:sp>
        <p:nvSpPr>
          <p:cNvPr id="50" name="Oval 49">
            <a:extLst>
              <a:ext uri="{FF2B5EF4-FFF2-40B4-BE49-F238E27FC236}">
                <a16:creationId xmlns:a16="http://schemas.microsoft.com/office/drawing/2014/main" id="{E99AE9BA-B254-45D9-98BC-C769D9A0A80C}"/>
              </a:ext>
            </a:extLst>
          </p:cNvPr>
          <p:cNvSpPr/>
          <p:nvPr/>
        </p:nvSpPr>
        <p:spPr>
          <a:xfrm>
            <a:off x="5877079" y="4740847"/>
            <a:ext cx="228599" cy="2285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cxnSp>
        <p:nvCxnSpPr>
          <p:cNvPr id="51" name="Straight Arrow Connector 50">
            <a:extLst>
              <a:ext uri="{FF2B5EF4-FFF2-40B4-BE49-F238E27FC236}">
                <a16:creationId xmlns:a16="http://schemas.microsoft.com/office/drawing/2014/main" id="{D246EB36-E729-45B7-BE1E-D8C6286C5D34}"/>
              </a:ext>
            </a:extLst>
          </p:cNvPr>
          <p:cNvCxnSpPr>
            <a:cxnSpLocks/>
          </p:cNvCxnSpPr>
          <p:nvPr/>
        </p:nvCxnSpPr>
        <p:spPr>
          <a:xfrm flipV="1">
            <a:off x="6168840" y="3752208"/>
            <a:ext cx="1004644" cy="1487296"/>
          </a:xfrm>
          <a:prstGeom prst="straightConnector1">
            <a:avLst/>
          </a:prstGeom>
          <a:ln w="76200">
            <a:solidFill>
              <a:schemeClr val="accent4">
                <a:lumMod val="75000"/>
              </a:schemeClr>
            </a:solidFill>
            <a:prstDash val="sysDot"/>
            <a:tailEnd type="triangle"/>
          </a:ln>
        </p:spPr>
        <p:style>
          <a:lnRef idx="1">
            <a:schemeClr val="accent4"/>
          </a:lnRef>
          <a:fillRef idx="0">
            <a:schemeClr val="accent4"/>
          </a:fillRef>
          <a:effectRef idx="0">
            <a:schemeClr val="accent4"/>
          </a:effectRef>
          <a:fontRef idx="minor">
            <a:schemeClr val="tx1"/>
          </a:fontRef>
        </p:style>
      </p:cxnSp>
      <p:sp>
        <p:nvSpPr>
          <p:cNvPr id="56" name="Oval 55">
            <a:extLst>
              <a:ext uri="{FF2B5EF4-FFF2-40B4-BE49-F238E27FC236}">
                <a16:creationId xmlns:a16="http://schemas.microsoft.com/office/drawing/2014/main" id="{2FFCD6F4-AE52-4872-94D2-C1FBB03B0D1C}"/>
              </a:ext>
            </a:extLst>
          </p:cNvPr>
          <p:cNvSpPr/>
          <p:nvPr/>
        </p:nvSpPr>
        <p:spPr>
          <a:xfrm>
            <a:off x="6073759" y="5095827"/>
            <a:ext cx="228599" cy="2285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spTree>
    <p:extLst>
      <p:ext uri="{BB962C8B-B14F-4D97-AF65-F5344CB8AC3E}">
        <p14:creationId xmlns:p14="http://schemas.microsoft.com/office/powerpoint/2010/main" val="24502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
                                        <p:tgtEl>
                                          <p:spTgt spid="14"/>
                                        </p:tgtEl>
                                      </p:cBhvr>
                                    </p:animEffect>
                                  </p:childTnLst>
                                </p:cTn>
                              </p:par>
                            </p:childTnLst>
                          </p:cTn>
                        </p:par>
                        <p:par>
                          <p:cTn id="28" fill="hold">
                            <p:stCondLst>
                              <p:cond delay="100"/>
                            </p:stCondLst>
                            <p:childTnLst>
                              <p:par>
                                <p:cTn id="29" presetID="47" presetClass="exit" presetSubtype="0" fill="hold" nodeType="afterEffect">
                                  <p:stCondLst>
                                    <p:cond delay="0"/>
                                  </p:stCondLst>
                                  <p:childTnLst>
                                    <p:animEffect transition="out" filter="fade">
                                      <p:cBhvr>
                                        <p:cTn id="30" dur="1000"/>
                                        <p:tgtEl>
                                          <p:spTgt spid="14"/>
                                        </p:tgtEl>
                                      </p:cBhvr>
                                    </p:animEffect>
                                    <p:anim calcmode="lin" valueType="num">
                                      <p:cBhvr>
                                        <p:cTn id="31" dur="1000"/>
                                        <p:tgtEl>
                                          <p:spTgt spid="14"/>
                                        </p:tgtEl>
                                        <p:attrNameLst>
                                          <p:attrName>ppt_x</p:attrName>
                                        </p:attrNameLst>
                                      </p:cBhvr>
                                      <p:tavLst>
                                        <p:tav tm="0">
                                          <p:val>
                                            <p:strVal val="ppt_x"/>
                                          </p:val>
                                        </p:tav>
                                        <p:tav tm="100000">
                                          <p:val>
                                            <p:strVal val="ppt_x"/>
                                          </p:val>
                                        </p:tav>
                                      </p:tavLst>
                                    </p:anim>
                                    <p:anim calcmode="lin" valueType="num">
                                      <p:cBhvr>
                                        <p:cTn id="32" dur="1000"/>
                                        <p:tgtEl>
                                          <p:spTgt spid="14"/>
                                        </p:tgtEl>
                                        <p:attrNameLst>
                                          <p:attrName>ppt_y</p:attrName>
                                        </p:attrNameLst>
                                      </p:cBhvr>
                                      <p:tavLst>
                                        <p:tav tm="0">
                                          <p:val>
                                            <p:strVal val="ppt_y"/>
                                          </p:val>
                                        </p:tav>
                                        <p:tav tm="100000">
                                          <p:val>
                                            <p:strVal val="ppt_y-.1"/>
                                          </p:val>
                                        </p:tav>
                                      </p:tavLst>
                                    </p:anim>
                                    <p:set>
                                      <p:cBhvr>
                                        <p:cTn id="33" dur="1" fill="hold">
                                          <p:stCondLst>
                                            <p:cond delay="999"/>
                                          </p:stCondLst>
                                        </p:cTn>
                                        <p:tgtEl>
                                          <p:spTgt spid="14"/>
                                        </p:tgtEl>
                                        <p:attrNameLst>
                                          <p:attrName>style.visibility</p:attrName>
                                        </p:attrNameLst>
                                      </p:cBhvr>
                                      <p:to>
                                        <p:strVal val="hidden"/>
                                      </p:to>
                                    </p:set>
                                  </p:childTnLst>
                                </p:cTn>
                              </p:par>
                              <p:par>
                                <p:cTn id="34" presetID="47" presetClass="entr" presetSubtype="0" fill="hold" grpId="0" nodeType="with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1000"/>
                                        <p:tgtEl>
                                          <p:spTgt spid="52"/>
                                        </p:tgtEl>
                                      </p:cBhvr>
                                    </p:animEffect>
                                    <p:anim calcmode="lin" valueType="num">
                                      <p:cBhvr>
                                        <p:cTn id="37" dur="1000" fill="hold"/>
                                        <p:tgtEl>
                                          <p:spTgt spid="52"/>
                                        </p:tgtEl>
                                        <p:attrNameLst>
                                          <p:attrName>ppt_x</p:attrName>
                                        </p:attrNameLst>
                                      </p:cBhvr>
                                      <p:tavLst>
                                        <p:tav tm="0">
                                          <p:val>
                                            <p:strVal val="#ppt_x"/>
                                          </p:val>
                                        </p:tav>
                                        <p:tav tm="100000">
                                          <p:val>
                                            <p:strVal val="#ppt_x"/>
                                          </p:val>
                                        </p:tav>
                                      </p:tavLst>
                                    </p:anim>
                                    <p:anim calcmode="lin" valueType="num">
                                      <p:cBhvr>
                                        <p:cTn id="38" dur="1000" fill="hold"/>
                                        <p:tgtEl>
                                          <p:spTgt spid="52"/>
                                        </p:tgtEl>
                                        <p:attrNameLst>
                                          <p:attrName>ppt_y</p:attrName>
                                        </p:attrNameLst>
                                      </p:cBhvr>
                                      <p:tavLst>
                                        <p:tav tm="0">
                                          <p:val>
                                            <p:strVal val="#ppt_y-.1"/>
                                          </p:val>
                                        </p:tav>
                                        <p:tav tm="100000">
                                          <p:val>
                                            <p:strVal val="#ppt_y"/>
                                          </p:val>
                                        </p:tav>
                                      </p:tavLst>
                                    </p:anim>
                                  </p:childTnLst>
                                </p:cTn>
                              </p:par>
                            </p:childTnLst>
                          </p:cTn>
                        </p:par>
                        <p:par>
                          <p:cTn id="39" fill="hold">
                            <p:stCondLst>
                              <p:cond delay="1100"/>
                            </p:stCondLst>
                            <p:childTnLst>
                              <p:par>
                                <p:cTn id="40" presetID="6" presetClass="emph" presetSubtype="0" fill="hold" nodeType="afterEffect">
                                  <p:stCondLst>
                                    <p:cond delay="0"/>
                                  </p:stCondLst>
                                  <p:childTnLst>
                                    <p:animScale>
                                      <p:cBhvr>
                                        <p:cTn id="41" dur="2000" fill="hold"/>
                                        <p:tgtEl>
                                          <p:spTgt spid="10"/>
                                        </p:tgtEl>
                                      </p:cBhvr>
                                      <p:by x="200000" y="100000"/>
                                    </p:animScale>
                                  </p:childTnLst>
                                </p:cTn>
                              </p:par>
                              <p:par>
                                <p:cTn id="42" presetID="42" presetClass="path" presetSubtype="0" fill="hold" nodeType="withEffect">
                                  <p:stCondLst>
                                    <p:cond delay="0"/>
                                  </p:stCondLst>
                                  <p:childTnLst>
                                    <p:animMotion origin="layout" path="M 1.11022E-16 -3.7037E-7 L 0.02951 -0.00046 " pathEditMode="relative" rAng="0" ptsTypes="AA">
                                      <p:cBhvr>
                                        <p:cTn id="43" dur="2000" fill="hold"/>
                                        <p:tgtEl>
                                          <p:spTgt spid="10"/>
                                        </p:tgtEl>
                                        <p:attrNameLst>
                                          <p:attrName>ppt_x</p:attrName>
                                          <p:attrName>ppt_y</p:attrName>
                                        </p:attrNameLst>
                                      </p:cBhvr>
                                      <p:rCtr x="1476" y="-23"/>
                                    </p:animMotion>
                                  </p:childTnLst>
                                </p:cTn>
                              </p:par>
                              <p:par>
                                <p:cTn id="44" presetID="42" presetClass="path" presetSubtype="0" fill="hold" nodeType="withEffect">
                                  <p:stCondLst>
                                    <p:cond delay="0"/>
                                  </p:stCondLst>
                                  <p:childTnLst>
                                    <p:animMotion origin="layout" path="M 2.77778E-7 1.11111E-6 L 0.07934 -0.00023 " pathEditMode="relative" rAng="0" ptsTypes="AA">
                                      <p:cBhvr>
                                        <p:cTn id="45" dur="2000" fill="hold"/>
                                        <p:tgtEl>
                                          <p:spTgt spid="5"/>
                                        </p:tgtEl>
                                        <p:attrNameLst>
                                          <p:attrName>ppt_x</p:attrName>
                                          <p:attrName>ppt_y</p:attrName>
                                        </p:attrNameLst>
                                      </p:cBhvr>
                                      <p:rCtr x="3958" y="-23"/>
                                    </p:animMotion>
                                  </p:childTnLst>
                                </p:cTn>
                              </p:par>
                              <p:par>
                                <p:cTn id="46" presetID="42" presetClass="path" presetSubtype="0" fill="hold" grpId="1" nodeType="withEffect">
                                  <p:stCondLst>
                                    <p:cond delay="0"/>
                                  </p:stCondLst>
                                  <p:childTnLst>
                                    <p:animMotion origin="layout" path="M 3.33333E-6 1.11111E-6 L -0.02882 0.00116 " pathEditMode="relative" rAng="0" ptsTypes="AA">
                                      <p:cBhvr>
                                        <p:cTn id="47" dur="2000" fill="hold"/>
                                        <p:tgtEl>
                                          <p:spTgt spid="12"/>
                                        </p:tgtEl>
                                        <p:attrNameLst>
                                          <p:attrName>ppt_x</p:attrName>
                                          <p:attrName>ppt_y</p:attrName>
                                        </p:attrNameLst>
                                      </p:cBhvr>
                                      <p:rCtr x="-1441" y="46"/>
                                    </p:animMotion>
                                  </p:childTnLst>
                                </p:cTn>
                              </p:par>
                              <p:par>
                                <p:cTn id="48" presetID="42" presetClass="path" presetSubtype="0" fill="hold" grpId="1" nodeType="withEffect">
                                  <p:stCondLst>
                                    <p:cond delay="0"/>
                                  </p:stCondLst>
                                  <p:childTnLst>
                                    <p:animMotion origin="layout" path="M -2.5E-6 4.07407E-6 L 0.07969 0.00138 " pathEditMode="relative" rAng="0" ptsTypes="AA">
                                      <p:cBhvr>
                                        <p:cTn id="49" dur="2000" fill="hold"/>
                                        <p:tgtEl>
                                          <p:spTgt spid="52"/>
                                        </p:tgtEl>
                                        <p:attrNameLst>
                                          <p:attrName>ppt_x</p:attrName>
                                          <p:attrName>ppt_y</p:attrName>
                                        </p:attrNameLst>
                                      </p:cBhvr>
                                      <p:rCtr x="3976" y="69"/>
                                    </p:animMotion>
                                  </p:childTnLst>
                                </p:cTn>
                              </p:par>
                            </p:childTnLst>
                          </p:cTn>
                        </p:par>
                        <p:par>
                          <p:cTn id="50" fill="hold">
                            <p:stCondLst>
                              <p:cond delay="3100"/>
                            </p:stCondLst>
                            <p:childTnLst>
                              <p:par>
                                <p:cTn id="51" presetID="10" presetClass="entr" presetSubtype="0" fill="hold" grpId="0"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500"/>
                                        <p:tgtEl>
                                          <p:spTgt spid="4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par>
                                <p:cTn id="59" presetID="10" presetClass="entr" presetSubtype="0" fill="hold" grpId="1" nodeType="with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500"/>
                                        <p:tgtEl>
                                          <p:spTgt spid="4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fade">
                                      <p:cBhvr>
                                        <p:cTn id="64" dur="500"/>
                                        <p:tgtEl>
                                          <p:spTgt spid="44"/>
                                        </p:tgtEl>
                                      </p:cBhvr>
                                    </p:animEffect>
                                  </p:childTnLst>
                                </p:cTn>
                              </p:par>
                              <p:par>
                                <p:cTn id="65" presetID="10" presetClass="entr" presetSubtype="0" fill="hold" grpId="1" nodeType="with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fade">
                                      <p:cBhvr>
                                        <p:cTn id="67" dur="500"/>
                                        <p:tgtEl>
                                          <p:spTgt spid="50"/>
                                        </p:tgtEl>
                                      </p:cBhvr>
                                    </p:animEffect>
                                  </p:childTnLst>
                                </p:cTn>
                              </p:par>
                              <p:par>
                                <p:cTn id="68" presetID="10" presetClass="entr" presetSubtype="0" fill="hold" grpId="1" nodeType="with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fade">
                                      <p:cBhvr>
                                        <p:cTn id="70" dur="500"/>
                                        <p:tgtEl>
                                          <p:spTgt spid="5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500"/>
                                        <p:tgtEl>
                                          <p:spTgt spid="4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500"/>
                                        <p:tgtEl>
                                          <p:spTgt spid="46"/>
                                        </p:tgtEl>
                                      </p:cBhvr>
                                    </p:animEffect>
                                  </p:childTnLst>
                                </p:cTn>
                              </p:par>
                            </p:childTnLst>
                          </p:cTn>
                        </p:par>
                        <p:par>
                          <p:cTn id="77" fill="hold">
                            <p:stCondLst>
                              <p:cond delay="500"/>
                            </p:stCondLst>
                            <p:childTnLst>
                              <p:par>
                                <p:cTn id="78" presetID="22" presetClass="entr" presetSubtype="8" fill="hold"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left)">
                                      <p:cBhvr>
                                        <p:cTn id="80" dur="2000"/>
                                        <p:tgtEl>
                                          <p:spTgt spid="47"/>
                                        </p:tgtEl>
                                      </p:cBhvr>
                                    </p:animEffect>
                                  </p:childTnLst>
                                </p:cTn>
                              </p:par>
                              <p:par>
                                <p:cTn id="81" presetID="22" presetClass="entr" presetSubtype="8" fill="hold" nodeType="withEffect">
                                  <p:stCondLst>
                                    <p:cond delay="0"/>
                                  </p:stCondLst>
                                  <p:childTnLst>
                                    <p:set>
                                      <p:cBhvr>
                                        <p:cTn id="82" dur="1" fill="hold">
                                          <p:stCondLst>
                                            <p:cond delay="0"/>
                                          </p:stCondLst>
                                        </p:cTn>
                                        <p:tgtEl>
                                          <p:spTgt spid="49"/>
                                        </p:tgtEl>
                                        <p:attrNameLst>
                                          <p:attrName>style.visibility</p:attrName>
                                        </p:attrNameLst>
                                      </p:cBhvr>
                                      <p:to>
                                        <p:strVal val="visible"/>
                                      </p:to>
                                    </p:set>
                                    <p:animEffect transition="in" filter="wipe(left)">
                                      <p:cBhvr>
                                        <p:cTn id="83" dur="2000"/>
                                        <p:tgtEl>
                                          <p:spTgt spid="49"/>
                                        </p:tgtEl>
                                      </p:cBhvr>
                                    </p:animEffect>
                                  </p:childTnLst>
                                </p:cTn>
                              </p:par>
                              <p:par>
                                <p:cTn id="84" presetID="22" presetClass="entr" presetSubtype="8" fill="hold" nodeType="with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wipe(left)">
                                      <p:cBhvr>
                                        <p:cTn id="86" dur="2000"/>
                                        <p:tgtEl>
                                          <p:spTgt spid="51"/>
                                        </p:tgtEl>
                                      </p:cBhvr>
                                    </p:animEffect>
                                  </p:childTnLst>
                                </p:cTn>
                              </p:par>
                              <p:par>
                                <p:cTn id="87" presetID="42" presetClass="path" presetSubtype="0" accel="50000" decel="50000" fill="hold" grpId="0" nodeType="withEffect">
                                  <p:stCondLst>
                                    <p:cond delay="0"/>
                                  </p:stCondLst>
                                  <p:childTnLst>
                                    <p:animMotion origin="layout" path="M 4.44444E-6 2.96296E-6 L 0.12569 -0.11644 " pathEditMode="relative" rAng="0" ptsTypes="AA">
                                      <p:cBhvr>
                                        <p:cTn id="88" dur="1500" fill="hold"/>
                                        <p:tgtEl>
                                          <p:spTgt spid="48"/>
                                        </p:tgtEl>
                                        <p:attrNameLst>
                                          <p:attrName>ppt_x</p:attrName>
                                          <p:attrName>ppt_y</p:attrName>
                                        </p:attrNameLst>
                                      </p:cBhvr>
                                      <p:rCtr x="6285" y="-5833"/>
                                    </p:animMotion>
                                  </p:childTnLst>
                                </p:cTn>
                              </p:par>
                              <p:par>
                                <p:cTn id="89" presetID="42" presetClass="path" presetSubtype="0" accel="50000" decel="50000" fill="hold" grpId="0" nodeType="withEffect">
                                  <p:stCondLst>
                                    <p:cond delay="0"/>
                                  </p:stCondLst>
                                  <p:childTnLst>
                                    <p:animMotion origin="layout" path="M 1.66667E-6 -3.7037E-7 L 0.19948 -0.04653 " pathEditMode="relative" rAng="0" ptsTypes="AA">
                                      <p:cBhvr>
                                        <p:cTn id="90" dur="1500" fill="hold"/>
                                        <p:tgtEl>
                                          <p:spTgt spid="50"/>
                                        </p:tgtEl>
                                        <p:attrNameLst>
                                          <p:attrName>ppt_x</p:attrName>
                                          <p:attrName>ppt_y</p:attrName>
                                        </p:attrNameLst>
                                      </p:cBhvr>
                                      <p:rCtr x="9965" y="-2338"/>
                                    </p:animMotion>
                                  </p:childTnLst>
                                </p:cTn>
                              </p:par>
                              <p:par>
                                <p:cTn id="91" presetID="42" presetClass="path" presetSubtype="0" accel="50000" decel="50000" fill="hold" grpId="0" nodeType="withEffect">
                                  <p:stCondLst>
                                    <p:cond delay="0"/>
                                  </p:stCondLst>
                                  <p:childTnLst>
                                    <p:animMotion origin="layout" path="M 3.88889E-6 -2.22222E-6 L 0.11475 -0.22361 " pathEditMode="relative" rAng="0" ptsTypes="AA">
                                      <p:cBhvr>
                                        <p:cTn id="92" dur="1500" fill="hold"/>
                                        <p:tgtEl>
                                          <p:spTgt spid="56"/>
                                        </p:tgtEl>
                                        <p:attrNameLst>
                                          <p:attrName>ppt_x</p:attrName>
                                          <p:attrName>ppt_y</p:attrName>
                                        </p:attrNameLst>
                                      </p:cBhvr>
                                      <p:rCtr x="5729" y="-11181"/>
                                    </p:animMotion>
                                  </p:childTnLst>
                                </p:cTn>
                              </p:par>
                              <p:par>
                                <p:cTn id="93" presetID="1" presetClass="emph" presetSubtype="2" fill="hold" nodeType="withEffect">
                                  <p:stCondLst>
                                    <p:cond delay="0"/>
                                  </p:stCondLst>
                                  <p:childTnLst>
                                    <p:animClr clrSpc="rgb" dir="cw">
                                      <p:cBhvr>
                                        <p:cTn id="94" dur="2000" fill="hold"/>
                                        <p:tgtEl>
                                          <p:spTgt spid="44"/>
                                        </p:tgtEl>
                                        <p:attrNameLst>
                                          <p:attrName>fillcolor</p:attrName>
                                        </p:attrNameLst>
                                      </p:cBhvr>
                                      <p:to>
                                        <a:srgbClr val="B4C6E7"/>
                                      </p:to>
                                    </p:animClr>
                                    <p:set>
                                      <p:cBhvr>
                                        <p:cTn id="95" dur="2000" fill="hold"/>
                                        <p:tgtEl>
                                          <p:spTgt spid="44"/>
                                        </p:tgtEl>
                                        <p:attrNameLst>
                                          <p:attrName>fill.type</p:attrName>
                                        </p:attrNameLst>
                                      </p:cBhvr>
                                      <p:to>
                                        <p:strVal val="solid"/>
                                      </p:to>
                                    </p:set>
                                    <p:set>
                                      <p:cBhvr>
                                        <p:cTn id="96" dur="2000" fill="hold"/>
                                        <p:tgtEl>
                                          <p:spTgt spid="44"/>
                                        </p:tgtEl>
                                        <p:attrNameLst>
                                          <p:attrName>fill.on</p:attrName>
                                        </p:attrNameLst>
                                      </p:cBhvr>
                                      <p:to>
                                        <p:strVal val="true"/>
                                      </p:to>
                                    </p:set>
                                  </p:childTnLst>
                                </p:cTn>
                              </p:par>
                            </p:childTnLst>
                          </p:cTn>
                        </p:par>
                        <p:par>
                          <p:cTn id="97" fill="hold">
                            <p:stCondLst>
                              <p:cond delay="2500"/>
                            </p:stCondLst>
                            <p:childTnLst>
                              <p:par>
                                <p:cTn id="98" presetID="10" presetClass="entr" presetSubtype="0" fill="hold" grpId="0" nodeType="afterEffect">
                                  <p:stCondLst>
                                    <p:cond delay="0"/>
                                  </p:stCondLst>
                                  <p:childTnLst>
                                    <p:set>
                                      <p:cBhvr>
                                        <p:cTn id="99" dur="1" fill="hold">
                                          <p:stCondLst>
                                            <p:cond delay="0"/>
                                          </p:stCondLst>
                                        </p:cTn>
                                        <p:tgtEl>
                                          <p:spTgt spid="4"/>
                                        </p:tgtEl>
                                        <p:attrNameLst>
                                          <p:attrName>style.visibility</p:attrName>
                                        </p:attrNameLst>
                                      </p:cBhvr>
                                      <p:to>
                                        <p:strVal val="visible"/>
                                      </p:to>
                                    </p:set>
                                    <p:animEffect transition="in" filter="fade">
                                      <p:cBhvr>
                                        <p:cTn id="10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2" grpId="1" animBg="1"/>
      <p:bldP spid="15" grpId="0"/>
      <p:bldP spid="16" grpId="0"/>
      <p:bldP spid="33" grpId="0"/>
      <p:bldP spid="52" grpId="0" animBg="1"/>
      <p:bldP spid="52" grpId="1" animBg="1"/>
      <p:bldP spid="42" grpId="0" animBg="1"/>
      <p:bldP spid="44" grpId="0" animBg="1"/>
      <p:bldP spid="45" grpId="0" animBg="1"/>
      <p:bldP spid="46" grpId="0" animBg="1"/>
      <p:bldP spid="48" grpId="0" animBg="1"/>
      <p:bldP spid="48" grpId="1" animBg="1"/>
      <p:bldP spid="50" grpId="0" animBg="1"/>
      <p:bldP spid="50" grpId="1" animBg="1"/>
      <p:bldP spid="56" grpId="0" animBg="1"/>
      <p:bldP spid="56" grpId="1" animBg="1"/>
    </p:bldLst>
  </p:timing>
</p:sld>
</file>

<file path=ppt/theme/theme1.xml><?xml version="1.0" encoding="utf-8"?>
<a:theme xmlns:a="http://schemas.openxmlformats.org/drawingml/2006/main" name="ThesisTheme2018">
  <a:themeElements>
    <a:clrScheme name="Custom 2">
      <a:dk1>
        <a:sysClr val="windowText" lastClr="000000"/>
      </a:dk1>
      <a:lt1>
        <a:sysClr val="window" lastClr="FFFFFF"/>
      </a:lt1>
      <a:dk2>
        <a:srgbClr val="5B9BD5"/>
      </a:dk2>
      <a:lt2>
        <a:srgbClr val="E7E6E6"/>
      </a:lt2>
      <a:accent1>
        <a:srgbClr val="4472C4"/>
      </a:accent1>
      <a:accent2>
        <a:srgbClr val="ED7D31"/>
      </a:accent2>
      <a:accent3>
        <a:srgbClr val="A5A5A5"/>
      </a:accent3>
      <a:accent4>
        <a:srgbClr val="FFC000"/>
      </a:accent4>
      <a:accent5>
        <a:srgbClr val="C00000"/>
      </a:accent5>
      <a:accent6>
        <a:srgbClr val="70AD47"/>
      </a:accent6>
      <a:hlink>
        <a:srgbClr val="0563C1"/>
      </a:hlink>
      <a:folHlink>
        <a:srgbClr val="954F72"/>
      </a:folHlink>
    </a:clrScheme>
    <a:fontScheme name="Cambria">
      <a:majorFont>
        <a:latin typeface="Cambria"/>
        <a:ea typeface=""/>
        <a:cs typeface=""/>
      </a:majorFont>
      <a:minorFont>
        <a:latin typeface="Cambria"/>
        <a:ea typeface=""/>
        <a:cs typeface=""/>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ThesisTheme2018" id="{155558E7-D4BC-42F8-8EA3-132E227CD54A}" vid="{AEDF17F3-28A3-4CD4-B2D5-A67E05DA9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ThesisTheme2018</Template>
  <TotalTime>12892</TotalTime>
  <Words>5163</Words>
  <Application>Microsoft Office PowerPoint</Application>
  <PresentationFormat>On-screen Show (4:3)</PresentationFormat>
  <Paragraphs>930</Paragraphs>
  <Slides>76</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76</vt:i4>
      </vt:variant>
    </vt:vector>
  </HeadingPairs>
  <TitlesOfParts>
    <vt:vector size="83" baseType="lpstr">
      <vt:lpstr>Dotum</vt:lpstr>
      <vt:lpstr>ＭＳ Ｐゴシック</vt:lpstr>
      <vt:lpstr>Arial</vt:lpstr>
      <vt:lpstr>Calibri</vt:lpstr>
      <vt:lpstr>Cambria</vt:lpstr>
      <vt:lpstr>Wingdings</vt:lpstr>
      <vt:lpstr>ThesisTheme2018</vt:lpstr>
      <vt:lpstr>Improving 3D NAND Flash Memory Device Reliability by  Exploiting Self-Recovery and Temperature Awareness</vt:lpstr>
      <vt:lpstr>Storage Technology Drivers - 2018</vt:lpstr>
      <vt:lpstr>Executive Summary</vt:lpstr>
      <vt:lpstr>Outline</vt:lpstr>
      <vt:lpstr>3D NAND Flash Memory Background</vt:lpstr>
      <vt:lpstr>Flash Wearout</vt:lpstr>
      <vt:lpstr>Improving Flash Lifetime</vt:lpstr>
      <vt:lpstr>Exploiting the Self-Recovery Effect</vt:lpstr>
      <vt:lpstr>Exploiting the Temperature Effect</vt:lpstr>
      <vt:lpstr>Prior Studies of Self-Recovery/Temperature</vt:lpstr>
      <vt:lpstr>Outline</vt:lpstr>
      <vt:lpstr>Characterization Methodology</vt:lpstr>
      <vt:lpstr>Characterized Devices</vt:lpstr>
      <vt:lpstr>MLC Threshold Voltage Distribution Background</vt:lpstr>
      <vt:lpstr>Characterization Goal</vt:lpstr>
      <vt:lpstr>Self-Recovery Effect Characterization Results</vt:lpstr>
      <vt:lpstr>Program Temperature Effect Characterization Results</vt:lpstr>
      <vt:lpstr>Storage Temperature Effect Characterization Results</vt:lpstr>
      <vt:lpstr>Characterization Summary</vt:lpstr>
      <vt:lpstr>Outline</vt:lpstr>
      <vt:lpstr>Minimizing 3D NAND Errors</vt:lpstr>
      <vt:lpstr>Predicting the Mean Threshold Voltage</vt:lpstr>
      <vt:lpstr>URT Model Overview</vt:lpstr>
      <vt:lpstr>1. Program Variation Component</vt:lpstr>
      <vt:lpstr>2. Self-Recovery and Retention Component</vt:lpstr>
      <vt:lpstr>3. Temperature Scaling Component</vt:lpstr>
      <vt:lpstr>URT Model Summary</vt:lpstr>
      <vt:lpstr>Outline</vt:lpstr>
      <vt:lpstr>HeatWatch Mechanism</vt:lpstr>
      <vt:lpstr>HeatWatch Mechanism Overview</vt:lpstr>
      <vt:lpstr>Tracking SSD Temperature</vt:lpstr>
      <vt:lpstr>Tracking Dwell Time</vt:lpstr>
      <vt:lpstr>Tracking P/E Cycles and Retention Time</vt:lpstr>
      <vt:lpstr>Predicting Optimal Read Reference Voltage</vt:lpstr>
      <vt:lpstr>Fine-Tuning URT Parameters Online</vt:lpstr>
      <vt:lpstr>HeatWatch Mechanism Summary</vt:lpstr>
      <vt:lpstr>HeatWatch Evaluation Methodology</vt:lpstr>
      <vt:lpstr>HeatWatch Greatly Improves Flash Lifetime</vt:lpstr>
      <vt:lpstr>Outline</vt:lpstr>
      <vt:lpstr>Conclusion</vt:lpstr>
      <vt:lpstr>Improving 3D NAND Flash Memory Device Reliability by  Exploiting Self-Recovery and Temperature Awareness</vt:lpstr>
      <vt:lpstr>References to Papers and Talks</vt:lpstr>
      <vt:lpstr>Our FMS Talks and Posters</vt:lpstr>
      <vt:lpstr>Our Flash Memory Works (I)</vt:lpstr>
      <vt:lpstr>Our Flash Memory Works (II)</vt:lpstr>
      <vt:lpstr>Our Flash Memory Works (III)</vt:lpstr>
      <vt:lpstr>Our Flash Memory Works (IV)</vt:lpstr>
      <vt:lpstr>Our Flash Memory Works (V)</vt:lpstr>
      <vt:lpstr>Referenced Papers and Talks</vt:lpstr>
      <vt:lpstr>Backup Slides</vt:lpstr>
      <vt:lpstr>SSD Architecture</vt:lpstr>
      <vt:lpstr>3D vs. 2D Flash Cell Design</vt:lpstr>
      <vt:lpstr>3D vs. 2D Retention Characteristics</vt:lpstr>
      <vt:lpstr>Limitations</vt:lpstr>
      <vt:lpstr>Generalizability of Results</vt:lpstr>
      <vt:lpstr>Self-Recovery and Temperature in Planar NAND</vt:lpstr>
      <vt:lpstr>Novelty vs. UDM</vt:lpstr>
      <vt:lpstr>Ideal SSD Temperature</vt:lpstr>
      <vt:lpstr>URT Fine Tuning</vt:lpstr>
      <vt:lpstr>HeatWatch Overhead</vt:lpstr>
      <vt:lpstr>HeatWatch: Tracking Components</vt:lpstr>
      <vt:lpstr>HeatWatch: Tracking Components</vt:lpstr>
      <vt:lpstr>URT vs. Conventional Model</vt:lpstr>
      <vt:lpstr>Threshold Voltage Distribution Shifts</vt:lpstr>
      <vt:lpstr>Per-Workload Flash Lifetime Improvements</vt:lpstr>
      <vt:lpstr>Dwell Time Impact on Error Rate After Retention</vt:lpstr>
      <vt:lpstr>Dwell Time Impact on Threshold Voltage Distributions</vt:lpstr>
      <vt:lpstr>Mean Distribution Voltage vs. Retention for Different Dwell Times</vt:lpstr>
      <vt:lpstr>Impact of Dwell Time on Error Rate and Threshold Voltage Distribution Means</vt:lpstr>
      <vt:lpstr>Temperature Impact on Error Rate After Retention </vt:lpstr>
      <vt:lpstr>Impact of Programming Temperature on Threshold Voltage Distributions</vt:lpstr>
      <vt:lpstr>Impact of Programming Temperature on Error Rate and Threshold Voltage Distribution Means</vt:lpstr>
      <vt:lpstr>SRRM Prediction Accuracy</vt:lpstr>
      <vt:lpstr>Change in Flash Lifetime Due to Programming Temperature and Write Intensity</vt:lpstr>
      <vt:lpstr>Optimal Read Reference Voltage: Measured vs. Predicted by URT</vt:lpstr>
      <vt:lpstr>Inaccurate Read Reference Voltages Increase Error Rate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HeatWatch: Improving 3D NAND Flash Memory Device Reliability by Exploiting Self-Recovery and Temperature Awareness</dc:title>
  <dc:creator>yixinluo</dc:creator>
  <cp:lastModifiedBy>Yixin Luo</cp:lastModifiedBy>
  <cp:revision>492</cp:revision>
  <dcterms:created xsi:type="dcterms:W3CDTF">2018-02-13T14:10:27Z</dcterms:created>
  <dcterms:modified xsi:type="dcterms:W3CDTF">2018-08-09T16:36:30Z</dcterms:modified>
</cp:coreProperties>
</file>