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687" r:id="rId3"/>
    <p:sldMasterId id="2147483737" r:id="rId4"/>
    <p:sldMasterId id="2147483763" r:id="rId5"/>
    <p:sldMasterId id="2147483777" r:id="rId6"/>
    <p:sldMasterId id="2147483803" r:id="rId7"/>
    <p:sldMasterId id="2147483815" r:id="rId8"/>
    <p:sldMasterId id="2147483827" r:id="rId9"/>
    <p:sldMasterId id="2147483852" r:id="rId10"/>
    <p:sldMasterId id="2147483877" r:id="rId11"/>
    <p:sldMasterId id="2147483890" r:id="rId12"/>
    <p:sldMasterId id="2147483927" r:id="rId13"/>
  </p:sldMasterIdLst>
  <p:notesMasterIdLst>
    <p:notesMasterId r:id="rId59"/>
  </p:notesMasterIdLst>
  <p:handoutMasterIdLst>
    <p:handoutMasterId r:id="rId60"/>
  </p:handoutMasterIdLst>
  <p:sldIdLst>
    <p:sldId id="1047" r:id="rId14"/>
    <p:sldId id="1048" r:id="rId15"/>
    <p:sldId id="965" r:id="rId16"/>
    <p:sldId id="1007" r:id="rId17"/>
    <p:sldId id="1026" r:id="rId18"/>
    <p:sldId id="1009" r:id="rId19"/>
    <p:sldId id="1049" r:id="rId20"/>
    <p:sldId id="1033" r:id="rId21"/>
    <p:sldId id="1012" r:id="rId22"/>
    <p:sldId id="1032" r:id="rId23"/>
    <p:sldId id="1027" r:id="rId24"/>
    <p:sldId id="1034" r:id="rId25"/>
    <p:sldId id="1050" r:id="rId26"/>
    <p:sldId id="1015" r:id="rId27"/>
    <p:sldId id="1052" r:id="rId28"/>
    <p:sldId id="1040" r:id="rId29"/>
    <p:sldId id="1057" r:id="rId30"/>
    <p:sldId id="1018" r:id="rId31"/>
    <p:sldId id="1055" r:id="rId32"/>
    <p:sldId id="1058" r:id="rId33"/>
    <p:sldId id="1060" r:id="rId34"/>
    <p:sldId id="1056" r:id="rId35"/>
    <p:sldId id="972" r:id="rId36"/>
    <p:sldId id="1046" r:id="rId37"/>
    <p:sldId id="1067" r:id="rId38"/>
    <p:sldId id="1037" r:id="rId39"/>
    <p:sldId id="1061" r:id="rId40"/>
    <p:sldId id="1062" r:id="rId41"/>
    <p:sldId id="1064" r:id="rId42"/>
    <p:sldId id="1065" r:id="rId43"/>
    <p:sldId id="1066" r:id="rId44"/>
    <p:sldId id="1038" r:id="rId45"/>
    <p:sldId id="1071" r:id="rId46"/>
    <p:sldId id="1053" r:id="rId47"/>
    <p:sldId id="1072" r:id="rId48"/>
    <p:sldId id="1073" r:id="rId49"/>
    <p:sldId id="1074" r:id="rId50"/>
    <p:sldId id="1075" r:id="rId51"/>
    <p:sldId id="1076" r:id="rId52"/>
    <p:sldId id="1077" r:id="rId53"/>
    <p:sldId id="1078" r:id="rId54"/>
    <p:sldId id="1079" r:id="rId55"/>
    <p:sldId id="1080" r:id="rId56"/>
    <p:sldId id="1081" r:id="rId57"/>
    <p:sldId id="1082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CCFF"/>
    <a:srgbClr val="0066FF"/>
    <a:srgbClr val="9999FF"/>
    <a:srgbClr val="FFCC99"/>
    <a:srgbClr val="99CC00"/>
    <a:srgbClr val="0066CC"/>
    <a:srgbClr val="FFCC0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0176" autoAdjust="0"/>
  </p:normalViewPr>
  <p:slideViewPr>
    <p:cSldViewPr>
      <p:cViewPr>
        <p:scale>
          <a:sx n="119" d="100"/>
          <a:sy n="119" d="100"/>
        </p:scale>
        <p:origin x="800" y="144"/>
      </p:cViewPr>
      <p:guideLst>
        <p:guide orient="horz" pos="288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13134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12147217553"/>
          <c:y val="0.155741491744798"/>
          <c:w val="0.797714471084373"/>
          <c:h val="0.60985825187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7B-47E8-AA70-BE9DD3099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1.09</c:v>
                </c:pt>
                <c:pt idx="1">
                  <c:v>1.06</c:v>
                </c:pt>
                <c:pt idx="2">
                  <c:v>1.1</c:v>
                </c:pt>
                <c:pt idx="3">
                  <c:v>1.22</c:v>
                </c:pt>
                <c:pt idx="4">
                  <c:v>1.39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7B-47E8-AA70-BE9DD3099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RBLA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1.09</c:v>
                </c:pt>
                <c:pt idx="1">
                  <c:v>1.09</c:v>
                </c:pt>
                <c:pt idx="2">
                  <c:v>1.11</c:v>
                </c:pt>
                <c:pt idx="3">
                  <c:v>1.26</c:v>
                </c:pt>
                <c:pt idx="4">
                  <c:v>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7B-47E8-AA70-BE9DD30993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UH-MEM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Sheet1!$A$2:$A$6</c:f>
              <c:numCache>
                <c:formatCode>0%</c:formatCode>
                <c:ptCount val="5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1.09</c:v>
                </c:pt>
                <c:pt idx="1">
                  <c:v>1.12</c:v>
                </c:pt>
                <c:pt idx="2">
                  <c:v>1.16</c:v>
                </c:pt>
                <c:pt idx="3">
                  <c:v>1.37</c:v>
                </c:pt>
                <c:pt idx="4">
                  <c:v>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7B-47E8-AA70-BE9DD3099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851552"/>
        <c:axId val="802234080"/>
      </c:barChart>
      <c:catAx>
        <c:axId val="814851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Workload Memory Intensity Category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234080"/>
        <c:crosses val="autoZero"/>
        <c:auto val="1"/>
        <c:lblAlgn val="ctr"/>
        <c:lblOffset val="100"/>
        <c:noMultiLvlLbl val="0"/>
      </c:catAx>
      <c:valAx>
        <c:axId val="802234080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Normalized</a:t>
                </a: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000" b="1" baseline="0" dirty="0" smtClean="0">
                    <a:solidFill>
                      <a:schemeClr val="tx1"/>
                    </a:solidFill>
                  </a:rPr>
                </a:b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Weighted Speedup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189551446518623"/>
              <c:y val="0.17878443485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51552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5464949544114"/>
          <c:y val="0.000804461803259987"/>
          <c:w val="0.656621162411548"/>
          <c:h val="0.0918796532399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92002470279"/>
          <c:y val="0.0940268502360949"/>
          <c:w val="0.807077749781972"/>
          <c:h val="0.60985825187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67-4E05-8610-62A08C112F87}"/>
              </c:ext>
            </c:extLst>
          </c:dPt>
          <c:cat>
            <c:strRef>
              <c:f>Sheet1!$A$2:$A$6</c:f>
              <c:strCache>
                <c:ptCount val="5"/>
                <c:pt idx="0">
                  <c:v>x3.0_x000d_x3.0</c:v>
                </c:pt>
                <c:pt idx="1">
                  <c:v>x4.0_x000d_x4.0</c:v>
                </c:pt>
                <c:pt idx="2">
                  <c:v>x4.5_x000d_x12</c:v>
                </c:pt>
                <c:pt idx="3">
                  <c:v>x6.0_x000d_x16</c:v>
                </c:pt>
                <c:pt idx="4">
                  <c:v>x7.5_x000d_x20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2.13</c:v>
                </c:pt>
                <c:pt idx="1">
                  <c:v>2.12</c:v>
                </c:pt>
                <c:pt idx="2">
                  <c:v>2.1</c:v>
                </c:pt>
                <c:pt idx="3">
                  <c:v>2.08</c:v>
                </c:pt>
                <c:pt idx="4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9-4766-8836-78063AD0D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x3.0_x000d_x3.0</c:v>
                </c:pt>
                <c:pt idx="1">
                  <c:v>x4.0_x000d_x4.0</c:v>
                </c:pt>
                <c:pt idx="2">
                  <c:v>x4.5_x000d_x12</c:v>
                </c:pt>
                <c:pt idx="3">
                  <c:v>x6.0_x000d_x16</c:v>
                </c:pt>
                <c:pt idx="4">
                  <c:v>x7.5_x000d_x20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</c:v>
                </c:pt>
                <c:pt idx="1">
                  <c:v>3.14</c:v>
                </c:pt>
                <c:pt idx="2">
                  <c:v>2.91</c:v>
                </c:pt>
                <c:pt idx="3">
                  <c:v>2.74</c:v>
                </c:pt>
                <c:pt idx="4">
                  <c:v>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D9-4766-8836-78063AD0D2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RBLA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x3.0_x000d_x3.0</c:v>
                </c:pt>
                <c:pt idx="1">
                  <c:v>x4.0_x000d_x4.0</c:v>
                </c:pt>
                <c:pt idx="2">
                  <c:v>x4.5_x000d_x12</c:v>
                </c:pt>
                <c:pt idx="3">
                  <c:v>x6.0_x000d_x16</c:v>
                </c:pt>
                <c:pt idx="4">
                  <c:v>x7.5_x000d_x20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3.33</c:v>
                </c:pt>
                <c:pt idx="1">
                  <c:v>3.27</c:v>
                </c:pt>
                <c:pt idx="2">
                  <c:v>2.99</c:v>
                </c:pt>
                <c:pt idx="3">
                  <c:v>2.86</c:v>
                </c:pt>
                <c:pt idx="4">
                  <c:v>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D9-4766-8836-78063AD0D2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UH-MEM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x3.0_x000d_x3.0</c:v>
                </c:pt>
                <c:pt idx="1">
                  <c:v>x4.0_x000d_x4.0</c:v>
                </c:pt>
                <c:pt idx="2">
                  <c:v>x4.5_x000d_x12</c:v>
                </c:pt>
                <c:pt idx="3">
                  <c:v>x6.0_x000d_x16</c:v>
                </c:pt>
                <c:pt idx="4">
                  <c:v>x7.5_x000d_x20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3.6</c:v>
                </c:pt>
                <c:pt idx="1">
                  <c:v>3.45</c:v>
                </c:pt>
                <c:pt idx="2">
                  <c:v>3.39</c:v>
                </c:pt>
                <c:pt idx="3">
                  <c:v>3.23</c:v>
                </c:pt>
                <c:pt idx="4">
                  <c:v>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D9-4766-8836-78063AD0D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105696"/>
        <c:axId val="799820208"/>
      </c:barChart>
      <c:catAx>
        <c:axId val="799105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Slow</a:t>
                </a: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 Memory Latency Multiplier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820208"/>
        <c:crosses val="autoZero"/>
        <c:auto val="1"/>
        <c:lblAlgn val="ctr"/>
        <c:lblOffset val="100"/>
        <c:noMultiLvlLbl val="0"/>
      </c:catAx>
      <c:valAx>
        <c:axId val="799820208"/>
        <c:scaling>
          <c:orientation val="minMax"/>
          <c:max val="3.8"/>
          <c:min val="1.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 smtClean="0">
                    <a:solidFill>
                      <a:schemeClr val="tx1"/>
                    </a:solidFill>
                  </a:rPr>
                  <a:t>Weighted Speedup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745190674695075"/>
              <c:y val="0.116664455630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05696"/>
        <c:crosses val="autoZero"/>
        <c:crossBetween val="between"/>
        <c:majorUnit val="0.4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5464949544114"/>
          <c:y val="0.000804461803259987"/>
          <c:w val="0.656621162411548"/>
          <c:h val="0.0918796532399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8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8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Use reciprocal of number of outstanding read / write requests that are</a:t>
            </a:r>
            <a:r>
              <a:rPr lang="en-US" sz="1200" baseline="0" dirty="0" smtClean="0"/>
              <a:t> servicing in the memory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Use reciprocal of number of outstanding read / write requests that are</a:t>
            </a:r>
            <a:r>
              <a:rPr lang="en-US" sz="1200" baseline="0" dirty="0" smtClean="0"/>
              <a:t> servicing in the memory device</a:t>
            </a:r>
          </a:p>
          <a:p>
            <a:endParaRPr lang="en-US" sz="1200" baseline="0" dirty="0" smtClean="0"/>
          </a:p>
          <a:p>
            <a:pPr lvl="1"/>
            <a:r>
              <a:rPr lang="en-US" dirty="0" smtClean="0"/>
              <a:t>Use the number of concurrent read/write requests from the same application as the MLP of the page for reads and writes</a:t>
            </a:r>
          </a:p>
          <a:p>
            <a:pPr lvl="1"/>
            <a:r>
              <a:rPr lang="en-US" dirty="0" smtClean="0"/>
              <a:t>The MLP of a page may vary across time </a:t>
            </a:r>
            <a:r>
              <a:rPr lang="en-US" dirty="0" smtClean="0">
                <a:sym typeface="Wingdings"/>
              </a:rPr>
              <a:t> use average MLP of the page in the calculation for stall time reduction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the design goal</a:t>
            </a:r>
          </a:p>
          <a:p>
            <a:endParaRPr lang="en-US" dirty="0" smtClean="0"/>
          </a:p>
          <a:p>
            <a:r>
              <a:rPr lang="en-US" dirty="0" smtClean="0"/>
              <a:t>Reflect</a:t>
            </a:r>
            <a:r>
              <a:rPr lang="en-US" baseline="0" dirty="0" smtClean="0"/>
              <a:t> the system performance by the number of credit completed by the system per unit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0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the design goal</a:t>
            </a:r>
          </a:p>
          <a:p>
            <a:endParaRPr lang="en-US" dirty="0" smtClean="0"/>
          </a:p>
          <a:p>
            <a:r>
              <a:rPr lang="en-US" dirty="0" smtClean="0"/>
              <a:t>Reflect</a:t>
            </a:r>
            <a:r>
              <a:rPr lang="en-US" baseline="0" dirty="0" smtClean="0"/>
              <a:t> the system performance by the number of credit completed by the system per unit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</a:t>
            </a:r>
            <a:r>
              <a:rPr lang="en-US" baseline="0" dirty="0" smtClean="0"/>
              <a:t> activation time captures how long it takes to fetch a row from memory array to row buffer;</a:t>
            </a:r>
          </a:p>
          <a:p>
            <a:r>
              <a:rPr lang="en-US" baseline="0" dirty="0" smtClean="0"/>
              <a:t>Write recovery time captures how long it takes to write a data from row buffer to memory array.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5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Modern large-scale clusters</a:t>
            </a:r>
            <a:r>
              <a:rPr lang="en-US" baseline="0" dirty="0" smtClean="0"/>
              <a:t> continue to employ dynamic random access memory (DRAM) as main memory system within each server.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DRAM suffers from scaling difficulty, which prevents it from greatly growing in capacity.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result, other types of memories, such as 3D-stacked DRAM and non-volatile memory, emerge, which provide high-bandwidth, low-latency, low power, or high capacity substrate without heavily relying on DRAM scaling.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combine the advantage of different memory technologies, hybrid memory systems, which pair different types of memory together, are proposed.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hybrid memory systems, memory pages are placed in and migrated between different types of memory, based on the properties of each page.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key problem for such hybrid memory systems is how to intelligently place memory pages to optimize system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tackle this problem, we propose UH-MEM, a utility-based hybrid memory management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devise a utility metric, which quantifies the performance impact of placing a page across different types of memories, and use the utility metric to guide the page placement decision, such that system performance is optimized.</a:t>
            </a:r>
          </a:p>
          <a:p>
            <a:endParaRPr lang="en-US" baseline="0" dirty="0"/>
          </a:p>
          <a:p>
            <a:r>
              <a:rPr lang="en-US" baseline="0" dirty="0" smtClean="0"/>
              <a:t>Our simulation results show that UH-MEM outperforms three state-of-the-art mechanisms by 14% on average for a large amount of workloads.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Modern large-scale clusters</a:t>
            </a:r>
            <a:r>
              <a:rPr lang="en-US" baseline="0" dirty="0" smtClean="0"/>
              <a:t> continue to employ dynamic random access memory (DRAM) as main memory system within each server.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DRAM suffers from scaling difficulty, which prevents it from greatly growing in capacity.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result, other types of memories, such as 3D-stacked DRAM and non-volatile memory, emerge, which provide high-bandwidth, low-latency, low power, or high capacity substrate without heavily relying on DRAM scaling.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combine the advantage of different memory technologies, hybrid memory systems, which pair different types of memory together, are proposed.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hybrid memory systems, memory pages are placed in and migrated between different types of memory, based on the properties of each page.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key problem for such hybrid memory systems is how to intelligently place memory pages to optimize system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tackle this problem, we propose UH-MEM, a utility-based hybrid memory management mechanism.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devise a utility metric, which quantifies the performance impact of placing a page across different types of memories, and use the utility metric to guide the page placement decision, such that system performance is optimized.</a:t>
            </a:r>
          </a:p>
          <a:p>
            <a:endParaRPr lang="en-US" baseline="0" dirty="0"/>
          </a:p>
          <a:p>
            <a:r>
              <a:rPr lang="en-US" baseline="0" dirty="0" smtClean="0"/>
              <a:t>Our simulation results show that UH-MEM outperforms three state-of-the-art mechanisms by 14% on average for a large amount of workloads.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8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let’s look at a brief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proposals consider only a limited  number of characteristics, using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few data points to construct a placement heuristic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specific to the memory types being used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heuristic-based approaches do not directly capture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system performance benefits of data placement decisions.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they can only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indirectly  optimize system performance, which sometimes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sub-optimal data placement decisions.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say</a:t>
            </a:r>
            <a:r>
              <a:rPr lang="en-US" dirty="0" smtClean="0"/>
              <a:t>:</a:t>
            </a:r>
            <a:r>
              <a:rPr lang="en-US" baseline="0" dirty="0" smtClean="0"/>
              <a:t> On the left, The page has much more utility because it directly affects performance if it is migrated to the fast memory;</a:t>
            </a:r>
          </a:p>
          <a:p>
            <a:r>
              <a:rPr lang="en-US" baseline="0" dirty="0" smtClean="0"/>
              <a:t>On the right. Each page has less utility because migrated alone, neither would affect performance significantly. They both need to be migrated together.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at two pages with access latency overlapped with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animation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448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834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4943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4277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1918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6618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9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8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6533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1530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3156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923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8030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225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2425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4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8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943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0942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616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9257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2655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010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40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2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8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7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686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6927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844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005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864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548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502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92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8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86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202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096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161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8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347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741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6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7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90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5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98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0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31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64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07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5945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CA726-330A-7B4A-9880-32C237037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9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85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8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2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3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14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883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7725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495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59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CA726-330A-7B4A-9880-32C237037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05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59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9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5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40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850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945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083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104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CA726-330A-7B4A-9880-32C237037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88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D8D6C-5987-5648-8819-297541C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3140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3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1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5596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3774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3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93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6190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96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65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25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560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7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3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24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473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1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7145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791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625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83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4309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303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38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9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58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366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83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344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34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5739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497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33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61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0137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2468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45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theme" Target="../theme/theme1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theme" Target="../theme/theme6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/>
              <a:t>CHIPPER: HPCA 2011</a:t>
            </a:r>
            <a:endParaRPr lang="en-US" altLang="en-US" dirty="0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CHIPPER: HPCA 2011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2" y="6357959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1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57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UHMEM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8242"/>
            <a:ext cx="9144000" cy="1676400"/>
          </a:xfrm>
        </p:spPr>
        <p:txBody>
          <a:bodyPr lIns="0" rIns="0"/>
          <a:lstStyle/>
          <a:p>
            <a:pPr algn="ctr"/>
            <a:r>
              <a:rPr lang="en-US" b="1" dirty="0" smtClean="0"/>
              <a:t>UH-MEM: Utility-Based</a:t>
            </a:r>
            <a:br>
              <a:rPr lang="en-US" b="1" dirty="0" smtClean="0"/>
            </a:br>
            <a:r>
              <a:rPr lang="en-US" b="1" dirty="0" smtClean="0"/>
              <a:t>Hybrid Memory Management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103761"/>
            <a:ext cx="7391400" cy="990600"/>
          </a:xfrm>
        </p:spPr>
        <p:txBody>
          <a:bodyPr/>
          <a:lstStyle/>
          <a:p>
            <a:r>
              <a:rPr lang="en-US" sz="3000" b="1" dirty="0" smtClean="0"/>
              <a:t>Yang Li</a:t>
            </a:r>
            <a:r>
              <a:rPr lang="en-US" sz="3000" dirty="0" smtClean="0"/>
              <a:t>, </a:t>
            </a:r>
            <a:r>
              <a:rPr lang="en-US" sz="3000" dirty="0" err="1" smtClean="0"/>
              <a:t>Saugata</a:t>
            </a:r>
            <a:r>
              <a:rPr lang="en-US" sz="3000" dirty="0" smtClean="0"/>
              <a:t> </a:t>
            </a:r>
            <a:r>
              <a:rPr lang="en-US" sz="3000" dirty="0" err="1" smtClean="0"/>
              <a:t>Ghose</a:t>
            </a:r>
            <a:r>
              <a:rPr lang="en-US" sz="3000" dirty="0" smtClean="0"/>
              <a:t>, </a:t>
            </a:r>
            <a:r>
              <a:rPr lang="en-US" sz="3000" dirty="0" err="1" smtClean="0"/>
              <a:t>Jongmoo</a:t>
            </a:r>
            <a:r>
              <a:rPr lang="en-US" sz="3000" dirty="0" smtClean="0"/>
              <a:t> Choi, Jin Sun, </a:t>
            </a:r>
            <a:r>
              <a:rPr lang="en-US" sz="3000" dirty="0" err="1" smtClean="0"/>
              <a:t>Hui</a:t>
            </a:r>
            <a:r>
              <a:rPr lang="en-US" sz="3000" dirty="0" smtClean="0"/>
              <a:t> Wang, </a:t>
            </a:r>
            <a:r>
              <a:rPr lang="en-US" sz="3000" dirty="0" err="1" smtClean="0"/>
              <a:t>Onur</a:t>
            </a:r>
            <a:r>
              <a:rPr lang="en-US" sz="3000" dirty="0" smtClean="0"/>
              <a:t> </a:t>
            </a:r>
            <a:r>
              <a:rPr lang="en-US" sz="3000" dirty="0" err="1" smtClean="0"/>
              <a:t>Mutlu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663480"/>
            <a:ext cx="3151735" cy="1138126"/>
          </a:xfrm>
          <a:prstGeom prst="rect">
            <a:avLst/>
          </a:prstGeom>
        </p:spPr>
      </p:pic>
      <p:pic>
        <p:nvPicPr>
          <p:cNvPr id="6" name="Picture 5" descr="image.imageformat.lightbox.40464751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1461" r="8936" b="21014"/>
          <a:stretch/>
        </p:blipFill>
        <p:spPr>
          <a:xfrm>
            <a:off x="3424374" y="5119309"/>
            <a:ext cx="2214426" cy="610971"/>
          </a:xfrm>
          <a:prstGeom prst="rect">
            <a:avLst/>
          </a:prstGeom>
        </p:spPr>
      </p:pic>
      <p:pic>
        <p:nvPicPr>
          <p:cNvPr id="7" name="Picture 6" descr="Dankook-university_Logo__4_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18153" r="15576" b="17212"/>
          <a:stretch/>
        </p:blipFill>
        <p:spPr>
          <a:xfrm>
            <a:off x="5836552" y="5044480"/>
            <a:ext cx="1326248" cy="915770"/>
          </a:xfrm>
          <a:prstGeom prst="rect">
            <a:avLst/>
          </a:prstGeom>
        </p:spPr>
      </p:pic>
      <p:pic>
        <p:nvPicPr>
          <p:cNvPr id="8" name="Picture 7" descr="bu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92080"/>
            <a:ext cx="1143000" cy="1143000"/>
          </a:xfrm>
          <a:prstGeom prst="rect">
            <a:avLst/>
          </a:prstGeom>
        </p:spPr>
      </p:pic>
      <p:pic>
        <p:nvPicPr>
          <p:cNvPr id="9" name="Picture 8" descr="safar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668144"/>
            <a:ext cx="174208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7843"/>
      </p:ext>
    </p:extLst>
  </p:cSld>
  <p:clrMapOvr>
    <a:masterClrMapping/>
  </p:clrMapOvr>
  <p:transition advTm="106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915400" cy="5339680"/>
          </a:xfrm>
        </p:spPr>
        <p:txBody>
          <a:bodyPr/>
          <a:lstStyle/>
          <a:p>
            <a:r>
              <a:rPr lang="en-US" dirty="0" smtClean="0"/>
              <a:t>They are all </a:t>
            </a:r>
            <a:r>
              <a:rPr lang="en-US" dirty="0" smtClean="0">
                <a:solidFill>
                  <a:srgbClr val="C00000"/>
                </a:solidFill>
              </a:rPr>
              <a:t>heuristics </a:t>
            </a:r>
            <a:r>
              <a:rPr lang="en-US" dirty="0">
                <a:solidFill>
                  <a:srgbClr val="C00000"/>
                </a:solidFill>
              </a:rPr>
              <a:t>that consider only a </a:t>
            </a:r>
            <a:r>
              <a:rPr lang="en-US" b="1" i="1" dirty="0">
                <a:solidFill>
                  <a:srgbClr val="C00000"/>
                </a:solidFill>
              </a:rPr>
              <a:t>limited </a:t>
            </a:r>
            <a:r>
              <a:rPr lang="en-US" b="1" i="1" dirty="0" smtClean="0">
                <a:solidFill>
                  <a:srgbClr val="C00000"/>
                </a:solidFill>
              </a:rPr>
              <a:t>part </a:t>
            </a:r>
            <a:r>
              <a:rPr lang="en-US" b="1" dirty="0" smtClean="0">
                <a:solidFill>
                  <a:srgbClr val="C00000"/>
                </a:solidFill>
              </a:rPr>
              <a:t>of memory access behavior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 </a:t>
            </a:r>
            <a:r>
              <a:rPr lang="en-US" b="1" dirty="0">
                <a:solidFill>
                  <a:srgbClr val="C00000"/>
                </a:solidFill>
              </a:rPr>
              <a:t>not </a:t>
            </a:r>
            <a:r>
              <a:rPr lang="en-US" b="1" i="1" dirty="0">
                <a:solidFill>
                  <a:srgbClr val="C00000"/>
                </a:solidFill>
              </a:rPr>
              <a:t>directly</a:t>
            </a:r>
            <a:r>
              <a:rPr lang="en-US" b="1" dirty="0">
                <a:solidFill>
                  <a:srgbClr val="C00000"/>
                </a:solidFill>
              </a:rPr>
              <a:t> capture the overall system performance </a:t>
            </a:r>
            <a:r>
              <a:rPr lang="en-US" b="1" dirty="0" smtClean="0">
                <a:solidFill>
                  <a:srgbClr val="C00000"/>
                </a:solidFill>
              </a:rPr>
              <a:t>impact</a:t>
            </a:r>
            <a:r>
              <a:rPr lang="en-US" dirty="0" smtClean="0"/>
              <a:t> </a:t>
            </a:r>
            <a:r>
              <a:rPr lang="en-US" dirty="0"/>
              <a:t>of data placement decisions </a:t>
            </a:r>
            <a:endParaRPr lang="en-US" dirty="0" smtClean="0"/>
          </a:p>
          <a:p>
            <a:pPr>
              <a:spcBef>
                <a:spcPts val="500"/>
              </a:spcBef>
            </a:pP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Example: None capture </a:t>
            </a:r>
            <a:r>
              <a:rPr lang="en-US" b="1" dirty="0" smtClean="0">
                <a:solidFill>
                  <a:srgbClr val="0066CC"/>
                </a:solidFill>
              </a:rPr>
              <a:t>memory-level parallelism</a:t>
            </a:r>
            <a:r>
              <a:rPr lang="en-US" dirty="0" smtClean="0"/>
              <a:t> (MLP)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N</a:t>
            </a:r>
            <a:r>
              <a:rPr lang="en-US" dirty="0" smtClean="0"/>
              <a:t>umber of </a:t>
            </a:r>
            <a:r>
              <a:rPr lang="en-US" b="1" i="1" dirty="0" smtClean="0">
                <a:solidFill>
                  <a:srgbClr val="0066CC"/>
                </a:solidFill>
              </a:rPr>
              <a:t>concurrent</a:t>
            </a:r>
            <a:r>
              <a:rPr lang="en-US" b="1" dirty="0" smtClean="0">
                <a:solidFill>
                  <a:srgbClr val="0066CC"/>
                </a:solidFill>
              </a:rPr>
              <a:t> memory requests</a:t>
            </a:r>
            <a:r>
              <a:rPr lang="en-US" dirty="0" smtClean="0"/>
              <a:t> from the same application when a page is accessed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Affects how much page migration helps performance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Memory-Level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4495800"/>
            <a:ext cx="40386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Octagon 5"/>
          <p:cNvSpPr/>
          <p:nvPr/>
        </p:nvSpPr>
        <p:spPr>
          <a:xfrm>
            <a:off x="2286000" y="1447800"/>
            <a:ext cx="1752600" cy="381000"/>
          </a:xfrm>
          <a:prstGeom prst="oct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6781800" y="2133600"/>
            <a:ext cx="1752600" cy="381000"/>
          </a:xfrm>
          <a:prstGeom prst="octagon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781800" y="3886200"/>
            <a:ext cx="1066800" cy="381000"/>
          </a:xfrm>
          <a:prstGeom prst="octagon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ctagon 8"/>
          <p:cNvSpPr/>
          <p:nvPr/>
        </p:nvSpPr>
        <p:spPr>
          <a:xfrm>
            <a:off x="2286000" y="3276600"/>
            <a:ext cx="1066800" cy="381000"/>
          </a:xfrm>
          <a:prstGeom prst="octagon">
            <a:avLst/>
          </a:prstGeom>
          <a:solidFill>
            <a:srgbClr val="0099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1793409"/>
            <a:ext cx="0" cy="270239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>
            <a:off x="310141" y="2667000"/>
            <a:ext cx="4109459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304800" y="14478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age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11449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Page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241596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Page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4226" y="386709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Page 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59111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41" y="914400"/>
            <a:ext cx="2138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Before migration: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41" y="2754868"/>
            <a:ext cx="199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After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migration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76800" y="4495800"/>
            <a:ext cx="40386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Octagon 20"/>
          <p:cNvSpPr/>
          <p:nvPr/>
        </p:nvSpPr>
        <p:spPr>
          <a:xfrm>
            <a:off x="6781800" y="1524000"/>
            <a:ext cx="1752600" cy="381000"/>
          </a:xfrm>
          <a:prstGeom prst="oct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Octagon 21"/>
          <p:cNvSpPr/>
          <p:nvPr/>
        </p:nvSpPr>
        <p:spPr>
          <a:xfrm>
            <a:off x="6781800" y="3276600"/>
            <a:ext cx="1066800" cy="381000"/>
          </a:xfrm>
          <a:prstGeom prst="octagon">
            <a:avLst/>
          </a:prstGeom>
          <a:solidFill>
            <a:srgbClr val="0099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34400" y="1771710"/>
            <a:ext cx="0" cy="270239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>
            <a:off x="4805941" y="2667000"/>
            <a:ext cx="4109459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4817057" y="14478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age </a:t>
            </a:r>
            <a:r>
              <a:rPr lang="en-US" sz="2000" kern="0" noProof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325749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requests to Page </a:t>
            </a:r>
            <a:r>
              <a:rPr lang="en-US" sz="2000" kern="0" noProof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51491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9741" y="914400"/>
            <a:ext cx="2138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Before migration: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9741" y="2754868"/>
            <a:ext cx="199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After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migration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848600" y="2514600"/>
            <a:ext cx="0" cy="200031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/>
          <p:cNvSpPr txBox="1"/>
          <p:nvPr/>
        </p:nvSpPr>
        <p:spPr>
          <a:xfrm>
            <a:off x="2613775" y="1412434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Mem. </a:t>
            </a:r>
            <a:r>
              <a:rPr lang="en-US" sz="2200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2083713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Mem. B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5899" y="3267909"/>
            <a:ext cx="1108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Mem. 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3886199"/>
            <a:ext cx="1108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Mem. 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1604" y="1512333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Mem. B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7040" y="3251340"/>
            <a:ext cx="1108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Mem. 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343103" y="1828800"/>
            <a:ext cx="9697" cy="270522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Arrow Connector 39"/>
          <p:cNvCxnSpPr/>
          <p:nvPr/>
        </p:nvCxnSpPr>
        <p:spPr>
          <a:xfrm>
            <a:off x="3352800" y="4305420"/>
            <a:ext cx="685800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848600" y="4305420"/>
            <a:ext cx="685800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16293" y="38437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T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6575" y="380268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T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4495800"/>
            <a:ext cx="345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/>
              </a:rPr>
              <a:t>Migrating one page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/>
              </a:rPr>
              <a:t>reduces stall time by 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24098" y="4495800"/>
            <a:ext cx="36199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/>
              </a:rPr>
              <a:t>Must migrate two pages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/>
              </a:rPr>
              <a:t>to reduce stall time by T</a:t>
            </a:r>
            <a:r>
              <a:rPr lang="en-US" sz="2200" kern="0" dirty="0" smtClean="0">
                <a:solidFill>
                  <a:sysClr val="windowText" lastClr="000000"/>
                </a:solidFill>
                <a:cs typeface="Times New Roman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ysClr val="windowText" lastClr="000000"/>
                </a:solidFill>
                <a:cs typeface="Times New Roman"/>
              </a:rPr>
              <a:t>m</a:t>
            </a:r>
            <a:r>
              <a:rPr lang="en-US" sz="2200" kern="0" dirty="0" smtClean="0">
                <a:solidFill>
                  <a:sysClr val="windowText" lastClr="000000"/>
                </a:solidFill>
                <a:cs typeface="Times New Roman"/>
              </a:rPr>
              <a:t>igrating one page alone</a:t>
            </a:r>
            <a:br>
              <a:rPr lang="en-US" sz="2200" kern="0" dirty="0" smtClean="0">
                <a:solidFill>
                  <a:sysClr val="windowText" lastClr="000000"/>
                </a:solidFill>
                <a:cs typeface="Times New Roman"/>
              </a:rPr>
            </a:br>
            <a:r>
              <a:rPr lang="en-US" sz="2200" kern="0" dirty="0" smtClean="0">
                <a:solidFill>
                  <a:sysClr val="windowText" lastClr="000000"/>
                </a:solidFill>
                <a:cs typeface="Times New Roman"/>
              </a:rPr>
              <a:t>does not help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505635" y="1003300"/>
            <a:ext cx="23752" cy="412247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ctagon 48"/>
          <p:cNvSpPr/>
          <p:nvPr/>
        </p:nvSpPr>
        <p:spPr>
          <a:xfrm>
            <a:off x="6767039" y="3890167"/>
            <a:ext cx="1752600" cy="381000"/>
          </a:xfrm>
          <a:prstGeom prst="octagon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31902" y="3876039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Mem. B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969653"/>
            <a:ext cx="9144000" cy="812147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Page migration decisions </a:t>
            </a:r>
            <a:r>
              <a:rPr lang="en-US" sz="2400" b="1" dirty="0" smtClean="0">
                <a:solidFill>
                  <a:schemeClr val="bg1"/>
                </a:solidFill>
              </a:rPr>
              <a:t>need to consider MLP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0" grpId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b="1" dirty="0">
                <a:solidFill>
                  <a:srgbClr val="0066CC"/>
                </a:solidFill>
              </a:rPr>
              <a:t>UH-MEM: </a:t>
            </a:r>
            <a:r>
              <a:rPr lang="en-US" b="1" dirty="0" smtClean="0">
                <a:solidFill>
                  <a:srgbClr val="0066CC"/>
                </a:solidFill>
              </a:rPr>
              <a:t>Goal and Key Idea</a:t>
            </a:r>
            <a:endParaRPr lang="en-US" b="1" dirty="0">
              <a:solidFill>
                <a:srgbClr val="0066CC"/>
              </a:solidFill>
            </a:endParaRPr>
          </a:p>
          <a:p>
            <a:pPr>
              <a:spcBef>
                <a:spcPts val="2500"/>
              </a:spcBef>
            </a:pPr>
            <a:r>
              <a:rPr lang="en-US" dirty="0"/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Evaluation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0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10600" cy="45720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66CC"/>
                </a:solidFill>
              </a:rPr>
              <a:t>generalized</a:t>
            </a:r>
            <a:r>
              <a:rPr lang="en-US" sz="2800" dirty="0" smtClean="0"/>
              <a:t> mechanism that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1. Directly estimates the </a:t>
            </a:r>
            <a:r>
              <a:rPr lang="en-US" sz="2800" b="1" dirty="0" smtClean="0">
                <a:solidFill>
                  <a:srgbClr val="7030A0"/>
                </a:solidFill>
              </a:rPr>
              <a:t>performance benefit</a:t>
            </a: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of migrating a page</a:t>
            </a:r>
            <a:r>
              <a:rPr lang="en-US" sz="2800" dirty="0" smtClean="0"/>
              <a:t> between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66CC"/>
                </a:solidFill>
              </a:rPr>
              <a:t>any two types of memory</a:t>
            </a:r>
          </a:p>
          <a:p>
            <a:pPr marL="514350" indent="-514350" algn="ctr">
              <a:buAutoNum type="arabicPeriod"/>
            </a:pPr>
            <a:endParaRPr lang="en-US" sz="2800" b="1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2. Places </a:t>
            </a:r>
            <a:r>
              <a:rPr lang="en-US" sz="2800" b="1" dirty="0" smtClean="0">
                <a:solidFill>
                  <a:srgbClr val="7030A0"/>
                </a:solidFill>
              </a:rPr>
              <a:t>only</a:t>
            </a:r>
            <a:r>
              <a:rPr lang="en-US" sz="2800" dirty="0" smtClean="0"/>
              <a:t> the </a:t>
            </a:r>
            <a:r>
              <a:rPr lang="en-US" sz="2800" b="1" dirty="0" smtClean="0">
                <a:solidFill>
                  <a:srgbClr val="7030A0"/>
                </a:solidFill>
              </a:rPr>
              <a:t>performance-critical data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in the fast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3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0" dirty="0" smtClean="0"/>
              <a:t>Utility-Based Hybrid Memory Management</a:t>
            </a:r>
            <a:endParaRPr lang="en-US" sz="4400" spc="-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memory manager that works for </a:t>
            </a:r>
            <a:r>
              <a:rPr lang="en-US" b="1" i="1" dirty="0" smtClean="0">
                <a:solidFill>
                  <a:srgbClr val="7030A0"/>
                </a:solidFill>
              </a:rPr>
              <a:t>any</a:t>
            </a:r>
            <a:r>
              <a:rPr lang="en-US" dirty="0" smtClean="0"/>
              <a:t> hybrid memory</a:t>
            </a:r>
          </a:p>
          <a:p>
            <a:pPr lvl="1"/>
            <a:r>
              <a:rPr lang="en-US" dirty="0" smtClean="0"/>
              <a:t>e.g., DRAM-NVM, DRAM-RLDRAM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Key Idea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page, </a:t>
            </a:r>
            <a:r>
              <a:rPr lang="en-US" sz="2400" dirty="0" smtClean="0"/>
              <a:t>use </a:t>
            </a:r>
            <a:r>
              <a:rPr lang="en-US" sz="2400" b="1" dirty="0" smtClean="0">
                <a:solidFill>
                  <a:srgbClr val="0066CC"/>
                </a:solidFill>
              </a:rPr>
              <a:t>comprehensive</a:t>
            </a:r>
            <a:r>
              <a:rPr lang="en-US" sz="2400" dirty="0" smtClean="0"/>
              <a:t> characteristics to calculate estimated </a:t>
            </a:r>
            <a:r>
              <a:rPr lang="en-US" sz="2400" b="1" i="1" dirty="0" smtClean="0">
                <a:solidFill>
                  <a:srgbClr val="0066CC"/>
                </a:solidFill>
              </a:rPr>
              <a:t>utility </a:t>
            </a:r>
            <a:r>
              <a:rPr lang="en-US" sz="2400" dirty="0" smtClean="0"/>
              <a:t>(i.e</a:t>
            </a:r>
            <a:r>
              <a:rPr lang="en-US" sz="2400" dirty="0"/>
              <a:t>., performance </a:t>
            </a:r>
            <a:r>
              <a:rPr lang="en-US" sz="2400" dirty="0" smtClean="0"/>
              <a:t>impact)</a:t>
            </a:r>
            <a:br>
              <a:rPr lang="en-US" sz="2400" dirty="0" smtClean="0"/>
            </a:br>
            <a:r>
              <a:rPr lang="en-US" sz="2400" dirty="0" smtClean="0"/>
              <a:t>of migrating page from one memory to the other in the system</a:t>
            </a:r>
          </a:p>
          <a:p>
            <a:pPr lvl="1">
              <a:spcBef>
                <a:spcPts val="1800"/>
              </a:spcBef>
            </a:pPr>
            <a:r>
              <a:rPr lang="en-US" sz="2400" b="1" dirty="0" smtClean="0">
                <a:solidFill>
                  <a:srgbClr val="7030A0"/>
                </a:solidFill>
              </a:rPr>
              <a:t>Migrate only pages with the highest utility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(i.e., pages that improve system performance the most when migrated)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8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UH-MEM: Goal and Key Idea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2500"/>
              </a:spcBef>
            </a:pPr>
            <a:r>
              <a:rPr lang="en-US" b="1" dirty="0" smtClean="0">
                <a:solidFill>
                  <a:srgbClr val="0066CC"/>
                </a:solidFill>
              </a:rPr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Evaluation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0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80456"/>
            <a:ext cx="8610600" cy="3134344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114800"/>
            <a:ext cx="8610600" cy="1005840"/>
          </a:xfrm>
          <a:prstGeom prst="rect">
            <a:avLst/>
          </a:prstGeom>
          <a:solidFill>
            <a:srgbClr val="FFCC00">
              <a:alpha val="2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120640"/>
            <a:ext cx="8610600" cy="100584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 of UH-MEM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0" dirty="0" smtClean="0"/>
              <a:t>For each page, estimate </a:t>
            </a:r>
            <a:r>
              <a:rPr lang="en-US" b="1" spc="-50" dirty="0" smtClean="0">
                <a:solidFill>
                  <a:srgbClr val="0066CC"/>
                </a:solidFill>
              </a:rPr>
              <a:t>utility </a:t>
            </a:r>
            <a:r>
              <a:rPr lang="en-US" spc="-50" dirty="0" smtClean="0"/>
              <a:t>using a </a:t>
            </a:r>
            <a:r>
              <a:rPr lang="en-US" b="1" spc="-50" dirty="0" smtClean="0">
                <a:solidFill>
                  <a:srgbClr val="0066CC"/>
                </a:solidFill>
              </a:rPr>
              <a:t>performance model</a:t>
            </a:r>
            <a:endParaRPr lang="en-US" spc="-50" dirty="0" smtClean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Application stall time reduction</a:t>
            </a:r>
          </a:p>
          <a:p>
            <a:pPr marL="671512" lvl="2" indent="0">
              <a:buNone/>
            </a:pPr>
            <a:r>
              <a:rPr lang="en-US" dirty="0" smtClean="0"/>
              <a:t>How much would migrating a page benefit the performance of the application that the page belongs to?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Application performance sensitivity</a:t>
            </a:r>
          </a:p>
          <a:p>
            <a:pPr marL="671512" lvl="2" indent="0">
              <a:buNone/>
            </a:pPr>
            <a:r>
              <a:rPr lang="en-US" dirty="0" smtClean="0"/>
              <a:t>How much does the improvement of a single application’s performance increase the </a:t>
            </a:r>
            <a:r>
              <a:rPr lang="en-US" i="1" dirty="0" smtClean="0"/>
              <a:t>overall</a:t>
            </a:r>
            <a:r>
              <a:rPr lang="en-US" dirty="0" smtClean="0"/>
              <a:t> system performance?</a:t>
            </a:r>
          </a:p>
          <a:p>
            <a:pPr marL="671512" lvl="2" indent="0">
              <a:buNone/>
            </a:pPr>
            <a:endParaRPr lang="en-US" dirty="0"/>
          </a:p>
          <a:p>
            <a:pPr marL="671512" lvl="2" indent="0">
              <a:buNone/>
            </a:pPr>
            <a:endParaRPr lang="en-US" dirty="0"/>
          </a:p>
          <a:p>
            <a:pPr lvl="0"/>
            <a:r>
              <a:rPr lang="en-US" b="1" dirty="0" smtClean="0">
                <a:solidFill>
                  <a:srgbClr val="0066CC"/>
                </a:solidFill>
              </a:rPr>
              <a:t>Migrate</a:t>
            </a:r>
            <a:r>
              <a:rPr lang="en-US" dirty="0" smtClean="0"/>
              <a:t> only pages whose utility </a:t>
            </a:r>
            <a:r>
              <a:rPr lang="en-US" dirty="0" smtClean="0">
                <a:solidFill>
                  <a:srgbClr val="0066CC"/>
                </a:solidFill>
              </a:rPr>
              <a:t>exceeds the migration threshold </a:t>
            </a:r>
            <a:r>
              <a:rPr lang="en-US" dirty="0" smtClean="0"/>
              <a:t>from slow memory to fast memory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Periodically </a:t>
            </a:r>
            <a:r>
              <a:rPr lang="en-US" b="1" dirty="0" smtClean="0">
                <a:solidFill>
                  <a:srgbClr val="0066CC"/>
                </a:solidFill>
              </a:rPr>
              <a:t>adjust migration threshold</a:t>
            </a:r>
            <a:endParaRPr lang="en-US" dirty="0"/>
          </a:p>
          <a:p>
            <a:pPr marL="6715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𝑈𝑡𝑖𝑙𝑖𝑡𝑦</m:t>
                      </m:r>
                      <m:r>
                        <a:rPr lang="en-US" sz="2400" i="1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𝑆𝑡𝑎𝑙𝑙𝑇𝑖𝑚𝑒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𝑆𝑒𝑛𝑠𝑖𝑡𝑖𝑣𝑖𝑡𝑦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8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980456"/>
            <a:ext cx="8610600" cy="3134344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610600" cy="100584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20640"/>
            <a:ext cx="8610600" cy="100584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 of UH-MEM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0" dirty="0"/>
              <a:t>For each page, estimate </a:t>
            </a:r>
            <a:r>
              <a:rPr lang="en-US" b="1" spc="-50" dirty="0">
                <a:solidFill>
                  <a:srgbClr val="0066CC"/>
                </a:solidFill>
              </a:rPr>
              <a:t>utility </a:t>
            </a:r>
            <a:r>
              <a:rPr lang="en-US" spc="-50" dirty="0"/>
              <a:t>using a </a:t>
            </a:r>
            <a:r>
              <a:rPr lang="en-US" b="1" spc="-50" dirty="0">
                <a:solidFill>
                  <a:srgbClr val="0066CC"/>
                </a:solidFill>
              </a:rPr>
              <a:t>performance model</a:t>
            </a:r>
            <a:endParaRPr lang="en-US" spc="-50" dirty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Application stall time reduction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How much would migrating a page benefit the performance of the application that the page belongs to?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Application performance sensitivity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much does the improvement of a single application’s performance increase the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overall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system performance?</a:t>
            </a:r>
          </a:p>
          <a:p>
            <a:pPr marL="671512" lvl="2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671512" lvl="2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Migrate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only pages whose utility exceeds the migration threshold from slow memory to fast memory</a:t>
            </a:r>
          </a:p>
          <a:p>
            <a:pPr lvl="0">
              <a:spcBef>
                <a:spcPts val="18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Periodically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adjust migration threshold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6715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37156" y="3505200"/>
            <a:ext cx="1592044" cy="614065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𝑈𝑡𝑖𝑙𝑖𝑡𝑦</m:t>
                      </m:r>
                      <m:r>
                        <a:rPr lang="en-US" sz="2400" i="1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𝑆𝑡𝑎𝑙𝑙𝑇𝑖𝑚𝑒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𝑆𝑒𝑛𝑠𝑖𝑡𝑖𝑣𝑖𝑡𝑦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0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 smtClean="0"/>
              <a:t>Estimating Application </a:t>
            </a:r>
            <a:r>
              <a:rPr lang="en-US" spc="-100" dirty="0"/>
              <a:t>Stall Time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686800" cy="533491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0066CC"/>
                </a:solidFill>
              </a:rPr>
              <a:t>access frequency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66CC"/>
                </a:solidFill>
              </a:rPr>
              <a:t>row buffer locality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66CC"/>
                </a:solidFill>
              </a:rPr>
              <a:t>MLP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estimate application’s stall time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2635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Access frequency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11160" y="2057400"/>
            <a:ext cx="2872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Row buffer locality</a:t>
            </a:r>
            <a:endParaRPr lang="en-US" sz="2200" b="1" dirty="0"/>
          </a:p>
        </p:txBody>
      </p: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2156029" y="2488287"/>
            <a:ext cx="1178593" cy="55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3611162" y="2488287"/>
            <a:ext cx="1436449" cy="55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5073" y="3048000"/>
            <a:ext cx="280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Number of </a:t>
            </a:r>
          </a:p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row buffer misses</a:t>
            </a:r>
            <a:r>
              <a:rPr lang="en-US" sz="2200" b="1" dirty="0" smtClean="0">
                <a:solidFill>
                  <a:srgbClr val="0066CC"/>
                </a:solidFill>
              </a:rPr>
              <a:t> </a:t>
            </a:r>
          </a:p>
        </p:txBody>
      </p:sp>
      <p:cxnSp>
        <p:nvCxnSpPr>
          <p:cNvPr id="22" name="Straight Arrow Connector 21"/>
          <p:cNvCxnSpPr>
            <a:stCxn id="18" idx="2"/>
            <a:endCxn id="26" idx="0"/>
          </p:cNvCxnSpPr>
          <p:nvPr/>
        </p:nvCxnSpPr>
        <p:spPr>
          <a:xfrm flipH="1">
            <a:off x="3538662" y="3817441"/>
            <a:ext cx="1" cy="78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94247" y="4598158"/>
            <a:ext cx="3688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Access latency reduction</a:t>
            </a:r>
            <a:br>
              <a:rPr lang="en-US" sz="2200" b="1" dirty="0" smtClean="0"/>
            </a:br>
            <a:r>
              <a:rPr lang="en-US" sz="2200" b="1" dirty="0" smtClean="0"/>
              <a:t>for the page if migrated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2689" y="2771000"/>
            <a:ext cx="339227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Why not row buffer hits?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Hits have </a:t>
            </a:r>
            <a:r>
              <a:rPr lang="en-US" sz="2000" b="1" dirty="0" smtClean="0">
                <a:solidFill>
                  <a:srgbClr val="0066CC"/>
                </a:solidFill>
              </a:rPr>
              <a:t>equal latency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both memories, so</a:t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accent6"/>
                </a:solidFill>
              </a:rPr>
              <a:t>no need to track them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358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8" grpId="0"/>
      <p:bldP spid="26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6514" y="2895600"/>
            <a:ext cx="3429000" cy="392501"/>
          </a:xfrm>
          <a:prstGeom prst="rect">
            <a:avLst/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70" dirty="0" smtClean="0"/>
              <a:t>Calculating Total Access Latency Reduction</a:t>
            </a:r>
            <a:endParaRPr lang="en-US" spc="-7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915400" cy="5339680"/>
          </a:xfrm>
        </p:spPr>
        <p:txBody>
          <a:bodyPr/>
          <a:lstStyle/>
          <a:p>
            <a:r>
              <a:rPr lang="en-US" dirty="0" smtClean="0"/>
              <a:t>Use counter to track number of row buffer misses (#</a:t>
            </a:r>
            <a:r>
              <a:rPr lang="en-US" dirty="0" err="1" smtClean="0"/>
              <a:t>RBMiss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Calculate change in number of</a:t>
            </a:r>
            <a:br>
              <a:rPr lang="en-US" dirty="0" smtClean="0"/>
            </a:br>
            <a:r>
              <a:rPr lang="en-US" dirty="0" smtClean="0"/>
              <a:t>memory cycles if page is migrated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b="1" dirty="0">
                <a:solidFill>
                  <a:srgbClr val="7030A0"/>
                </a:solidFill>
              </a:rPr>
              <a:t>separate counters for reads and writes</a:t>
            </a:r>
          </a:p>
          <a:p>
            <a:pPr lvl="1"/>
            <a:r>
              <a:rPr lang="en-US" dirty="0" smtClean="0"/>
              <a:t>Each memory can have </a:t>
            </a:r>
            <a:r>
              <a:rPr lang="en-US" b="1" dirty="0" smtClean="0">
                <a:solidFill>
                  <a:srgbClr val="7030A0"/>
                </a:solidFill>
              </a:rPr>
              <a:t>different latencies</a:t>
            </a:r>
            <a:r>
              <a:rPr lang="en-US" dirty="0" smtClean="0"/>
              <a:t> for reads and</a:t>
            </a:r>
            <a:br>
              <a:rPr lang="en-US" dirty="0" smtClean="0"/>
            </a:br>
            <a:r>
              <a:rPr lang="en-US" dirty="0" smtClean="0"/>
              <a:t>for writes</a:t>
            </a:r>
          </a:p>
          <a:p>
            <a:pPr lvl="1"/>
            <a:r>
              <a:rPr lang="en-US" dirty="0" smtClean="0"/>
              <a:t>Allows us to generalize UH-MEM for </a:t>
            </a:r>
            <a:r>
              <a:rPr lang="en-US" i="1" dirty="0" smtClean="0"/>
              <a:t>any</a:t>
            </a:r>
            <a:r>
              <a:rPr lang="en-US" dirty="0"/>
              <a:t> </a:t>
            </a:r>
            <a:r>
              <a:rPr lang="en-US" dirty="0" smtClean="0"/>
              <a:t>memory</a:t>
            </a:r>
          </a:p>
          <a:p>
            <a:pPr marL="344487" lvl="1" indent="0">
              <a:buNone/>
            </a:pPr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endParaRPr lang="en-US" dirty="0" smtClean="0"/>
          </a:p>
          <a:p>
            <a:pPr marL="671512" lvl="2" indent="0">
              <a:buNone/>
            </a:pPr>
            <a:endParaRPr lang="en-US" dirty="0"/>
          </a:p>
          <a:p>
            <a:pPr marL="6715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16" y="2830901"/>
                <a:ext cx="8929368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𝐴𝑐𝑐𝑒𝑠𝑠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𝐿𝑎𝑡𝑒𝑛𝑐𝑦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𝑟𝑒𝑎𝑑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𝑅𝐵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𝑀𝑖𝑠𝑠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𝑟𝑒𝑎𝑑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× 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𝑀𝑒𝑚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𝑟𝑒𝑎𝑑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−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𝑀𝑒𝑚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𝑟𝑒𝑎𝑑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" y="2830901"/>
                <a:ext cx="8929368" cy="445699"/>
              </a:xfrm>
              <a:prstGeom prst="rect">
                <a:avLst/>
              </a:prstGeom>
              <a:blipFill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516701"/>
                <a:ext cx="9171742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𝐴𝑐𝑐𝑒𝑠𝑠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𝐿𝑎𝑡𝑒𝑛𝑐𝑦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𝑤𝑟𝑖𝑡𝑒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𝑅𝐵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𝑀𝑖𝑠𝑠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𝑤𝑟𝑖𝑡𝑒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× 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𝑀𝑒𝑚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𝑤𝑟𝑖𝑡𝑒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−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𝑀𝑒𝑚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 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𝑤𝑟𝑖𝑡𝑒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16701"/>
                <a:ext cx="9171742" cy="445699"/>
              </a:xfrm>
              <a:prstGeom prst="rect">
                <a:avLst/>
              </a:prstGeom>
              <a:blipFill>
                <a:blip r:embed="rId4"/>
                <a:stretch>
                  <a:fillRect r="-332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0" y="1879937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CC"/>
                </a:solidFill>
              </a:rPr>
              <a:t>Reduction in miss latency</a:t>
            </a:r>
          </a:p>
          <a:p>
            <a:pPr algn="ctr"/>
            <a:r>
              <a:rPr lang="en-US" sz="2000" dirty="0">
                <a:solidFill>
                  <a:srgbClr val="0066CC"/>
                </a:solidFill>
              </a:rPr>
              <a:t>i</a:t>
            </a:r>
            <a:r>
              <a:rPr lang="en-US" sz="2000" dirty="0" smtClean="0">
                <a:solidFill>
                  <a:srgbClr val="0066CC"/>
                </a:solidFill>
              </a:rPr>
              <a:t>f we migrate from</a:t>
            </a:r>
            <a:br>
              <a:rPr lang="en-US" sz="2000" dirty="0" smtClean="0">
                <a:solidFill>
                  <a:srgbClr val="0066CC"/>
                </a:solidFill>
              </a:rPr>
            </a:br>
            <a:r>
              <a:rPr lang="en-US" sz="2000" dirty="0" smtClean="0">
                <a:solidFill>
                  <a:srgbClr val="0066CC"/>
                </a:solidFill>
              </a:rPr>
              <a:t>Memory B to Memory A</a:t>
            </a:r>
            <a:endParaRPr lang="en-US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0159"/>
            <a:ext cx="9067800" cy="1387720"/>
          </a:xfrm>
        </p:spPr>
        <p:txBody>
          <a:bodyPr/>
          <a:lstStyle/>
          <a:p>
            <a:r>
              <a:rPr lang="en-US" sz="2000" dirty="0" smtClean="0"/>
              <a:t>DRAM</a:t>
            </a:r>
            <a:r>
              <a:rPr lang="en-US" sz="2000" dirty="0"/>
              <a:t> </a:t>
            </a:r>
            <a:r>
              <a:rPr lang="en-US" sz="2000" dirty="0" smtClean="0"/>
              <a:t>faces </a:t>
            </a:r>
            <a:r>
              <a:rPr lang="en-US" sz="2000" b="1" dirty="0" smtClean="0">
                <a:solidFill>
                  <a:srgbClr val="C00000"/>
                </a:solidFill>
              </a:rPr>
              <a:t>significant technology scaling difficulties</a:t>
            </a:r>
          </a:p>
          <a:p>
            <a:pPr>
              <a:spcBef>
                <a:spcPts val="500"/>
              </a:spcBef>
            </a:pPr>
            <a:r>
              <a:rPr lang="en-US" sz="2000" spc="-20" dirty="0" smtClean="0">
                <a:solidFill>
                  <a:srgbClr val="0066CC"/>
                </a:solidFill>
              </a:rPr>
              <a:t>Emerging memory technologies </a:t>
            </a:r>
            <a:r>
              <a:rPr lang="en-US" sz="2000" spc="-20" dirty="0" smtClean="0"/>
              <a:t>overcome difficulties</a:t>
            </a:r>
            <a:r>
              <a:rPr lang="en-US" sz="2000" spc="-20" dirty="0"/>
              <a:t> </a:t>
            </a:r>
            <a:r>
              <a:rPr lang="en-US" sz="2000" spc="-20" dirty="0" smtClean="0"/>
              <a:t>(e.g., </a:t>
            </a:r>
            <a:r>
              <a:rPr lang="en-US" sz="2000" b="1" spc="-20" dirty="0" smtClean="0">
                <a:solidFill>
                  <a:schemeClr val="accent6"/>
                </a:solidFill>
              </a:rPr>
              <a:t>high capacity, low idle power</a:t>
            </a:r>
            <a:r>
              <a:rPr lang="en-US" sz="2000" spc="-20" dirty="0" smtClean="0"/>
              <a:t>), but have other shortcomings (e.g., </a:t>
            </a:r>
            <a:r>
              <a:rPr lang="en-US" sz="2000" b="1" spc="-20" dirty="0" smtClean="0">
                <a:solidFill>
                  <a:srgbClr val="C00000"/>
                </a:solidFill>
              </a:rPr>
              <a:t>slower than DRAM</a:t>
            </a:r>
            <a:r>
              <a:rPr lang="en-US" sz="2000" spc="-20" dirty="0" smtClean="0">
                <a:solidFill>
                  <a:srgbClr val="000000"/>
                </a:solidFill>
              </a:rPr>
              <a:t>)</a:t>
            </a:r>
            <a:endParaRPr lang="en-US" spc="-2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286000"/>
            <a:ext cx="8839200" cy="19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b="1" kern="0" dirty="0" smtClean="0">
                <a:solidFill>
                  <a:schemeClr val="accent6"/>
                </a:solidFill>
              </a:rPr>
              <a:t>Hybrid memory system</a:t>
            </a:r>
            <a:r>
              <a:rPr lang="en-US" sz="2000" kern="0" dirty="0" smtClean="0"/>
              <a:t> pairs DRAM with emerging memory technology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kern="0" dirty="0" smtClean="0"/>
              <a:t>Goal: combine </a:t>
            </a:r>
            <a:r>
              <a:rPr lang="en-US" sz="2000" b="1" kern="0" dirty="0" smtClean="0">
                <a:solidFill>
                  <a:schemeClr val="accent6"/>
                </a:solidFill>
              </a:rPr>
              <a:t>benefits of both memories</a:t>
            </a:r>
            <a:r>
              <a:rPr lang="en-US" sz="2000" kern="0" dirty="0"/>
              <a:t/>
            </a:r>
            <a:br>
              <a:rPr lang="en-US" sz="2000" kern="0" dirty="0"/>
            </a:br>
            <a:r>
              <a:rPr lang="en-US" sz="2000" kern="0" dirty="0" smtClean="0"/>
              <a:t>in a </a:t>
            </a:r>
            <a:r>
              <a:rPr lang="en-US" sz="2000" kern="0" dirty="0" smtClean="0">
                <a:solidFill>
                  <a:schemeClr val="accent6"/>
                </a:solidFill>
              </a:rPr>
              <a:t>cost-effective</a:t>
            </a:r>
            <a:r>
              <a:rPr lang="en-US" sz="2000" kern="0" dirty="0" smtClean="0"/>
              <a:t> manner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Problem: Which memory do we place each</a:t>
            </a:r>
            <a:br>
              <a:rPr lang="en-US" sz="2000" b="1" kern="0" dirty="0" smtClean="0">
                <a:solidFill>
                  <a:srgbClr val="7030A0"/>
                </a:solidFill>
              </a:rPr>
            </a:br>
            <a:r>
              <a:rPr lang="en-US" sz="2000" b="1" kern="0" dirty="0" smtClean="0">
                <a:solidFill>
                  <a:srgbClr val="7030A0"/>
                </a:solidFill>
              </a:rPr>
              <a:t>page in, to optimize system performance?</a:t>
            </a:r>
            <a:endParaRPr lang="en-US" kern="0" dirty="0" smtClean="0">
              <a:solidFill>
                <a:srgbClr val="7030A0"/>
              </a:solidFill>
            </a:endParaRP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69424" y="2784139"/>
            <a:ext cx="2674362" cy="1102061"/>
            <a:chOff x="6400800" y="2403139"/>
            <a:chExt cx="2674362" cy="1102061"/>
          </a:xfrm>
        </p:grpSpPr>
        <p:sp>
          <p:nvSpPr>
            <p:cNvPr id="6" name="Rectangle 5"/>
            <p:cNvSpPr/>
            <p:nvPr/>
          </p:nvSpPr>
          <p:spPr>
            <a:xfrm>
              <a:off x="7086600" y="2403139"/>
              <a:ext cx="12954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3124200"/>
              <a:ext cx="1250576" cy="381000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 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55962" y="3124200"/>
              <a:ext cx="1219200" cy="381000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315200" y="2784140"/>
              <a:ext cx="0" cy="340060"/>
            </a:xfrm>
            <a:prstGeom prst="line">
              <a:avLst/>
            </a:prstGeom>
            <a:ln w="25400"/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153400" y="2784140"/>
              <a:ext cx="0" cy="340060"/>
            </a:xfrm>
            <a:prstGeom prst="line">
              <a:avLst/>
            </a:prstGeom>
            <a:ln w="25400"/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00" y="4226260"/>
            <a:ext cx="8915400" cy="26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kern="0" dirty="0" smtClean="0"/>
              <a:t>Our approach: </a:t>
            </a:r>
            <a:r>
              <a:rPr lang="en-US" sz="2000" b="1" kern="0" dirty="0" smtClean="0">
                <a:solidFill>
                  <a:srgbClr val="0066CC"/>
                </a:solidFill>
              </a:rPr>
              <a:t>UH-MEM</a:t>
            </a:r>
            <a:r>
              <a:rPr lang="en-US" sz="2000" b="1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smtClean="0"/>
              <a:t>(Utility-based Hybrid </a:t>
            </a:r>
            <a:r>
              <a:rPr lang="en-US" sz="2000" kern="0" dirty="0" err="1" smtClean="0"/>
              <a:t>MEmory</a:t>
            </a:r>
            <a:r>
              <a:rPr lang="en-US" sz="2000" kern="0" dirty="0" smtClean="0"/>
              <a:t> </a:t>
            </a:r>
            <a:r>
              <a:rPr lang="en-US" sz="2000" kern="0" dirty="0"/>
              <a:t>M</a:t>
            </a:r>
            <a:r>
              <a:rPr lang="en-US" sz="2000" kern="0" dirty="0" smtClean="0"/>
              <a:t>anagement)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Key Idea: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kern="0" dirty="0" smtClean="0"/>
              <a:t>for each page, estimate </a:t>
            </a:r>
            <a:r>
              <a:rPr lang="en-US" sz="2000" b="1" i="1" kern="0" dirty="0" smtClean="0">
                <a:solidFill>
                  <a:srgbClr val="0066CC"/>
                </a:solidFill>
              </a:rPr>
              <a:t>utility</a:t>
            </a:r>
            <a:r>
              <a:rPr lang="en-US" sz="2000" kern="0" dirty="0" smtClean="0"/>
              <a:t> (i.e., performance impact) of migrating page, then use utility to guide page placement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Key Mechanism: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kern="0" spc="-30" dirty="0" smtClean="0"/>
              <a:t>a </a:t>
            </a:r>
            <a:r>
              <a:rPr lang="en-US" sz="2000" b="1" kern="0" spc="-30" dirty="0" smtClean="0">
                <a:solidFill>
                  <a:srgbClr val="0066CC"/>
                </a:solidFill>
              </a:rPr>
              <a:t>comprehensive model </a:t>
            </a:r>
            <a:r>
              <a:rPr lang="en-US" sz="2000" kern="0" spc="-30" dirty="0" smtClean="0"/>
              <a:t>to estimate utility using memory access characteristics, application impact on system performance</a:t>
            </a:r>
            <a:endParaRPr lang="en-US" kern="0" spc="-3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6096000"/>
            <a:ext cx="81852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sz="2000" kern="0" dirty="0" smtClean="0"/>
              <a:t>UH-MEM </a:t>
            </a:r>
            <a:r>
              <a:rPr lang="en-US" sz="2000" b="1" kern="0" dirty="0" smtClean="0">
                <a:solidFill>
                  <a:schemeClr val="accent6"/>
                </a:solidFill>
              </a:rPr>
              <a:t>improves performance by 14%</a:t>
            </a:r>
            <a:r>
              <a:rPr lang="en-US" sz="2000" kern="0" dirty="0" smtClean="0"/>
              <a:t> on average over the best of three state-of-the-art hybrid memory managers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4335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/>
              <a:t>Estimating Application Stall Time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686800" cy="5334917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solidFill>
                  <a:srgbClr val="0066CC"/>
                </a:solidFill>
              </a:rPr>
              <a:t>access frequency</a:t>
            </a:r>
            <a:r>
              <a:rPr lang="en-US" dirty="0"/>
              <a:t>, </a:t>
            </a:r>
            <a:r>
              <a:rPr lang="en-US" b="1" dirty="0">
                <a:solidFill>
                  <a:srgbClr val="0066CC"/>
                </a:solidFill>
              </a:rPr>
              <a:t>row buffer locality</a:t>
            </a:r>
            <a:r>
              <a:rPr lang="en-US" dirty="0"/>
              <a:t>, and </a:t>
            </a:r>
            <a:r>
              <a:rPr lang="en-US" b="1" dirty="0">
                <a:solidFill>
                  <a:srgbClr val="0066CC"/>
                </a:solidFill>
              </a:rPr>
              <a:t>MLP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estimate application’s stall time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0646" y="2057400"/>
            <a:ext cx="23307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Access frequency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2943" y="2057400"/>
            <a:ext cx="2489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Row buffer locality</a:t>
            </a:r>
            <a:endParaRPr lang="en-US" sz="2200" dirty="0"/>
          </a:p>
        </p:txBody>
      </p: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2156029" y="2488287"/>
            <a:ext cx="1178593" cy="55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3611163" y="2488287"/>
            <a:ext cx="1436448" cy="55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98387" y="3048000"/>
            <a:ext cx="2480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Number of </a:t>
            </a:r>
          </a:p>
          <a:p>
            <a:pPr algn="ctr"/>
            <a:r>
              <a:rPr lang="en-US" sz="2200" dirty="0" smtClean="0"/>
              <a:t>row buffer misses </a:t>
            </a:r>
          </a:p>
        </p:txBody>
      </p:sp>
      <p:cxnSp>
        <p:nvCxnSpPr>
          <p:cNvPr id="22" name="Straight Arrow Connector 21"/>
          <p:cNvCxnSpPr>
            <a:stCxn id="18" idx="2"/>
            <a:endCxn id="26" idx="0"/>
          </p:cNvCxnSpPr>
          <p:nvPr/>
        </p:nvCxnSpPr>
        <p:spPr>
          <a:xfrm>
            <a:off x="3538663" y="3817441"/>
            <a:ext cx="0" cy="78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56815" y="4598158"/>
            <a:ext cx="4363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Access latency reduction</a:t>
            </a:r>
            <a:br>
              <a:rPr lang="en-US" sz="2200" b="1" dirty="0" smtClean="0"/>
            </a:br>
            <a:r>
              <a:rPr lang="en-US" sz="2200" b="1" dirty="0" smtClean="0"/>
              <a:t>for the page due to migration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73811" y="4901141"/>
            <a:ext cx="784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MLP</a:t>
            </a:r>
            <a:endParaRPr lang="en-US" sz="2200" b="1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3538663" y="5367599"/>
            <a:ext cx="995237" cy="55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</p:cNvCxnSpPr>
          <p:nvPr/>
        </p:nvCxnSpPr>
        <p:spPr>
          <a:xfrm flipH="1">
            <a:off x="5336347" y="5332028"/>
            <a:ext cx="1129559" cy="595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35119" y="5893713"/>
            <a:ext cx="4624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Application stall time reduction</a:t>
            </a:r>
          </a:p>
        </p:txBody>
      </p:sp>
    </p:spTree>
    <p:extLst>
      <p:ext uri="{BB962C8B-B14F-4D97-AF65-F5344CB8AC3E}">
        <p14:creationId xmlns:p14="http://schemas.microsoft.com/office/powerpoint/2010/main" val="4008126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92928" y="3366590"/>
            <a:ext cx="304800" cy="39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08721"/>
                <a:ext cx="8915400" cy="5339680"/>
              </a:xfrm>
            </p:spPr>
            <p:txBody>
              <a:bodyPr/>
              <a:lstStyle/>
              <a:p>
                <a:r>
                  <a:rPr lang="en-US" b="1" dirty="0" smtClean="0"/>
                  <a:t>MLP</a:t>
                </a:r>
                <a:r>
                  <a:rPr lang="en-US" dirty="0" smtClean="0"/>
                  <a:t> characterizes number of accesses that </a:t>
                </a:r>
                <a:r>
                  <a:rPr lang="en-US" b="1" dirty="0" smtClean="0">
                    <a:solidFill>
                      <a:srgbClr val="0066CC"/>
                    </a:solidFill>
                  </a:rPr>
                  <a:t>overlap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srgbClr val="0066CC"/>
                    </a:solidFill>
                  </a:rPr>
                  <a:t>How do overlaps affect application performance?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𝑀𝐿𝑃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𝑟𝑒𝑎𝑑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𝑀𝐿𝑃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𝑤𝑟𝑖𝑡𝑒</m:t>
                        </m:r>
                      </m:sub>
                    </m:sSub>
                  </m:oMath>
                </a14:m>
                <a:r>
                  <a:rPr lang="en-US" dirty="0" smtClean="0"/>
                  <a:t> for each page:</a:t>
                </a:r>
              </a:p>
              <a:p>
                <a:pPr lvl="1"/>
                <a:r>
                  <a:rPr lang="en-US" dirty="0" smtClean="0"/>
                  <a:t>Count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concurrent read/write requests</a:t>
                </a:r>
                <a:r>
                  <a:rPr lang="en-US" dirty="0" smtClean="0"/>
                  <a:t> from the same application</a:t>
                </a:r>
              </a:p>
              <a:p>
                <a:pPr lvl="1"/>
                <a:r>
                  <a:rPr lang="en-US" dirty="0" smtClean="0"/>
                  <a:t>Amount of concurrency may vary across time </a:t>
                </a:r>
                <a:r>
                  <a:rPr lang="en-US" dirty="0" smtClean="0">
                    <a:sym typeface="Wingdings"/>
                  </a:rPr>
                  <a:t> </a:t>
                </a:r>
                <a:br>
                  <a:rPr lang="en-US" dirty="0" smtClean="0">
                    <a:sym typeface="Wingdings"/>
                  </a:rPr>
                </a:br>
                <a:r>
                  <a:rPr lang="en-US" dirty="0" smtClean="0">
                    <a:sym typeface="Wingdings"/>
                  </a:rPr>
                  <a:t>use </a:t>
                </a:r>
                <a:r>
                  <a:rPr lang="en-US" b="1" dirty="0" smtClean="0">
                    <a:solidFill>
                      <a:srgbClr val="7030A0"/>
                    </a:solidFill>
                    <a:sym typeface="Wingdings"/>
                  </a:rPr>
                  <a:t>average concurrency</a:t>
                </a:r>
                <a:r>
                  <a:rPr lang="en-US" dirty="0" smtClean="0">
                    <a:sym typeface="Wingdings"/>
                  </a:rPr>
                  <a:t> over an interval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671512" lvl="2" indent="0">
                  <a:buNone/>
                </a:pPr>
                <a:endParaRPr lang="en-US" dirty="0"/>
              </a:p>
              <a:p>
                <a:pPr marL="671512" lvl="2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08721"/>
                <a:ext cx="8915400" cy="5339680"/>
              </a:xfrm>
              <a:blipFill>
                <a:blip r:embed="rId3"/>
                <a:stretch>
                  <a:fillRect l="-274" t="-913" b="-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971800" y="2883037"/>
            <a:ext cx="2599619" cy="392501"/>
          </a:xfrm>
          <a:prstGeom prst="rect">
            <a:avLst/>
          </a:prstGeom>
          <a:solidFill>
            <a:srgbClr val="FFCC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3922" y="2880350"/>
            <a:ext cx="1057878" cy="392501"/>
          </a:xfrm>
          <a:prstGeom prst="rect">
            <a:avLst/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Stall Time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606" y="2856028"/>
                <a:ext cx="63430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𝑆𝑡𝑎𝑙𝑙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𝑇𝑖𝑚𝑒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𝐴𝑐𝑐𝑒𝑠𝑠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𝐿𝑎𝑡𝑒𝑛𝑐𝑦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𝑟𝑒𝑎𝑑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𝑀𝐿𝑃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𝑟𝑒𝑎𝑑</m:t>
                            </m:r>
                          </m:sub>
                        </m:sSub>
                      </m:den>
                    </m:f>
                  </m:oMath>
                </a14:m>
                <a:endParaRPr lang="en-US" sz="22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 algn="ctr"/>
                <a:r>
                  <a:rPr lang="en-US" sz="2200" dirty="0" smtClean="0">
                    <a:ea typeface="Cambria Math" charset="0"/>
                    <a:cs typeface="Cambria Math" charset="0"/>
                  </a:rPr>
                  <a:t>                             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6" y="2856028"/>
                <a:ext cx="6343018" cy="769441"/>
              </a:xfrm>
              <a:prstGeom prst="rect">
                <a:avLst/>
              </a:prstGeom>
              <a:blipFill>
                <a:blip r:embed="rId4"/>
                <a:stretch>
                  <a:fillRect t="-66667" b="-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28712" y="3320669"/>
                <a:ext cx="51816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×</m:t>
                      </m:r>
                      <m:f>
                        <m:fPr>
                          <m:type m:val="lin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𝐴𝑐𝑐𝑒𝑠𝑠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𝐿𝑎𝑡𝑒𝑛𝑐𝑦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𝑤𝑟𝑖𝑡𝑒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𝑀𝐿𝑃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𝑤𝑟𝑖𝑡𝑒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12" y="3320669"/>
                <a:ext cx="5181600" cy="430887"/>
              </a:xfrm>
              <a:prstGeom prst="rect">
                <a:avLst/>
              </a:prstGeom>
              <a:blipFill>
                <a:blip r:embed="rId5"/>
                <a:stretch>
                  <a:fillRect t="-120000" b="-19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50163" y="1808100"/>
            <a:ext cx="31850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CC"/>
                </a:solidFill>
              </a:rPr>
              <a:t>More requests overlap</a:t>
            </a:r>
            <a:r>
              <a:rPr lang="en-US" sz="2000" b="1" dirty="0" smtClean="0">
                <a:solidFill>
                  <a:srgbClr val="0066CC"/>
                </a:solidFill>
              </a:rPr>
              <a:t> </a:t>
            </a:r>
            <a:r>
              <a:rPr lang="en-US" sz="2000" b="1" dirty="0" smtClean="0">
                <a:solidFill>
                  <a:srgbClr val="0066CC"/>
                </a:solidFill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rgbClr val="0066CC"/>
                </a:solidFill>
              </a:rPr>
              <a:t/>
            </a:r>
            <a:br>
              <a:rPr lang="en-US" sz="2000" b="1" dirty="0" smtClean="0">
                <a:solidFill>
                  <a:srgbClr val="0066CC"/>
                </a:solidFill>
              </a:rPr>
            </a:br>
            <a:r>
              <a:rPr lang="en-US" sz="2000" b="1" dirty="0" smtClean="0">
                <a:solidFill>
                  <a:srgbClr val="0066CC"/>
                </a:solidFill>
              </a:rPr>
              <a:t>reductions overlap </a:t>
            </a:r>
            <a:r>
              <a:rPr lang="en-US" sz="2000" b="1" dirty="0" smtClean="0">
                <a:solidFill>
                  <a:srgbClr val="0066CC"/>
                </a:solidFill>
                <a:sym typeface="Wingdings" panose="05000000000000000000" pitchFamily="2" charset="2"/>
              </a:rPr>
              <a:t></a:t>
            </a:r>
            <a:br>
              <a:rPr lang="en-US" sz="2000" b="1" dirty="0" smtClean="0">
                <a:solidFill>
                  <a:srgbClr val="0066CC"/>
                </a:solidFill>
                <a:sym typeface="Wingdings" panose="05000000000000000000" pitchFamily="2" charset="2"/>
              </a:rPr>
            </a:br>
            <a:r>
              <a:rPr lang="en-US" sz="2000" b="1" dirty="0" smtClean="0">
                <a:solidFill>
                  <a:srgbClr val="0066CC"/>
                </a:solidFill>
              </a:rPr>
              <a:t>smaller improvement</a:t>
            </a:r>
          </a:p>
          <a:p>
            <a:pPr>
              <a:tabLst>
                <a:tab pos="1882775" algn="ctr"/>
              </a:tabLst>
            </a:pPr>
            <a:r>
              <a:rPr lang="en-US" sz="2000" dirty="0" smtClean="0">
                <a:solidFill>
                  <a:srgbClr val="0066CC"/>
                </a:solidFill>
              </a:rPr>
              <a:t>	from migrating</a:t>
            </a:r>
            <a:br>
              <a:rPr lang="en-US" sz="2000" dirty="0" smtClean="0">
                <a:solidFill>
                  <a:srgbClr val="0066CC"/>
                </a:solidFill>
              </a:rPr>
            </a:br>
            <a:r>
              <a:rPr lang="en-US" sz="2000" dirty="0" smtClean="0">
                <a:solidFill>
                  <a:srgbClr val="0066CC"/>
                </a:solidFill>
              </a:rPr>
              <a:t>	the page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4526" y="2133600"/>
            <a:ext cx="285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Total number of cycles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reduced for all requests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238" y="3784937"/>
            <a:ext cx="8410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900"/>
                </a:solidFill>
              </a:rPr>
              <a:t>Not all writes</a:t>
            </a:r>
            <a:r>
              <a:rPr lang="en-US" sz="2000" dirty="0" smtClean="0">
                <a:solidFill>
                  <a:srgbClr val="009900"/>
                </a:solidFill>
              </a:rPr>
              <a:t> fall on </a:t>
            </a:r>
            <a:r>
              <a:rPr lang="en-US" sz="2000" b="1" dirty="0" smtClean="0">
                <a:solidFill>
                  <a:srgbClr val="009900"/>
                </a:solidFill>
              </a:rPr>
              <a:t>critical path</a:t>
            </a:r>
            <a:r>
              <a:rPr lang="en-US" sz="2000" dirty="0" smtClean="0">
                <a:solidFill>
                  <a:srgbClr val="009900"/>
                </a:solidFill>
              </a:rPr>
              <a:t> of execution</a:t>
            </a:r>
            <a:br>
              <a:rPr lang="en-US" sz="2000" dirty="0" smtClean="0">
                <a:solidFill>
                  <a:srgbClr val="009900"/>
                </a:solidFill>
              </a:rPr>
            </a:br>
            <a:r>
              <a:rPr lang="en-US" sz="2000" dirty="0" smtClean="0">
                <a:solidFill>
                  <a:srgbClr val="009900"/>
                </a:solidFill>
              </a:rPr>
              <a:t>due to write queues inside memory:</a:t>
            </a:r>
          </a:p>
          <a:p>
            <a:pPr algn="ctr"/>
            <a:r>
              <a:rPr lang="en-US" sz="2000" i="1" dirty="0" smtClean="0">
                <a:solidFill>
                  <a:srgbClr val="009900"/>
                </a:solidFill>
              </a:rPr>
              <a:t>p</a:t>
            </a:r>
            <a:r>
              <a:rPr lang="en-US" sz="2000" dirty="0" smtClean="0">
                <a:solidFill>
                  <a:srgbClr val="009900"/>
                </a:solidFill>
              </a:rPr>
              <a:t> is probability that </a:t>
            </a:r>
            <a:r>
              <a:rPr lang="en-US" sz="2000" b="1" dirty="0" smtClean="0">
                <a:solidFill>
                  <a:srgbClr val="009900"/>
                </a:solidFill>
              </a:rPr>
              <a:t>application stalls when queue is being drained</a:t>
            </a:r>
            <a:endParaRPr lang="en-US" sz="20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17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1" grpId="1" animBg="1"/>
      <p:bldP spid="8" grpId="0" animBg="1"/>
      <p:bldP spid="8" grpId="1" animBg="1"/>
      <p:bldP spid="10" grpId="0"/>
      <p:bldP spid="6" grpId="0"/>
      <p:bldP spid="9" grpId="0"/>
      <p:bldP spid="9" grpId="1"/>
      <p:bldP spid="12" grpId="0"/>
      <p:bldP spid="12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120640"/>
            <a:ext cx="8610600" cy="100584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8610600" cy="100584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980456"/>
            <a:ext cx="8610600" cy="3134344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 of UH-MEM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0" dirty="0"/>
              <a:t>For each page, estimate </a:t>
            </a:r>
            <a:r>
              <a:rPr lang="en-US" b="1" spc="-50" dirty="0">
                <a:solidFill>
                  <a:srgbClr val="0066CC"/>
                </a:solidFill>
              </a:rPr>
              <a:t>utility </a:t>
            </a:r>
            <a:r>
              <a:rPr lang="en-US" spc="-50" dirty="0"/>
              <a:t>using a </a:t>
            </a:r>
            <a:r>
              <a:rPr lang="en-US" b="1" spc="-50" dirty="0">
                <a:solidFill>
                  <a:srgbClr val="0066CC"/>
                </a:solidFill>
              </a:rPr>
              <a:t>performance model</a:t>
            </a:r>
            <a:endParaRPr lang="en-US" spc="-50" dirty="0"/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Application stall time reduction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much would migrating a page benefit the performance of the application that the page belongs to?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Application performance sensitivity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How much does the improvement of a single application’s performance increase the </a:t>
            </a:r>
            <a:r>
              <a:rPr lang="en-US" i="1" dirty="0" smtClean="0">
                <a:solidFill>
                  <a:srgbClr val="7030A0"/>
                </a:solidFill>
              </a:rPr>
              <a:t>overall</a:t>
            </a:r>
            <a:r>
              <a:rPr lang="en-US" dirty="0" smtClean="0">
                <a:solidFill>
                  <a:srgbClr val="7030A0"/>
                </a:solidFill>
              </a:rPr>
              <a:t> system performance?</a:t>
            </a:r>
          </a:p>
          <a:p>
            <a:pPr marL="671512" lvl="2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671512" lvl="2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Migrate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only pages whose utility exceeds the migration threshold from slow memory to fast memory</a:t>
            </a:r>
          </a:p>
          <a:p>
            <a:pPr lvl="0">
              <a:spcBef>
                <a:spcPts val="18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Periodically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adjust migration threshold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6715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3505200"/>
            <a:ext cx="1600200" cy="614065"/>
          </a:xfrm>
          <a:prstGeom prst="round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𝑈𝑡𝑖𝑙𝑖𝑡𝑦</m:t>
                      </m:r>
                      <m:r>
                        <a:rPr lang="en-US" sz="2400" i="1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𝑆𝑡𝑎𝑙𝑙𝑇𝑖𝑚𝑒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𝑆𝑒𝑛𝑠𝑖𝑡𝑖𝑣𝑖𝑡𝑦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1400"/>
                <a:ext cx="5570756" cy="46166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57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756320"/>
          </a:xfrm>
        </p:spPr>
        <p:txBody>
          <a:bodyPr/>
          <a:lstStyle/>
          <a:p>
            <a:r>
              <a:rPr lang="en-US" spc="-130" dirty="0" smtClean="0"/>
              <a:t>Estimating Application </a:t>
            </a:r>
            <a:r>
              <a:rPr lang="en-US" spc="-130" dirty="0"/>
              <a:t>Performance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08721"/>
                <a:ext cx="8763000" cy="5339680"/>
              </a:xfrm>
            </p:spPr>
            <p:txBody>
              <a:bodyPr/>
              <a:lstStyle/>
              <a:p>
                <a:r>
                  <a:rPr lang="en-US" dirty="0" smtClean="0"/>
                  <a:t>Objective: </a:t>
                </a:r>
                <a:r>
                  <a:rPr lang="en-US" b="1" dirty="0" smtClean="0">
                    <a:solidFill>
                      <a:srgbClr val="0066CC"/>
                    </a:solidFill>
                  </a:rPr>
                  <a:t>improve system job throughput</a:t>
                </a:r>
              </a:p>
              <a:p>
                <a:pPr>
                  <a:spcBef>
                    <a:spcPts val="2500"/>
                  </a:spcBef>
                </a:pPr>
                <a:r>
                  <a:rPr lang="en-US" b="1" dirty="0" smtClean="0">
                    <a:solidFill>
                      <a:srgbClr val="0066CC"/>
                    </a:solidFill>
                  </a:rPr>
                  <a:t>Weighted speedup</a:t>
                </a:r>
                <a:r>
                  <a:rPr lang="en-US" dirty="0" smtClean="0"/>
                  <a:t> for </a:t>
                </a:r>
                <a:r>
                  <a:rPr lang="en-US" dirty="0" err="1" smtClean="0"/>
                  <a:t>multiprogrammed</a:t>
                </a:r>
                <a:r>
                  <a:rPr lang="en-US" dirty="0" smtClean="0"/>
                  <a:t> workloads</a:t>
                </a:r>
              </a:p>
              <a:p>
                <a:pPr lvl="1"/>
                <a:r>
                  <a:rPr lang="en-US" sz="2400" dirty="0" smtClean="0"/>
                  <a:t>Number </a:t>
                </a:r>
                <a:r>
                  <a:rPr lang="en-US" sz="2400" dirty="0"/>
                  <a:t>of jobs </a:t>
                </a:r>
                <a:r>
                  <a:rPr lang="en-US" sz="2400" dirty="0" smtClean="0"/>
                  <a:t>(i.e., applications) completed </a:t>
                </a:r>
                <a:r>
                  <a:rPr lang="en-US" sz="2400" dirty="0"/>
                  <a:t>per unit time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Eyerman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+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IEEE Micro 2008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endParaRPr lang="en-US" sz="2400" b="0" i="1" dirty="0" smtClean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b="0" dirty="0" smtClean="0"/>
                  <a:t>For each application </a:t>
                </a:r>
                <a:r>
                  <a:rPr lang="en-US" sz="2400" b="0" i="1" dirty="0" err="1" smtClean="0"/>
                  <a:t>i</a:t>
                </a:r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𝑆𝑝𝑒𝑒𝑑𝑢𝑝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mr-IN" sz="240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𝑎𝑙𝑜𝑛𝑒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𝑠h𝑎𝑟𝑒𝑑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𝑊𝑒𝑖𝑔h𝑡𝑒𝑑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𝑆𝑝𝑒𝑒𝑑𝑢𝑝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𝑆𝑝𝑒𝑒𝑑𝑢𝑝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08721"/>
                <a:ext cx="8763000" cy="5339680"/>
              </a:xfrm>
              <a:blipFill rotWithShape="0">
                <a:blip r:embed="rId3"/>
                <a:stretch>
                  <a:fillRect l="-278" t="-913" r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does </a:t>
            </a:r>
            <a:r>
              <a:rPr lang="en-US" sz="2400" b="1" dirty="0" smtClean="0">
                <a:solidFill>
                  <a:schemeClr val="bg1"/>
                </a:solidFill>
              </a:rPr>
              <a:t>each application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contribute to the weighted speedup?</a:t>
            </a:r>
          </a:p>
        </p:txBody>
      </p:sp>
    </p:spTree>
    <p:extLst>
      <p:ext uri="{BB962C8B-B14F-4D97-AF65-F5344CB8AC3E}">
        <p14:creationId xmlns:p14="http://schemas.microsoft.com/office/powerpoint/2010/main" val="387448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35311" y="2444967"/>
            <a:ext cx="1222689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8983" y="2425837"/>
            <a:ext cx="1981200" cy="392501"/>
          </a:xfrm>
          <a:prstGeom prst="rect">
            <a:avLst/>
          </a:prstGeom>
          <a:solidFill>
            <a:srgbClr val="FFCC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1223" y="2890666"/>
            <a:ext cx="1230919" cy="392501"/>
          </a:xfrm>
          <a:prstGeom prst="rect">
            <a:avLst/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756320"/>
          </a:xfrm>
        </p:spPr>
        <p:txBody>
          <a:bodyPr/>
          <a:lstStyle/>
          <a:p>
            <a:r>
              <a:rPr lang="en-US" spc="-130" dirty="0" smtClean="0"/>
              <a:t>Estimating Application </a:t>
            </a:r>
            <a:r>
              <a:rPr lang="en-US" spc="-130" dirty="0"/>
              <a:t>Performance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08721"/>
                <a:ext cx="8915400" cy="5339680"/>
              </a:xfrm>
            </p:spPr>
            <p:txBody>
              <a:bodyPr/>
              <a:lstStyle/>
              <a:p>
                <a:pPr>
                  <a:spcBef>
                    <a:spcPts val="500"/>
                  </a:spcBef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Sensitivity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for each cycle of stall time saved, how much does our target metric improve by?</a:t>
                </a:r>
              </a:p>
              <a:p>
                <a:pPr>
                  <a:spcBef>
                    <a:spcPts val="1500"/>
                  </a:spcBef>
                </a:pPr>
                <a:endParaRPr lang="en-US" dirty="0"/>
              </a:p>
              <a:p>
                <a:pPr>
                  <a:spcBef>
                    <a:spcPts val="1500"/>
                  </a:spcBef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350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𝑠h𝑎𝑟𝑒𝑑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</a:t>
                </a:r>
                <a:r>
                  <a:rPr lang="en-US" dirty="0" smtClean="0"/>
                  <a:t>counted at runtime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𝑆𝑝𝑒𝑒𝑑𝑢𝑝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estimated using previously-proposed models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sz="1800" dirty="0" smtClean="0">
                    <a:solidFill>
                      <a:schemeClr val="bg2"/>
                    </a:solidFill>
                  </a:rPr>
                  <a:t>[</a:t>
                </a:r>
                <a:r>
                  <a:rPr lang="en-US" sz="1800" dirty="0" err="1" smtClean="0">
                    <a:solidFill>
                      <a:schemeClr val="bg2"/>
                    </a:solidFill>
                  </a:rPr>
                  <a:t>Moscibroda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+ </a:t>
                </a:r>
                <a:r>
                  <a:rPr lang="en-US" sz="1800" dirty="0">
                    <a:solidFill>
                      <a:schemeClr val="bg2"/>
                    </a:solidFill>
                  </a:rPr>
                  <a:t>USENIX Security 2007], [Mutlu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+ </a:t>
                </a:r>
                <a:r>
                  <a:rPr lang="en-US" sz="1800" dirty="0">
                    <a:solidFill>
                      <a:schemeClr val="bg2"/>
                    </a:solidFill>
                  </a:rPr>
                  <a:t>MICRO 2007],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bg2"/>
                    </a:solidFill>
                  </a:rPr>
                </a:br>
                <a:r>
                  <a:rPr lang="en-US" sz="1800" dirty="0" smtClean="0">
                    <a:solidFill>
                      <a:schemeClr val="bg2"/>
                    </a:solidFill>
                  </a:rPr>
                  <a:t>[</a:t>
                </a:r>
                <a:r>
                  <a:rPr lang="en-US" sz="1800" dirty="0" err="1" smtClean="0">
                    <a:solidFill>
                      <a:schemeClr val="bg2"/>
                    </a:solidFill>
                  </a:rPr>
                  <a:t>Ebrahimi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+ ASLPLOS 2010], [</a:t>
                </a:r>
                <a:r>
                  <a:rPr lang="en-US" sz="1800" dirty="0" err="1" smtClean="0">
                    <a:solidFill>
                      <a:schemeClr val="bg2"/>
                    </a:solidFill>
                  </a:rPr>
                  <a:t>Ebrahimi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+ ISCA 2011], [Subramanian+ HPCA 2013], [Subramanian+ MICRO 2015]  </a:t>
                </a:r>
              </a:p>
              <a:p>
                <a:pPr>
                  <a:spcBef>
                    <a:spcPts val="1500"/>
                  </a:spcBef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08721"/>
                <a:ext cx="8915400" cy="5339680"/>
              </a:xfrm>
              <a:blipFill>
                <a:blip r:embed="rId3"/>
                <a:stretch>
                  <a:fillRect l="-274" t="-913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2589" y="2444967"/>
                <a:ext cx="4132413" cy="819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𝑆𝑒𝑛𝑠𝑖𝑡𝑖𝑣𝑖𝑡𝑦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mr-I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mr-IN" sz="2200" i="1" smtClean="0">
                                  <a:latin typeface="Cambria Math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𝑃𝑒𝑟𝑓𝑜𝑟𝑚𝑎𝑛𝑐𝑒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mr-I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𝑠h𝑎𝑟𝑒𝑑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589" y="2444967"/>
                <a:ext cx="4132413" cy="8190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1600" y="2447861"/>
                <a:ext cx="1773241" cy="818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22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𝑆𝑝𝑒𝑒𝑑𝑢𝑝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𝑠h𝑎𝑟𝑒𝑑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447861"/>
                <a:ext cx="1773241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73563" y="3312471"/>
            <a:ext cx="3546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CC"/>
                </a:solidFill>
              </a:rPr>
              <a:t>Number of cycles saved</a:t>
            </a:r>
          </a:p>
          <a:p>
            <a:pPr algn="ctr"/>
            <a:r>
              <a:rPr lang="en-US" sz="2000" dirty="0" smtClean="0">
                <a:solidFill>
                  <a:srgbClr val="0066CC"/>
                </a:solidFill>
              </a:rPr>
              <a:t>in last interval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676400"/>
            <a:ext cx="5091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How much of the weighted speedup</a:t>
            </a:r>
            <a:r>
              <a:rPr lang="en-US" sz="2000" dirty="0" smtClean="0">
                <a:solidFill>
                  <a:srgbClr val="FF6600"/>
                </a:solidFill>
              </a:rPr>
              <a:t/>
            </a:r>
            <a:br>
              <a:rPr lang="en-US" sz="2000" dirty="0" smtClean="0">
                <a:solidFill>
                  <a:srgbClr val="FF6600"/>
                </a:solidFill>
              </a:rPr>
            </a:br>
            <a:r>
              <a:rPr lang="en-US" sz="2000" dirty="0" smtClean="0">
                <a:solidFill>
                  <a:srgbClr val="FF6600"/>
                </a:solidFill>
              </a:rPr>
              <a:t>did the application save in the last interval?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2192782"/>
            <a:ext cx="2177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900"/>
                </a:solidFill>
              </a:rPr>
              <a:t>Derived</a:t>
            </a:r>
            <a:br>
              <a:rPr lang="en-US" sz="2000" b="1" dirty="0" smtClean="0">
                <a:solidFill>
                  <a:srgbClr val="009900"/>
                </a:solidFill>
              </a:rPr>
            </a:br>
            <a:r>
              <a:rPr lang="en-US" sz="2000" b="1" dirty="0" smtClean="0">
                <a:solidFill>
                  <a:srgbClr val="009900"/>
                </a:solidFill>
              </a:rPr>
              <a:t>mathematically</a:t>
            </a:r>
          </a:p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(see paper</a:t>
            </a:r>
            <a:br>
              <a:rPr lang="en-US" sz="2000" dirty="0" smtClean="0">
                <a:solidFill>
                  <a:srgbClr val="009900"/>
                </a:solidFill>
              </a:rPr>
            </a:br>
            <a:r>
              <a:rPr lang="en-US" sz="2000" dirty="0" smtClean="0">
                <a:solidFill>
                  <a:srgbClr val="009900"/>
                </a:solidFill>
              </a:rPr>
              <a:t>for details)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8" grpId="0" animBg="1"/>
      <p:bldP spid="8" grpId="1" animBg="1"/>
      <p:bldP spid="7" grpId="0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980456"/>
            <a:ext cx="8610600" cy="3134344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8610600" cy="1005840"/>
          </a:xfrm>
          <a:prstGeom prst="rect">
            <a:avLst/>
          </a:prstGeom>
          <a:solidFill>
            <a:srgbClr val="FFCC00">
              <a:alpha val="28000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5120640"/>
            <a:ext cx="8610600" cy="1371600"/>
          </a:xfrm>
          <a:prstGeom prst="rect">
            <a:avLst/>
          </a:prstGeom>
          <a:solidFill>
            <a:srgbClr val="FF6600">
              <a:alpha val="22000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Mechanisms of UH-MEM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For each page, estimate </a:t>
            </a:r>
            <a:r>
              <a:rPr lang="en-US" b="1" spc="-50" dirty="0" smtClean="0">
                <a:solidFill>
                  <a:schemeClr val="bg1">
                    <a:lumMod val="50000"/>
                  </a:schemeClr>
                </a:solidFill>
              </a:rPr>
              <a:t>utility </a:t>
            </a:r>
            <a:r>
              <a:rPr lang="en-US" spc="-50" dirty="0" smtClean="0">
                <a:solidFill>
                  <a:schemeClr val="bg1">
                    <a:lumMod val="50000"/>
                  </a:schemeClr>
                </a:solidFill>
              </a:rPr>
              <a:t>using a </a:t>
            </a:r>
            <a:r>
              <a:rPr lang="en-US" b="1" spc="-50" dirty="0" smtClean="0">
                <a:solidFill>
                  <a:schemeClr val="bg1">
                    <a:lumMod val="50000"/>
                  </a:schemeClr>
                </a:solidFill>
              </a:rPr>
              <a:t>performance model</a:t>
            </a:r>
            <a:endParaRPr lang="en-US" spc="-5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Application stall time reduction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much would migrating a page benefit the performance of the application that the page belongs to?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Application performance sensitivity</a:t>
            </a:r>
          </a:p>
          <a:p>
            <a:pPr marL="671512" lvl="2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much does the improvement of a single application’s performance increase the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overall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system performance?</a:t>
            </a:r>
          </a:p>
          <a:p>
            <a:pPr marL="671512" lvl="2" indent="0">
              <a:buNone/>
            </a:pPr>
            <a:endParaRPr lang="en-US" dirty="0"/>
          </a:p>
          <a:p>
            <a:pPr marL="671512" lvl="2" indent="0">
              <a:buNone/>
            </a:pPr>
            <a:endParaRPr lang="en-US" dirty="0"/>
          </a:p>
          <a:p>
            <a:pPr lvl="0"/>
            <a:r>
              <a:rPr lang="en-US" b="1" dirty="0" smtClean="0">
                <a:solidFill>
                  <a:srgbClr val="0066CC"/>
                </a:solidFill>
              </a:rPr>
              <a:t>Migrate</a:t>
            </a:r>
            <a:r>
              <a:rPr lang="en-US" dirty="0" smtClean="0"/>
              <a:t> only pages whose utility </a:t>
            </a:r>
            <a:r>
              <a:rPr lang="en-US" dirty="0" smtClean="0">
                <a:solidFill>
                  <a:srgbClr val="0066CC"/>
                </a:solidFill>
              </a:rPr>
              <a:t>exceeds the migration threshold </a:t>
            </a:r>
            <a:r>
              <a:rPr lang="en-US" dirty="0" smtClean="0"/>
              <a:t>from slow memory to fast memory</a:t>
            </a:r>
          </a:p>
          <a:p>
            <a:pPr lvl="0">
              <a:spcBef>
                <a:spcPts val="1800"/>
              </a:spcBef>
              <a:buClrTx/>
            </a:pPr>
            <a:r>
              <a:rPr lang="en-US" dirty="0" smtClean="0"/>
              <a:t>Periodically </a:t>
            </a:r>
            <a:r>
              <a:rPr lang="en-US" b="1" dirty="0" smtClean="0">
                <a:solidFill>
                  <a:srgbClr val="0066CC"/>
                </a:solidFill>
              </a:rPr>
              <a:t>adjust migration threshold</a:t>
            </a:r>
          </a:p>
          <a:p>
            <a:pPr lvl="1"/>
            <a:r>
              <a:rPr lang="en-US" dirty="0" smtClean="0"/>
              <a:t>Hill-climbing algorithm to balance migrations and channel load</a:t>
            </a:r>
          </a:p>
          <a:p>
            <a:pPr lvl="1"/>
            <a:r>
              <a:rPr lang="en-US" dirty="0" smtClean="0"/>
              <a:t>More details in the paper</a:t>
            </a:r>
            <a:endParaRPr lang="en-US" dirty="0"/>
          </a:p>
          <a:p>
            <a:pPr marL="6715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3581400"/>
                <a:ext cx="5707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𝑈𝑡𝑖𝑙𝑖𝑡𝑦</m:t>
                      </m:r>
                      <m:r>
                        <a:rPr lang="en-US" sz="24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𝑆𝑡𝑎𝑙𝑙𝑇𝑖𝑚𝑒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𝑆𝑒𝑛𝑠𝑖𝑡𝑖𝑣𝑖𝑡𝑦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1400"/>
                <a:ext cx="5707588" cy="46166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595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UH-MEM: Goal and Key Idea</a:t>
            </a:r>
          </a:p>
          <a:p>
            <a:pPr>
              <a:spcBef>
                <a:spcPts val="2500"/>
              </a:spcBef>
            </a:pP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b="1" dirty="0" smtClean="0">
                <a:solidFill>
                  <a:srgbClr val="0066CC"/>
                </a:solidFill>
              </a:rPr>
              <a:t>Evaluation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42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Cycle-accurate hybrid memory simulator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memory system in </a:t>
            </a:r>
            <a:r>
              <a:rPr lang="en-US" dirty="0" smtClean="0"/>
              <a:t>details</a:t>
            </a:r>
          </a:p>
          <a:p>
            <a:pPr lvl="1"/>
            <a:r>
              <a:rPr lang="en-US" b="1" dirty="0">
                <a:solidFill>
                  <a:srgbClr val="0066CC"/>
                </a:solidFill>
              </a:rPr>
              <a:t>8 cores</a:t>
            </a:r>
            <a:r>
              <a:rPr lang="en-US" dirty="0">
                <a:solidFill>
                  <a:srgbClr val="0066CC"/>
                </a:solidFill>
              </a:rPr>
              <a:t>, </a:t>
            </a:r>
            <a:r>
              <a:rPr lang="en-US" dirty="0"/>
              <a:t>2.67GHz</a:t>
            </a:r>
          </a:p>
          <a:p>
            <a:pPr lvl="1"/>
            <a:r>
              <a:rPr lang="en-US" dirty="0"/>
              <a:t>LLC: 2MB, 8-way, 64B cache block</a:t>
            </a:r>
          </a:p>
          <a:p>
            <a:pPr lvl="1"/>
            <a:r>
              <a:rPr lang="en-US" b="1" dirty="0" smtClean="0"/>
              <a:t>We will release the simulator on GitHub: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dirty="0" smtClean="0">
                <a:hlinkClick r:id="rId3"/>
              </a:rPr>
              <a:t>https://github.com/CMU-SAFARI/UHMEM</a:t>
            </a:r>
            <a:endParaRPr lang="en-US" sz="2000" dirty="0"/>
          </a:p>
          <a:p>
            <a:r>
              <a:rPr lang="en-US" dirty="0" smtClean="0"/>
              <a:t>Baseline configuration (DRAM-NVM)</a:t>
            </a:r>
          </a:p>
          <a:p>
            <a:pPr lvl="1"/>
            <a:r>
              <a:rPr lang="en-US" dirty="0" smtClean="0"/>
              <a:t>Memory latencies based on real products, prior studies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spcBef>
                <a:spcPts val="1500"/>
              </a:spcBef>
            </a:pPr>
            <a:r>
              <a:rPr lang="en-US" dirty="0" smtClean="0"/>
              <a:t>Energy numbers derived from prior works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[Lee+ ISCA 2009]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0" y="6243638"/>
            <a:ext cx="2133600" cy="457200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123428"/>
                  </p:ext>
                </p:extLst>
              </p:nvPr>
            </p:nvGraphicFramePr>
            <p:xfrm>
              <a:off x="1447799" y="4191000"/>
              <a:ext cx="6172201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399">
                      <a:extLst>
                        <a:ext uri="{9D8B030D-6E8A-4147-A177-3AD203B41FA5}">
                          <a16:colId xmlns="" xmlns:a16="http://schemas.microsoft.com/office/drawing/2014/main" val="1588114617"/>
                        </a:ext>
                      </a:extLst>
                    </a:gridCol>
                    <a:gridCol w="1295401">
                      <a:extLst>
                        <a:ext uri="{9D8B030D-6E8A-4147-A177-3AD203B41FA5}">
                          <a16:colId xmlns="" xmlns:a16="http://schemas.microsoft.com/office/drawing/2014/main" val="2469715196"/>
                        </a:ext>
                      </a:extLst>
                    </a:gridCol>
                    <a:gridCol w="1295401">
                      <a:extLst>
                        <a:ext uri="{9D8B030D-6E8A-4147-A177-3AD203B41FA5}">
                          <a16:colId xmlns="" xmlns:a16="http://schemas.microsoft.com/office/drawing/2014/main" val="5803416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Memory Timing Parameter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DRAM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NVM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75435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row activation time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𝑹𝑪𝑫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15 ns</a:t>
                          </a:r>
                          <a:endParaRPr lang="en-US" sz="20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67.5 ns</a:t>
                          </a:r>
                          <a:endParaRPr lang="en-US" sz="20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799833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column</a:t>
                          </a:r>
                          <a:r>
                            <a:rPr lang="en-US" sz="2000" baseline="0" dirty="0" smtClean="0"/>
                            <a:t> access latency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𝐶𝐿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046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write recovery time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66CC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CC"/>
                                      </a:solidFill>
                                      <a:latin typeface="Cambria Math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66CC"/>
                                      </a:solidFill>
                                      <a:latin typeface="Cambria Math" charset="0"/>
                                    </a:rPr>
                                    <m:t>𝑾𝑹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15 ns</a:t>
                          </a:r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180 ns</a:t>
                          </a:r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11506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precharge latency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/>
                            <a:t>)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20643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123428"/>
                  </p:ext>
                </p:extLst>
              </p:nvPr>
            </p:nvGraphicFramePr>
            <p:xfrm>
              <a:off x="1447799" y="4191000"/>
              <a:ext cx="6172201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399">
                      <a:extLst>
                        <a:ext uri="{9D8B030D-6E8A-4147-A177-3AD203B41FA5}">
                          <a16:colId xmlns:a16="http://schemas.microsoft.com/office/drawing/2014/main" val="1588114617"/>
                        </a:ext>
                      </a:extLst>
                    </a:gridCol>
                    <a:gridCol w="1295401">
                      <a:extLst>
                        <a:ext uri="{9D8B030D-6E8A-4147-A177-3AD203B41FA5}">
                          <a16:colId xmlns:a16="http://schemas.microsoft.com/office/drawing/2014/main" val="2469715196"/>
                        </a:ext>
                      </a:extLst>
                    </a:gridCol>
                    <a:gridCol w="1295401">
                      <a:extLst>
                        <a:ext uri="{9D8B030D-6E8A-4147-A177-3AD203B41FA5}">
                          <a16:colId xmlns:a16="http://schemas.microsoft.com/office/drawing/2014/main" val="58034163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Memory Timing Parameter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DRAM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NVM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54352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107692" r="-73469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15 ns</a:t>
                          </a:r>
                          <a:endParaRPr lang="en-US" sz="20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7030A0"/>
                              </a:solidFill>
                            </a:rPr>
                            <a:t>67.5 ns</a:t>
                          </a:r>
                          <a:endParaRPr lang="en-US" sz="20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331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204545" r="-73469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0462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309231" r="-7346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15 ns</a:t>
                          </a:r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1" dirty="0" smtClean="0">
                              <a:solidFill>
                                <a:srgbClr val="0066CC"/>
                              </a:solidFill>
                            </a:rPr>
                            <a:t>180 ns</a:t>
                          </a:r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5060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0" t="-409231" r="-7346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 smtClean="0"/>
                            <a:t>15 ns</a:t>
                          </a:r>
                          <a:endParaRPr lang="en-US" sz="2000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6431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554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28"/>
              </a:spcBef>
            </a:pPr>
            <a:r>
              <a:rPr lang="en-US" dirty="0" smtClean="0"/>
              <a:t>Individual applications</a:t>
            </a:r>
          </a:p>
          <a:p>
            <a:pPr lvl="1">
              <a:spcBef>
                <a:spcPts val="828"/>
              </a:spcBef>
            </a:pPr>
            <a:r>
              <a:rPr lang="en-US" dirty="0"/>
              <a:t>F</a:t>
            </a:r>
            <a:r>
              <a:rPr lang="en-US" dirty="0" smtClean="0"/>
              <a:t>rom SPEC CPU 2006, YCSB benchmark suites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Classify applications as </a:t>
            </a:r>
            <a:r>
              <a:rPr lang="en-US" b="1" dirty="0" smtClean="0">
                <a:solidFill>
                  <a:srgbClr val="0066CC"/>
                </a:solidFill>
              </a:rPr>
              <a:t>memory-intensive </a:t>
            </a:r>
            <a:r>
              <a:rPr lang="en-US" dirty="0" smtClean="0"/>
              <a:t>or</a:t>
            </a:r>
            <a:r>
              <a:rPr lang="en-US" b="1" dirty="0" smtClean="0">
                <a:solidFill>
                  <a:srgbClr val="0066CC"/>
                </a:solidFill>
              </a:rPr>
              <a:t> </a:t>
            </a:r>
            <a:br>
              <a:rPr lang="en-US" b="1" dirty="0" smtClean="0">
                <a:solidFill>
                  <a:srgbClr val="0066CC"/>
                </a:solidFill>
              </a:rPr>
            </a:br>
            <a:r>
              <a:rPr lang="en-US" b="1" dirty="0" smtClean="0">
                <a:solidFill>
                  <a:srgbClr val="0066CC"/>
                </a:solidFill>
              </a:rPr>
              <a:t>non-memory- intensive</a:t>
            </a:r>
            <a:r>
              <a:rPr lang="en-US" dirty="0" smtClean="0"/>
              <a:t> based on last-level cache</a:t>
            </a:r>
            <a:br>
              <a:rPr lang="en-US" dirty="0" smtClean="0"/>
            </a:br>
            <a:r>
              <a:rPr lang="en-US" b="1" dirty="0" smtClean="0"/>
              <a:t>MPKI</a:t>
            </a:r>
            <a:r>
              <a:rPr lang="en-US" dirty="0" smtClean="0"/>
              <a:t> (misses per kilo-instruction)</a:t>
            </a:r>
          </a:p>
          <a:p>
            <a:pPr>
              <a:spcBef>
                <a:spcPts val="828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r>
              <a:rPr lang="en-US" dirty="0" smtClean="0"/>
              <a:t>Generate </a:t>
            </a:r>
            <a:r>
              <a:rPr lang="en-US" b="1" dirty="0" smtClean="0">
                <a:solidFill>
                  <a:srgbClr val="7030A0"/>
                </a:solidFill>
              </a:rPr>
              <a:t>40 </a:t>
            </a:r>
            <a:r>
              <a:rPr lang="en-US" b="1" dirty="0" err="1" smtClean="0">
                <a:solidFill>
                  <a:srgbClr val="7030A0"/>
                </a:solidFill>
              </a:rPr>
              <a:t>multiprogrammed</a:t>
            </a:r>
            <a:r>
              <a:rPr lang="en-US" b="1" dirty="0" smtClean="0">
                <a:solidFill>
                  <a:srgbClr val="7030A0"/>
                </a:solidFill>
              </a:rPr>
              <a:t> workloads</a:t>
            </a:r>
            <a:r>
              <a:rPr lang="en-US" dirty="0" smtClean="0"/>
              <a:t>, each consisting of 8 applications</a:t>
            </a:r>
          </a:p>
          <a:p>
            <a:pPr>
              <a:spcBef>
                <a:spcPts val="828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r>
              <a:rPr lang="en-US" dirty="0" smtClean="0"/>
              <a:t>Workload</a:t>
            </a:r>
            <a:r>
              <a:rPr lang="en-US" b="1" dirty="0" smtClean="0">
                <a:solidFill>
                  <a:srgbClr val="0066CC"/>
                </a:solidFill>
              </a:rPr>
              <a:t> memory intensity</a:t>
            </a:r>
            <a:r>
              <a:rPr lang="en-US" dirty="0" smtClean="0"/>
              <a:t>: the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n-US" b="1" i="1" dirty="0" smtClean="0">
                <a:solidFill>
                  <a:srgbClr val="0066CC"/>
                </a:solidFill>
              </a:rPr>
              <a:t>proportion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memory-intensive applications within the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73300" y="4038600"/>
            <a:ext cx="549275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System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39095393"/>
              </p:ext>
            </p:extLst>
          </p:nvPr>
        </p:nvGraphicFramePr>
        <p:xfrm>
          <a:off x="1066801" y="1001041"/>
          <a:ext cx="6781800" cy="440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7332006" y="1981200"/>
            <a:ext cx="5419" cy="652901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200087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14%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825" y="334729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5</a:t>
            </a:r>
            <a:r>
              <a:rPr lang="en-US" b="1" dirty="0" smtClean="0">
                <a:solidFill>
                  <a:srgbClr val="009900"/>
                </a:solidFill>
              </a:rPr>
              <a:t>%</a:t>
            </a:r>
            <a:endParaRPr lang="en-US" b="1" dirty="0">
              <a:solidFill>
                <a:srgbClr val="0099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48400" y="2794000"/>
            <a:ext cx="0" cy="374621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62550" y="3498852"/>
            <a:ext cx="0" cy="171448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81877" y="3621819"/>
            <a:ext cx="0" cy="112645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5200" y="336513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3</a:t>
            </a:r>
            <a:r>
              <a:rPr lang="en-US" b="1" dirty="0" smtClean="0">
                <a:solidFill>
                  <a:srgbClr val="009900"/>
                </a:solidFill>
              </a:rPr>
              <a:t>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8463" y="271392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9</a:t>
            </a:r>
            <a:r>
              <a:rPr lang="en-US" b="1" dirty="0" smtClean="0">
                <a:solidFill>
                  <a:srgbClr val="009900"/>
                </a:solidFill>
              </a:rPr>
              <a:t>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257800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improves system performance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over the best state-of-the-art hybrid memory manager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7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6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UH-MEM</a:t>
            </a:r>
            <a:r>
              <a:rPr lang="en-US" dirty="0"/>
              <a:t>: </a:t>
            </a:r>
            <a:r>
              <a:rPr lang="en-US" dirty="0" smtClean="0"/>
              <a:t>Goal and Key Idea</a:t>
            </a:r>
            <a:endParaRPr lang="en-US" dirty="0"/>
          </a:p>
          <a:p>
            <a:pPr>
              <a:spcBef>
                <a:spcPts val="2500"/>
              </a:spcBef>
            </a:pPr>
            <a:r>
              <a:rPr lang="en-US" dirty="0"/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Evaluation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 smtClean="0"/>
              <a:t>Results: Sensitivity to Slow Memory Latency</a:t>
            </a:r>
            <a:endParaRPr lang="en-US" spc="-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𝑅𝐶𝐷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𝑊𝑅</m:t>
                        </m:r>
                      </m:sub>
                    </m:sSub>
                  </m:oMath>
                </a14:m>
                <a:r>
                  <a:rPr lang="en-US" dirty="0" smtClean="0"/>
                  <a:t> of the slow memory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3" t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09840164"/>
              </p:ext>
            </p:extLst>
          </p:nvPr>
        </p:nvGraphicFramePr>
        <p:xfrm>
          <a:off x="1257300" y="1371600"/>
          <a:ext cx="6477000" cy="411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7285303" y="2572247"/>
            <a:ext cx="1" cy="44933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40738" y="2464904"/>
            <a:ext cx="0" cy="471115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90012" y="2270097"/>
            <a:ext cx="0" cy="505369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51620" y="2194560"/>
            <a:ext cx="0" cy="228035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99053" y="1999753"/>
            <a:ext cx="0" cy="343328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8227" y="234308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13%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246" y="24177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13%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7999" y="192831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8</a:t>
            </a:r>
            <a:r>
              <a:rPr lang="en-US" b="1" dirty="0" smtClean="0">
                <a:solidFill>
                  <a:srgbClr val="009900"/>
                </a:solidFill>
              </a:rPr>
              <a:t>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922" y="192831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6</a:t>
            </a:r>
            <a:r>
              <a:rPr lang="en-US" b="1" dirty="0" smtClean="0">
                <a:solidFill>
                  <a:srgbClr val="009900"/>
                </a:solidFill>
              </a:rPr>
              <a:t>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8855" y="232129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14%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8074" y="5486400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improves system performance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for a wide variety of hybrid memory systems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4359" y="4370832"/>
                <a:ext cx="8164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𝑅𝐶𝐷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</a:rPr>
                            <m:t>𝑊𝑅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59" y="4370832"/>
                <a:ext cx="816441" cy="707886"/>
              </a:xfrm>
              <a:prstGeom prst="rect">
                <a:avLst/>
              </a:prstGeom>
              <a:blipFill rotWithShape="0"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UH-MEM </a:t>
            </a:r>
            <a:r>
              <a:rPr lang="en-US" b="1" dirty="0" smtClean="0">
                <a:solidFill>
                  <a:schemeClr val="accent6"/>
                </a:solidFill>
              </a:rPr>
              <a:t>reduces energy consumption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achieves similar or better fairness</a:t>
            </a:r>
            <a:r>
              <a:rPr lang="en-US" dirty="0" smtClean="0"/>
              <a:t> compared with prior proposals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100"/>
              </a:spcBef>
            </a:pPr>
            <a:r>
              <a:rPr lang="en-US" dirty="0" smtClean="0"/>
              <a:t>Sensitivity study on size of fast memory</a:t>
            </a:r>
          </a:p>
          <a:p>
            <a:pPr lvl="1"/>
            <a:r>
              <a:rPr lang="en-US" dirty="0" smtClean="0"/>
              <a:t>We vary the size of fast memory from 256MB to 2GB</a:t>
            </a:r>
          </a:p>
          <a:p>
            <a:pPr lvl="1"/>
            <a:r>
              <a:rPr lang="en-US" dirty="0" smtClean="0"/>
              <a:t>UH-MEM </a:t>
            </a:r>
            <a:r>
              <a:rPr lang="en-US" b="1" dirty="0" smtClean="0">
                <a:solidFill>
                  <a:schemeClr val="accent6"/>
                </a:solidFill>
              </a:rPr>
              <a:t>consistently outperforms prior proposals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>
              <a:spcBef>
                <a:spcPts val="1100"/>
              </a:spcBef>
            </a:pPr>
            <a:r>
              <a:rPr lang="en-US" dirty="0" smtClean="0"/>
              <a:t>Hardware overhead: 42.9kB (~2% of last-level cache)</a:t>
            </a:r>
            <a:endParaRPr lang="en-US" dirty="0"/>
          </a:p>
          <a:p>
            <a:pPr lvl="1"/>
            <a:r>
              <a:rPr lang="en-US" dirty="0" smtClean="0"/>
              <a:t>Main overhead: hardware structure to store access frequency, row buffer locality, and MLP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UH-MEM: Goal and Key Idea</a:t>
            </a:r>
          </a:p>
          <a:p>
            <a:pPr>
              <a:spcBef>
                <a:spcPts val="2500"/>
              </a:spcBef>
            </a:pP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pPr>
              <a:spcBef>
                <a:spcPts val="2500"/>
              </a:spcBef>
            </a:pPr>
            <a:r>
              <a:rPr lang="en-US" b="1" dirty="0" smtClean="0">
                <a:solidFill>
                  <a:srgbClr val="0066CC"/>
                </a:solidFill>
              </a:rPr>
              <a:t>Conclusion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98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0159"/>
            <a:ext cx="9067800" cy="1387720"/>
          </a:xfrm>
        </p:spPr>
        <p:txBody>
          <a:bodyPr/>
          <a:lstStyle/>
          <a:p>
            <a:r>
              <a:rPr lang="en-US" sz="2000" dirty="0" smtClean="0"/>
              <a:t>DRAM</a:t>
            </a:r>
            <a:r>
              <a:rPr lang="en-US" sz="2000" dirty="0"/>
              <a:t> </a:t>
            </a:r>
            <a:r>
              <a:rPr lang="en-US" sz="2000" dirty="0" smtClean="0"/>
              <a:t>faces </a:t>
            </a:r>
            <a:r>
              <a:rPr lang="en-US" sz="2000" b="1" dirty="0" smtClean="0">
                <a:solidFill>
                  <a:srgbClr val="C00000"/>
                </a:solidFill>
              </a:rPr>
              <a:t>significant technology scaling difficulties</a:t>
            </a:r>
          </a:p>
          <a:p>
            <a:pPr>
              <a:spcBef>
                <a:spcPts val="500"/>
              </a:spcBef>
            </a:pPr>
            <a:r>
              <a:rPr lang="en-US" sz="2000" spc="-20" dirty="0" smtClean="0">
                <a:solidFill>
                  <a:srgbClr val="0066CC"/>
                </a:solidFill>
              </a:rPr>
              <a:t>Emerging memory technologies </a:t>
            </a:r>
            <a:r>
              <a:rPr lang="en-US" sz="2000" spc="-20" dirty="0" smtClean="0"/>
              <a:t>overcome difficulties</a:t>
            </a:r>
            <a:r>
              <a:rPr lang="en-US" sz="2000" spc="-20" dirty="0"/>
              <a:t> </a:t>
            </a:r>
            <a:r>
              <a:rPr lang="en-US" sz="2000" spc="-20" dirty="0" smtClean="0"/>
              <a:t>(e.g., </a:t>
            </a:r>
            <a:r>
              <a:rPr lang="en-US" sz="2000" b="1" spc="-20" dirty="0" smtClean="0">
                <a:solidFill>
                  <a:schemeClr val="accent6"/>
                </a:solidFill>
              </a:rPr>
              <a:t>high capacity, low idle power</a:t>
            </a:r>
            <a:r>
              <a:rPr lang="en-US" sz="2000" spc="-20" dirty="0" smtClean="0"/>
              <a:t>), but have other shortcomings (e.g., </a:t>
            </a:r>
            <a:r>
              <a:rPr lang="en-US" sz="2000" b="1" spc="-20" dirty="0" smtClean="0">
                <a:solidFill>
                  <a:srgbClr val="C00000"/>
                </a:solidFill>
              </a:rPr>
              <a:t>slower than DRAM</a:t>
            </a:r>
            <a:r>
              <a:rPr lang="en-US" sz="2000" spc="-20" dirty="0" smtClean="0">
                <a:solidFill>
                  <a:srgbClr val="000000"/>
                </a:solidFill>
              </a:rPr>
              <a:t>)</a:t>
            </a:r>
            <a:endParaRPr lang="en-US" spc="-2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286000"/>
            <a:ext cx="8839200" cy="19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b="1" kern="0" dirty="0" smtClean="0">
                <a:solidFill>
                  <a:schemeClr val="accent6"/>
                </a:solidFill>
              </a:rPr>
              <a:t>Hybrid memory system</a:t>
            </a:r>
            <a:r>
              <a:rPr lang="en-US" sz="2000" kern="0" dirty="0" smtClean="0"/>
              <a:t> pairs DRAM with emerging memory technology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kern="0" dirty="0" smtClean="0"/>
              <a:t>Goal: combine </a:t>
            </a:r>
            <a:r>
              <a:rPr lang="en-US" sz="2000" b="1" kern="0" dirty="0" smtClean="0">
                <a:solidFill>
                  <a:schemeClr val="accent6"/>
                </a:solidFill>
              </a:rPr>
              <a:t>benefits of both memories</a:t>
            </a:r>
            <a:r>
              <a:rPr lang="en-US" sz="2000" kern="0" dirty="0"/>
              <a:t/>
            </a:r>
            <a:br>
              <a:rPr lang="en-US" sz="2000" kern="0" dirty="0"/>
            </a:br>
            <a:r>
              <a:rPr lang="en-US" sz="2000" kern="0" dirty="0" smtClean="0"/>
              <a:t>in a </a:t>
            </a:r>
            <a:r>
              <a:rPr lang="en-US" sz="2000" kern="0" dirty="0" smtClean="0">
                <a:solidFill>
                  <a:schemeClr val="accent6"/>
                </a:solidFill>
              </a:rPr>
              <a:t>cost-effective</a:t>
            </a:r>
            <a:r>
              <a:rPr lang="en-US" sz="2000" kern="0" dirty="0" smtClean="0"/>
              <a:t> manner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Problem: Which memory do we place each</a:t>
            </a:r>
            <a:br>
              <a:rPr lang="en-US" sz="2000" b="1" kern="0" dirty="0" smtClean="0">
                <a:solidFill>
                  <a:srgbClr val="7030A0"/>
                </a:solidFill>
              </a:rPr>
            </a:br>
            <a:r>
              <a:rPr lang="en-US" sz="2000" b="1" kern="0" dirty="0" smtClean="0">
                <a:solidFill>
                  <a:srgbClr val="7030A0"/>
                </a:solidFill>
              </a:rPr>
              <a:t>page in, to optimize system performance?</a:t>
            </a:r>
            <a:endParaRPr lang="en-US" kern="0" dirty="0" smtClean="0">
              <a:solidFill>
                <a:srgbClr val="7030A0"/>
              </a:solidFill>
            </a:endParaRP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69424" y="2784139"/>
            <a:ext cx="2674362" cy="1102061"/>
            <a:chOff x="6400800" y="2403139"/>
            <a:chExt cx="2674362" cy="1102061"/>
          </a:xfrm>
        </p:grpSpPr>
        <p:sp>
          <p:nvSpPr>
            <p:cNvPr id="6" name="Rectangle 5"/>
            <p:cNvSpPr/>
            <p:nvPr/>
          </p:nvSpPr>
          <p:spPr>
            <a:xfrm>
              <a:off x="7086600" y="2403139"/>
              <a:ext cx="12954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Processor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3124200"/>
              <a:ext cx="1250576" cy="381000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Memory 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55962" y="3124200"/>
              <a:ext cx="1219200" cy="381000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315200" y="2784140"/>
              <a:ext cx="0" cy="340060"/>
            </a:xfrm>
            <a:prstGeom prst="line">
              <a:avLst/>
            </a:prstGeom>
            <a:ln w="25400"/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153400" y="2784140"/>
              <a:ext cx="0" cy="340060"/>
            </a:xfrm>
            <a:prstGeom prst="line">
              <a:avLst/>
            </a:prstGeom>
            <a:ln w="25400"/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00" y="4226260"/>
            <a:ext cx="8915400" cy="26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kern="0" dirty="0" smtClean="0"/>
              <a:t>Our approach: </a:t>
            </a:r>
            <a:r>
              <a:rPr lang="en-US" sz="2000" b="1" kern="0" dirty="0" smtClean="0">
                <a:solidFill>
                  <a:srgbClr val="0066CC"/>
                </a:solidFill>
              </a:rPr>
              <a:t>UH-MEM</a:t>
            </a:r>
            <a:r>
              <a:rPr lang="en-US" sz="2000" b="1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smtClean="0"/>
              <a:t>(Utility-based Hybrid </a:t>
            </a:r>
            <a:r>
              <a:rPr lang="en-US" sz="2000" kern="0" dirty="0" err="1" smtClean="0"/>
              <a:t>MEmory</a:t>
            </a:r>
            <a:r>
              <a:rPr lang="en-US" sz="2000" kern="0" dirty="0" smtClean="0"/>
              <a:t> </a:t>
            </a:r>
            <a:r>
              <a:rPr lang="en-US" sz="2000" kern="0" dirty="0"/>
              <a:t>M</a:t>
            </a:r>
            <a:r>
              <a:rPr lang="en-US" sz="2000" kern="0" dirty="0" smtClean="0"/>
              <a:t>anagement)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Key Idea: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kern="0" dirty="0" smtClean="0"/>
              <a:t>for each page, estimate </a:t>
            </a:r>
            <a:r>
              <a:rPr lang="en-US" sz="2000" b="1" i="1" kern="0" dirty="0" smtClean="0">
                <a:solidFill>
                  <a:srgbClr val="0066CC"/>
                </a:solidFill>
              </a:rPr>
              <a:t>utility</a:t>
            </a:r>
            <a:r>
              <a:rPr lang="en-US" sz="2000" kern="0" dirty="0" smtClean="0"/>
              <a:t> (i.e., performance impact) of migrating page, then use utility to guide page placement</a:t>
            </a:r>
          </a:p>
          <a:p>
            <a:pPr lvl="1">
              <a:spcBef>
                <a:spcPts val="400"/>
              </a:spcBef>
              <a:buClr>
                <a:schemeClr val="bg1">
                  <a:lumMod val="50000"/>
                </a:schemeClr>
              </a:buClr>
            </a:pPr>
            <a:r>
              <a:rPr lang="en-US" sz="2000" b="1" kern="0" dirty="0" smtClean="0">
                <a:solidFill>
                  <a:srgbClr val="7030A0"/>
                </a:solidFill>
              </a:rPr>
              <a:t>Key Mechanism: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kern="0" spc="-30" dirty="0" smtClean="0"/>
              <a:t>a </a:t>
            </a:r>
            <a:r>
              <a:rPr lang="en-US" sz="2000" b="1" kern="0" spc="-30" dirty="0" smtClean="0">
                <a:solidFill>
                  <a:srgbClr val="0066CC"/>
                </a:solidFill>
              </a:rPr>
              <a:t>comprehensive model </a:t>
            </a:r>
            <a:r>
              <a:rPr lang="en-US" sz="2000" kern="0" spc="-30" dirty="0" smtClean="0"/>
              <a:t>to estimate utility using memory access characteristics, application impact on system performance</a:t>
            </a:r>
            <a:endParaRPr lang="en-US" kern="0" spc="-3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6096000"/>
            <a:ext cx="81852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sz="2000" kern="0" dirty="0" smtClean="0"/>
              <a:t>UH-MEM </a:t>
            </a:r>
            <a:r>
              <a:rPr lang="en-US" sz="2000" b="1" kern="0" dirty="0" smtClean="0">
                <a:solidFill>
                  <a:schemeClr val="accent6"/>
                </a:solidFill>
              </a:rPr>
              <a:t>improves performance by 14%</a:t>
            </a:r>
            <a:r>
              <a:rPr lang="en-US" sz="2000" kern="0" dirty="0" smtClean="0"/>
              <a:t> on average over the best of three state-of-the-art hybrid memory managers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111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8242"/>
            <a:ext cx="9144000" cy="1676400"/>
          </a:xfrm>
        </p:spPr>
        <p:txBody>
          <a:bodyPr lIns="0" rIns="0"/>
          <a:lstStyle/>
          <a:p>
            <a:pPr algn="ctr"/>
            <a:r>
              <a:rPr lang="en-US" b="1" dirty="0" smtClean="0"/>
              <a:t>UH-MEM: Utility-Based</a:t>
            </a:r>
            <a:br>
              <a:rPr lang="en-US" b="1" dirty="0" smtClean="0"/>
            </a:br>
            <a:r>
              <a:rPr lang="en-US" b="1" dirty="0" smtClean="0"/>
              <a:t>Hybrid Memory Management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103761"/>
            <a:ext cx="7391400" cy="990600"/>
          </a:xfrm>
        </p:spPr>
        <p:txBody>
          <a:bodyPr/>
          <a:lstStyle/>
          <a:p>
            <a:r>
              <a:rPr lang="en-US" sz="3000" b="1" dirty="0" smtClean="0"/>
              <a:t>Yang Li</a:t>
            </a:r>
            <a:r>
              <a:rPr lang="en-US" sz="3000" dirty="0" smtClean="0"/>
              <a:t>, </a:t>
            </a:r>
            <a:r>
              <a:rPr lang="en-US" sz="3000" dirty="0" err="1" smtClean="0"/>
              <a:t>Saugata</a:t>
            </a:r>
            <a:r>
              <a:rPr lang="en-US" sz="3000" dirty="0" smtClean="0"/>
              <a:t> </a:t>
            </a:r>
            <a:r>
              <a:rPr lang="en-US" sz="3000" dirty="0" err="1" smtClean="0"/>
              <a:t>Ghose</a:t>
            </a:r>
            <a:r>
              <a:rPr lang="en-US" sz="3000" dirty="0" smtClean="0"/>
              <a:t>, </a:t>
            </a:r>
            <a:r>
              <a:rPr lang="en-US" sz="3000" dirty="0" err="1" smtClean="0"/>
              <a:t>Jongmoo</a:t>
            </a:r>
            <a:r>
              <a:rPr lang="en-US" sz="3000" dirty="0" smtClean="0"/>
              <a:t> Choi, Jin Sun, </a:t>
            </a:r>
            <a:r>
              <a:rPr lang="en-US" sz="3000" dirty="0" err="1" smtClean="0"/>
              <a:t>Hui</a:t>
            </a:r>
            <a:r>
              <a:rPr lang="en-US" sz="3000" dirty="0" smtClean="0"/>
              <a:t> Wang, </a:t>
            </a:r>
            <a:r>
              <a:rPr lang="en-US" sz="3000" dirty="0" err="1" smtClean="0"/>
              <a:t>Onur</a:t>
            </a:r>
            <a:r>
              <a:rPr lang="en-US" sz="3000" dirty="0" smtClean="0"/>
              <a:t> </a:t>
            </a:r>
            <a:r>
              <a:rPr lang="en-US" sz="3000" dirty="0" err="1" smtClean="0"/>
              <a:t>Mutlu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663480"/>
            <a:ext cx="3151735" cy="1138126"/>
          </a:xfrm>
          <a:prstGeom prst="rect">
            <a:avLst/>
          </a:prstGeom>
        </p:spPr>
      </p:pic>
      <p:pic>
        <p:nvPicPr>
          <p:cNvPr id="6" name="Picture 5" descr="image.imageformat.lightbox.40464751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1461" r="8936" b="21014"/>
          <a:stretch/>
        </p:blipFill>
        <p:spPr>
          <a:xfrm>
            <a:off x="3424374" y="5119309"/>
            <a:ext cx="2214426" cy="610971"/>
          </a:xfrm>
          <a:prstGeom prst="rect">
            <a:avLst/>
          </a:prstGeom>
        </p:spPr>
      </p:pic>
      <p:pic>
        <p:nvPicPr>
          <p:cNvPr id="7" name="Picture 6" descr="Dankook-university_Logo__4_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18153" r="15576" b="17212"/>
          <a:stretch/>
        </p:blipFill>
        <p:spPr>
          <a:xfrm>
            <a:off x="5836552" y="5044480"/>
            <a:ext cx="1326248" cy="915770"/>
          </a:xfrm>
          <a:prstGeom prst="rect">
            <a:avLst/>
          </a:prstGeom>
        </p:spPr>
      </p:pic>
      <p:pic>
        <p:nvPicPr>
          <p:cNvPr id="8" name="Picture 7" descr="bua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92080"/>
            <a:ext cx="1143000" cy="1143000"/>
          </a:xfrm>
          <a:prstGeom prst="rect">
            <a:avLst/>
          </a:prstGeom>
        </p:spPr>
      </p:pic>
      <p:pic>
        <p:nvPicPr>
          <p:cNvPr id="9" name="Picture 8" descr="safar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668144"/>
            <a:ext cx="174208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1859"/>
      </p:ext>
    </p:extLst>
  </p:cSld>
  <p:clrMapOvr>
    <a:masterClrMapping/>
  </p:clrMapOvr>
  <p:transition advTm="1062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324600" cy="3794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78718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achieves similar or better fairness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compared with prior proposals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Total Stall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78718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reduces application stall time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compared with prior proposals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39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781800" cy="4069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reduces energy consumption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 data-intensive workloads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 smtClean="0"/>
              <a:t>Results: Sensitivity to Fast Memory Capacity</a:t>
            </a:r>
            <a:endParaRPr lang="en-US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580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UH-MEM outperforms prior proposals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under different fast memory capacities</a:t>
            </a:r>
          </a:p>
        </p:txBody>
      </p:sp>
    </p:spTree>
    <p:extLst>
      <p:ext uri="{BB962C8B-B14F-4D97-AF65-F5344CB8AC3E}">
        <p14:creationId xmlns:p14="http://schemas.microsoft.com/office/powerpoint/2010/main" val="96175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 Distribution for All Pages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59160"/>
            <a:ext cx="3043445" cy="3108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9160"/>
            <a:ext cx="3043445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9160"/>
            <a:ext cx="3043445" cy="310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953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(a) </a:t>
            </a:r>
            <a:r>
              <a:rPr lang="en-US" dirty="0" err="1" smtClean="0"/>
              <a:t>soplex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xalancbmk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7158" y="4953000"/>
            <a:ext cx="12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(c) YCSB-B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Memory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763000" cy="5339680"/>
          </a:xfrm>
        </p:spPr>
        <p:txBody>
          <a:bodyPr/>
          <a:lstStyle/>
          <a:p>
            <a:r>
              <a:rPr lang="en-US" dirty="0" smtClean="0"/>
              <a:t>DRAM scaling has already become increasingly difficult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Increasing cell leakage current, reduced cell reliability, increasing manufacturing difficulties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[Kim+ ISCA 2014],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[Liu+ ISCA 2013], [Mutlu IMW 2017], [Mutlu DATE 2017]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Difficult to significantly improve capacity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speed, energy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66CC"/>
                </a:solidFill>
              </a:rPr>
              <a:t>Emerging memory technologies</a:t>
            </a:r>
            <a:r>
              <a:rPr lang="en-US" dirty="0" smtClean="0"/>
              <a:t> are promising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28859"/>
              </p:ext>
            </p:extLst>
          </p:nvPr>
        </p:nvGraphicFramePr>
        <p:xfrm>
          <a:off x="228600" y="3520440"/>
          <a:ext cx="87630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86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3D-Stacked DRAM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higher bandwidth</a:t>
                      </a:r>
                      <a:endParaRPr lang="en-US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smaller capacity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Reduced-Latency DRAM</a:t>
                      </a:r>
                      <a:br>
                        <a:rPr lang="en-US" sz="2000" b="1" dirty="0" smtClean="0"/>
                      </a:br>
                      <a:r>
                        <a:rPr lang="en-US" sz="2000" b="0" dirty="0" smtClean="0"/>
                        <a:t>(e.g., RLDRAM, TL-DRAM</a:t>
                      </a:r>
                      <a:r>
                        <a:rPr lang="en-US" sz="2000" b="0" baseline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lower latency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higher cost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6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Low-Power DRAM</a:t>
                      </a:r>
                      <a:br>
                        <a:rPr lang="en-US" sz="2000" b="1" dirty="0" smtClean="0"/>
                      </a:br>
                      <a:r>
                        <a:rPr lang="en-US" sz="2000" b="0" dirty="0" smtClean="0"/>
                        <a:t>(e.g.,</a:t>
                      </a:r>
                      <a:r>
                        <a:rPr lang="en-US" sz="2000" b="0" baseline="0" dirty="0" smtClean="0"/>
                        <a:t> LPDDR3, LPDDR4)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lower power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higher latency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higher cost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5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Non-Volatile Memory</a:t>
                      </a:r>
                      <a:r>
                        <a:rPr lang="en-US" sz="2000" b="1" baseline="0" dirty="0" smtClean="0"/>
                        <a:t> (NVM) </a:t>
                      </a:r>
                      <a:r>
                        <a:rPr lang="en-US" sz="2000" b="0" baseline="0" dirty="0" smtClean="0"/>
                        <a:t>(e.g., PCM, STTRAM, ReRAM, 3D </a:t>
                      </a:r>
                      <a:r>
                        <a:rPr lang="en-US" sz="2000" b="0" baseline="0" dirty="0" err="1" smtClean="0"/>
                        <a:t>Xpoint</a:t>
                      </a:r>
                      <a:r>
                        <a:rPr lang="en-US" sz="2000" b="0" baseline="0" dirty="0" smtClean="0"/>
                        <a:t>)</a:t>
                      </a:r>
                      <a:endParaRPr lang="en-US" sz="20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larger capacity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higher latency</a:t>
                      </a:r>
                      <a:br>
                        <a:rPr lang="en-US" sz="20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higher dynamic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power lower endurance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556517"/>
            <a:ext cx="2514600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3556517"/>
            <a:ext cx="2100804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24600" y="3556517"/>
            <a:ext cx="2514600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0986" y="3942755"/>
            <a:ext cx="3310414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4114800" y="4066512"/>
            <a:ext cx="2024604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43891" y="3948541"/>
            <a:ext cx="2571508" cy="598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4690137"/>
            <a:ext cx="3124200" cy="605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7665" y="4864201"/>
            <a:ext cx="2100804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6324599" y="4656928"/>
            <a:ext cx="2590799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5345" y="5344835"/>
            <a:ext cx="3665329" cy="950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14800" y="5687538"/>
            <a:ext cx="2100804" cy="32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0733" y="5410719"/>
            <a:ext cx="2598517" cy="873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03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Hardware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5333" r="9167" b="12667"/>
          <a:stretch/>
        </p:blipFill>
        <p:spPr>
          <a:xfrm>
            <a:off x="190500" y="2209800"/>
            <a:ext cx="8801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System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9333" r="50833" b="22000"/>
          <a:stretch/>
        </p:blipFill>
        <p:spPr>
          <a:xfrm>
            <a:off x="1447800" y="1066800"/>
            <a:ext cx="5867400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5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Different Factors on Stall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66CC"/>
                </a:solidFill>
              </a:rPr>
              <a:t>Correlation coefficients </a:t>
            </a:r>
            <a:r>
              <a:rPr lang="en-US" dirty="0" smtClean="0"/>
              <a:t>between </a:t>
            </a:r>
            <a:r>
              <a:rPr lang="en-US" dirty="0" smtClean="0">
                <a:solidFill>
                  <a:srgbClr val="0066CC"/>
                </a:solidFill>
              </a:rPr>
              <a:t>the average stall time per page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66CC"/>
                </a:solidFill>
              </a:rPr>
              <a:t>different factors</a:t>
            </a:r>
            <a:r>
              <a:rPr lang="en-US" dirty="0" smtClean="0"/>
              <a:t> (AF: access frequency; RBL: row buffer locality; MLP: memory level parallelism)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36083" r="54027" b="50229"/>
          <a:stretch/>
        </p:blipFill>
        <p:spPr>
          <a:xfrm>
            <a:off x="228600" y="2895600"/>
            <a:ext cx="8610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6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Threshold Determination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533400"/>
                <a:ext cx="8686800" cy="5339680"/>
              </a:xfrm>
            </p:spPr>
            <p:txBody>
              <a:bodyPr/>
              <a:lstStyle/>
              <a:p>
                <a:pPr marL="0" lvl="1" indent="0">
                  <a:buClr>
                    <a:schemeClr val="accent1"/>
                  </a:buClr>
                  <a:buSzPct val="65000"/>
                  <a:buNone/>
                </a:pPr>
                <a:endParaRPr lang="en-US" dirty="0" smtClean="0"/>
              </a:p>
              <a:p>
                <a:r>
                  <a:rPr lang="en-US" dirty="0" smtClean="0"/>
                  <a:t>Use hill climbing to determine the threshold</a:t>
                </a:r>
              </a:p>
              <a:p>
                <a:r>
                  <a:rPr lang="en-US" dirty="0" smtClean="0"/>
                  <a:t>At the end of the current period,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𝑃𝑒𝑟𝑓𝑜𝑟𝑚𝑎𝑛𝑐𝑒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𝐶𝑢𝑟𝑟𝑒𝑛𝑡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𝑃𝑒𝑟𝑖𝑜𝑑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𝑃𝑒𝑟𝑓𝑜𝑟𝑚𝑎𝑛𝑐𝑒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𝐿𝑎𝑠𝑡</m:t>
                        </m:r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</a:rPr>
                          <m:t>𝑃𝑒𝑟𝑖𝑜𝑑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r>
                  <a:rPr lang="en-US" dirty="0" smtClean="0"/>
                  <a:t>If the system performance improves,</a:t>
                </a:r>
              </a:p>
              <a:p>
                <a:pPr lvl="1"/>
                <a:r>
                  <a:rPr lang="en-US" sz="2400" dirty="0"/>
                  <a:t>t</a:t>
                </a:r>
                <a:r>
                  <a:rPr lang="en-US" sz="2400" dirty="0" smtClean="0"/>
                  <a:t>he threshold adjustment at the end of last period benefits system performance</a:t>
                </a:r>
              </a:p>
              <a:p>
                <a:pPr lvl="1"/>
                <a:r>
                  <a:rPr lang="en-US" sz="2400" dirty="0" smtClean="0"/>
                  <a:t>adjust the threshold in the same direction</a:t>
                </a:r>
              </a:p>
              <a:p>
                <a:r>
                  <a:rPr lang="en-US" dirty="0" smtClean="0"/>
                  <a:t>Otherwise, </a:t>
                </a:r>
              </a:p>
              <a:p>
                <a:pPr lvl="1"/>
                <a:r>
                  <a:rPr lang="en-US" sz="2400" dirty="0" smtClean="0"/>
                  <a:t>adjust the threshold in the opposite direction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533400"/>
                <a:ext cx="8686800" cy="5339680"/>
              </a:xfrm>
              <a:blipFill rotWithShape="0">
                <a:blip r:embed="rId2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58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UH-MEM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8721"/>
            <a:ext cx="9067800" cy="5339680"/>
          </a:xfrm>
        </p:spPr>
        <p:txBody>
          <a:bodyPr/>
          <a:lstStyle/>
          <a:p>
            <a:r>
              <a:rPr lang="en-US" dirty="0" smtClean="0"/>
              <a:t>Period-based approach - each period has a migration threshold</a:t>
            </a:r>
          </a:p>
          <a:p>
            <a:r>
              <a:rPr lang="en-US" dirty="0" smtClean="0"/>
              <a:t>Action 1: Recalculate the page’s utility</a:t>
            </a:r>
          </a:p>
          <a:p>
            <a:r>
              <a:rPr lang="en-US" dirty="0" smtClean="0"/>
              <a:t>Action 2: Compare the page’s utility with the migration threshold, and decide whether to migrate</a:t>
            </a:r>
          </a:p>
          <a:p>
            <a:r>
              <a:rPr lang="en-US" dirty="0" smtClean="0"/>
              <a:t>Action 3: Adjust the migration threshold at the end of a quantum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11641" y="5464365"/>
            <a:ext cx="2183959" cy="1165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0841" y="5464365"/>
            <a:ext cx="2260159" cy="1165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99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6449" y="5779391"/>
            <a:ext cx="1654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A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79520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B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77780" y="4838123"/>
            <a:ext cx="3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6345" y="4800600"/>
            <a:ext cx="27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Compare &amp; Decide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3581400" y="6019800"/>
            <a:ext cx="13716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5562600"/>
            <a:ext cx="3668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57922" y="5562600"/>
            <a:ext cx="1524000" cy="2286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1164" y="4267200"/>
            <a:ext cx="333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Recalculate Page Utility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877221" y="4267200"/>
            <a:ext cx="2601" cy="119716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32820" y="4292264"/>
            <a:ext cx="0" cy="117210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06822" y="2743200"/>
            <a:ext cx="4301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djust the migration threshold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6179220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>
                <a:solidFill>
                  <a:schemeClr val="accent6"/>
                </a:solidFill>
                <a:latin typeface="Times New Roman"/>
                <a:cs typeface="Times New Roman"/>
              </a:rPr>
              <a:t>Fast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60647" y="6151457"/>
            <a:ext cx="188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Large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Slow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3612" y="3908691"/>
            <a:ext cx="5569209" cy="434709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Controllers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4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C 0.04688 -0.11158 0.09392 -0.22292 0.00278 -0.27037 C -0.08837 -0.31783 -0.45486 -0.32871 -0.54722 -0.28519 C -0.63958 -0.24167 -0.55121 -0.05533 -0.55139 -0.00926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 animBg="1"/>
      <p:bldP spid="17" grpId="1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UH-MEM: Putting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</a:t>
            </a:r>
            <a:r>
              <a:rPr lang="en-US" dirty="0" smtClean="0"/>
              <a:t>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335" r="9167" b="20666"/>
          <a:stretch/>
        </p:blipFill>
        <p:spPr>
          <a:xfrm>
            <a:off x="1371600" y="1184988"/>
            <a:ext cx="6553200" cy="52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 </a:t>
            </a:r>
            <a:r>
              <a:rPr lang="en-US" b="1" dirty="0" smtClean="0">
                <a:solidFill>
                  <a:srgbClr val="0066CC"/>
                </a:solidFill>
              </a:rPr>
              <a:t>multiple memory technologies</a:t>
            </a:r>
            <a:r>
              <a:rPr lang="en-US" dirty="0" smtClean="0"/>
              <a:t> together to</a:t>
            </a:r>
            <a:br>
              <a:rPr lang="en-US" dirty="0" smtClean="0"/>
            </a:br>
            <a:r>
              <a:rPr lang="en-US" dirty="0" smtClean="0"/>
              <a:t>exploit the </a:t>
            </a:r>
            <a:r>
              <a:rPr lang="en-US" b="1" dirty="0" smtClean="0">
                <a:solidFill>
                  <a:schemeClr val="accent6"/>
                </a:solidFill>
              </a:rPr>
              <a:t>advantages of each memory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DRAM-NVM: DRAM-like latency, NVM-like capacity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Separate channels: Memory </a:t>
            </a:r>
            <a:r>
              <a:rPr lang="en-US" dirty="0" smtClean="0"/>
              <a:t>A and B </a:t>
            </a:r>
            <a:r>
              <a:rPr lang="en-US" dirty="0"/>
              <a:t>can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accessed in parallel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862771" y="2431276"/>
            <a:ext cx="7214429" cy="3055124"/>
            <a:chOff x="735285" y="995954"/>
            <a:chExt cx="7214429" cy="305512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86506" y="2237813"/>
              <a:ext cx="608" cy="94895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425714" y="2237813"/>
              <a:ext cx="0" cy="96354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427981" y="1435380"/>
              <a:ext cx="3206" cy="366132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35285" y="3186763"/>
              <a:ext cx="3328229" cy="86431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762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 A</a:t>
              </a:r>
            </a:p>
            <a:p>
              <a:pPr algn="ctr">
                <a:spcBef>
                  <a:spcPts val="300"/>
                </a:spcBef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dirty="0" smtClean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Fast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49314" y="3201361"/>
              <a:ext cx="3200400" cy="84971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76200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 </a:t>
              </a:r>
              <a:r>
                <a:rPr lang="en-US" sz="2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spcBef>
                  <a:spcPts val="300"/>
                </a:spcBef>
              </a:pPr>
              <a:r>
                <a:rPr 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dirty="0" smtClean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</a:t>
              </a:r>
              <a:r>
                <a:rPr 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Slow</a:t>
              </a:r>
              <a:r>
                <a:rPr lang="en-US" sz="2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2218942" y="2700862"/>
              <a:ext cx="40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645588" y="995954"/>
              <a:ext cx="5569209" cy="4347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Cores/Caches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9243" y="1804500"/>
              <a:ext cx="5569209" cy="43470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 Controllers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44940" y="3869739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4723" y="3881735"/>
            <a:ext cx="157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2771" y="4622085"/>
            <a:ext cx="3328229" cy="864315"/>
          </a:xfrm>
          <a:prstGeom prst="rect">
            <a:avLst/>
          </a:prstGeom>
          <a:solidFill>
            <a:srgbClr val="009900"/>
          </a:solidFill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6801" y="4648200"/>
            <a:ext cx="3200400" cy="864316"/>
          </a:xfrm>
          <a:prstGeom prst="rect">
            <a:avLst/>
          </a:prstGeom>
          <a:solidFill>
            <a:srgbClr val="99CC00"/>
          </a:solidFill>
          <a:ln w="28575">
            <a:solidFill>
              <a:srgbClr val="99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07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System: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915400" cy="1935163"/>
          </a:xfrm>
        </p:spPr>
        <p:txBody>
          <a:bodyPr/>
          <a:lstStyle/>
          <a:p>
            <a:r>
              <a:rPr lang="en-US" dirty="0" smtClean="0"/>
              <a:t>Bank: Contains multiple arrays of cells</a:t>
            </a:r>
          </a:p>
          <a:p>
            <a:pPr lvl="1"/>
            <a:r>
              <a:rPr lang="en-US" dirty="0"/>
              <a:t>Multiple banks can serve accesses in </a:t>
            </a:r>
            <a:r>
              <a:rPr lang="en-US" dirty="0" smtClean="0"/>
              <a:t>parallel</a:t>
            </a:r>
          </a:p>
          <a:p>
            <a:r>
              <a:rPr lang="en-US" dirty="0" smtClean="0"/>
              <a:t>Row buffer: </a:t>
            </a:r>
            <a:r>
              <a:rPr lang="en-US" dirty="0"/>
              <a:t>I</a:t>
            </a:r>
            <a:r>
              <a:rPr lang="en-US" dirty="0" smtClean="0"/>
              <a:t>nternal </a:t>
            </a:r>
            <a:r>
              <a:rPr lang="en-US" dirty="0"/>
              <a:t>buffer that holds the </a:t>
            </a:r>
            <a:r>
              <a:rPr lang="en-US" dirty="0" smtClean="0"/>
              <a:t>open row</a:t>
            </a:r>
            <a:r>
              <a:rPr lang="en-US" dirty="0"/>
              <a:t> </a:t>
            </a:r>
            <a:r>
              <a:rPr lang="en-US" dirty="0" smtClean="0"/>
              <a:t>in a bank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ow buffer hits: serviced </a:t>
            </a:r>
            <a:r>
              <a:rPr lang="en-US" dirty="0"/>
              <a:t>~</a:t>
            </a:r>
            <a:r>
              <a:rPr lang="en-US" dirty="0" smtClean="0"/>
              <a:t>3x faster, </a:t>
            </a:r>
            <a:r>
              <a:rPr lang="en-US" b="1" dirty="0" smtClean="0">
                <a:solidFill>
                  <a:srgbClr val="0066CC"/>
                </a:solidFill>
              </a:rPr>
              <a:t>similar latency for both Memory A and B</a:t>
            </a:r>
          </a:p>
          <a:p>
            <a:pPr lvl="1"/>
            <a:r>
              <a:rPr lang="en-US" dirty="0" smtClean="0"/>
              <a:t>Row buffer misses: </a:t>
            </a:r>
            <a:r>
              <a:rPr lang="en-US" b="1" dirty="0" smtClean="0">
                <a:solidFill>
                  <a:srgbClr val="C00000"/>
                </a:solidFill>
              </a:rPr>
              <a:t>latency is higher for Memory B</a:t>
            </a:r>
            <a:endParaRPr lang="en-US" b="1" dirty="0">
              <a:solidFill>
                <a:srgbClr val="C00000"/>
              </a:solidFill>
            </a:endParaRPr>
          </a:p>
          <a:p>
            <a:pPr marL="344487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007938" y="1507182"/>
            <a:ext cx="3206" cy="3661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98750" y="3124200"/>
            <a:ext cx="3480629" cy="121268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43400" y="3124200"/>
            <a:ext cx="3316004" cy="120308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99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4759" y="3266759"/>
            <a:ext cx="613127" cy="1000441"/>
            <a:chOff x="810684" y="3419159"/>
            <a:chExt cx="613127" cy="1052655"/>
          </a:xfrm>
        </p:grpSpPr>
        <p:sp>
          <p:nvSpPr>
            <p:cNvPr id="36" name="Rectangle 35"/>
            <p:cNvSpPr/>
            <p:nvPr/>
          </p:nvSpPr>
          <p:spPr>
            <a:xfrm>
              <a:off x="810684" y="3571169"/>
              <a:ext cx="613127" cy="900645"/>
            </a:xfrm>
            <a:prstGeom prst="rect">
              <a:avLst/>
            </a:prstGeom>
            <a:solidFill>
              <a:srgbClr val="0000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0684" y="3419159"/>
              <a:ext cx="613127" cy="15201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81174" y="3266760"/>
            <a:ext cx="616958" cy="1000440"/>
            <a:chOff x="3277099" y="3419159"/>
            <a:chExt cx="616958" cy="1052656"/>
          </a:xfrm>
        </p:grpSpPr>
        <p:sp>
          <p:nvSpPr>
            <p:cNvPr id="38" name="Rectangle 37"/>
            <p:cNvSpPr/>
            <p:nvPr/>
          </p:nvSpPr>
          <p:spPr>
            <a:xfrm>
              <a:off x="3277099" y="3560082"/>
              <a:ext cx="613127" cy="911733"/>
            </a:xfrm>
            <a:prstGeom prst="rect">
              <a:avLst/>
            </a:prstGeom>
            <a:solidFill>
              <a:srgbClr val="0000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80930" y="3419159"/>
              <a:ext cx="613127" cy="15201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07368" y="3266759"/>
            <a:ext cx="618396" cy="1000441"/>
            <a:chOff x="5321089" y="3419158"/>
            <a:chExt cx="618396" cy="1052657"/>
          </a:xfrm>
        </p:grpSpPr>
        <p:sp>
          <p:nvSpPr>
            <p:cNvPr id="40" name="Rectangle 39"/>
            <p:cNvSpPr/>
            <p:nvPr/>
          </p:nvSpPr>
          <p:spPr>
            <a:xfrm>
              <a:off x="5321089" y="3560081"/>
              <a:ext cx="613127" cy="911734"/>
            </a:xfrm>
            <a:prstGeom prst="rect">
              <a:avLst/>
            </a:prstGeom>
            <a:solidFill>
              <a:srgbClr val="0000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6358" y="3419158"/>
              <a:ext cx="613127" cy="15201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47479" y="3253530"/>
            <a:ext cx="614257" cy="1013670"/>
            <a:chOff x="7661200" y="3405929"/>
            <a:chExt cx="614257" cy="1065886"/>
          </a:xfrm>
        </p:grpSpPr>
        <p:sp>
          <p:nvSpPr>
            <p:cNvPr id="42" name="Rectangle 41"/>
            <p:cNvSpPr/>
            <p:nvPr/>
          </p:nvSpPr>
          <p:spPr>
            <a:xfrm>
              <a:off x="7662330" y="3571170"/>
              <a:ext cx="613127" cy="900645"/>
            </a:xfrm>
            <a:prstGeom prst="rect">
              <a:avLst/>
            </a:prstGeom>
            <a:solidFill>
              <a:srgbClr val="0000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61200" y="3405929"/>
              <a:ext cx="613127" cy="154153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prstClr val="white"/>
              </a:bgClr>
            </a:patt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514906" y="35814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…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12952" y="35814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…</a:t>
            </a:r>
            <a:endParaRPr lang="en-US" sz="4800" dirty="0">
              <a:latin typeface="Times New Roman"/>
              <a:cs typeface="Times New Roman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904392" y="2309615"/>
            <a:ext cx="608" cy="80391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69249" y="251681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Row Buffer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52095" y="2511817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Bank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25072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Channel A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65123" y="2514600"/>
            <a:ext cx="157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Channel B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2945" y="3200400"/>
            <a:ext cx="165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A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2197" y="3200400"/>
            <a:ext cx="159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B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798899" y="2772664"/>
            <a:ext cx="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191569" y="2965249"/>
            <a:ext cx="137662" cy="4468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1" idx="2"/>
          </p:cNvCxnSpPr>
          <p:nvPr/>
        </p:nvCxnSpPr>
        <p:spPr>
          <a:xfrm>
            <a:off x="3329231" y="2965249"/>
            <a:ext cx="1489970" cy="4459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091436" y="2973482"/>
            <a:ext cx="1710737" cy="10411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802173" y="2965249"/>
            <a:ext cx="193153" cy="10493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56600" y="3581400"/>
            <a:ext cx="1774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Fast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121" y="3581400"/>
            <a:ext cx="188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Large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Slow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63" name="dram array"/>
          <p:cNvGrpSpPr/>
          <p:nvPr/>
        </p:nvGrpSpPr>
        <p:grpSpPr>
          <a:xfrm>
            <a:off x="7162800" y="3352800"/>
            <a:ext cx="1828800" cy="838200"/>
            <a:chOff x="5259901" y="1351866"/>
            <a:chExt cx="2205768" cy="932888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5957902" y="1404888"/>
              <a:ext cx="1507767" cy="807235"/>
              <a:chOff x="2136774" y="1219201"/>
              <a:chExt cx="3598319" cy="1599033"/>
            </a:xfrm>
          </p:grpSpPr>
          <p:sp>
            <p:nvSpPr>
              <p:cNvPr id="67" name="DRAM"/>
              <p:cNvSpPr/>
              <p:nvPr/>
            </p:nvSpPr>
            <p:spPr>
              <a:xfrm>
                <a:off x="2136774" y="1219201"/>
                <a:ext cx="3598319" cy="1599033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i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136774" y="1241014"/>
                <a:ext cx="3598319" cy="1577220"/>
                <a:chOff x="5208721" y="1217396"/>
                <a:chExt cx="2867893" cy="1449604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7802880" y="1218298"/>
                  <a:ext cx="0" cy="144870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7345680" y="1217396"/>
                  <a:ext cx="0" cy="1449604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6888480" y="1217396"/>
                  <a:ext cx="0" cy="1449604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6431280" y="1217396"/>
                  <a:ext cx="0" cy="1449604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5974080" y="1217396"/>
                  <a:ext cx="0" cy="1449604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5516880" y="1217396"/>
                  <a:ext cx="0" cy="1449604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5208721" y="1487806"/>
                  <a:ext cx="2867893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/>
                <p:cNvSpPr/>
                <p:nvPr/>
              </p:nvSpPr>
              <p:spPr>
                <a:xfrm>
                  <a:off x="76241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1669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7097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2525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7953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338177" y="13088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flipH="1">
                  <a:off x="5208721" y="1945006"/>
                  <a:ext cx="2867893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82"/>
                <p:cNvSpPr/>
                <p:nvPr/>
              </p:nvSpPr>
              <p:spPr>
                <a:xfrm>
                  <a:off x="76241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1669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7097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2525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7953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338177" y="17660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cxnSp>
              <p:nvCxnSpPr>
                <p:cNvPr id="89" name="Straight Arrow Connector 88"/>
                <p:cNvCxnSpPr/>
                <p:nvPr/>
              </p:nvCxnSpPr>
              <p:spPr>
                <a:xfrm flipH="1">
                  <a:off x="5208721" y="2402206"/>
                  <a:ext cx="2867893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/>
                <p:cNvSpPr/>
                <p:nvPr/>
              </p:nvSpPr>
              <p:spPr>
                <a:xfrm>
                  <a:off x="76241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1669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7097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2525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7953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338177" y="222323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</p:grpSp>
        <p:cxnSp>
          <p:nvCxnSpPr>
            <p:cNvPr id="65" name="Straight Connector 64"/>
            <p:cNvCxnSpPr/>
            <p:nvPr/>
          </p:nvCxnSpPr>
          <p:spPr>
            <a:xfrm flipV="1">
              <a:off x="5259901" y="1351866"/>
              <a:ext cx="697999" cy="44251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59901" y="1794382"/>
              <a:ext cx="697999" cy="49037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7810818" y="3733800"/>
            <a:ext cx="1143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5924359" y="2309615"/>
            <a:ext cx="608" cy="80391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219200" y="1077558"/>
            <a:ext cx="5569209" cy="4347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Cores/Caches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19199" y="1850392"/>
            <a:ext cx="5569209" cy="434709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Controllers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7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3334 -0.07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96" grpId="0" animBg="1"/>
      <p:bldP spid="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2352982" y="2133600"/>
            <a:ext cx="0" cy="5347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System: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24951"/>
            <a:ext cx="8915400" cy="1310812"/>
          </a:xfrm>
        </p:spPr>
        <p:txBody>
          <a:bodyPr/>
          <a:lstStyle/>
          <a:p>
            <a:r>
              <a:rPr lang="en-US" dirty="0" smtClean="0"/>
              <a:t>Memory A is fast, but small</a:t>
            </a:r>
          </a:p>
          <a:p>
            <a:r>
              <a:rPr lang="en-US" dirty="0" smtClean="0"/>
              <a:t>Load should be balanced on both channels</a:t>
            </a:r>
          </a:p>
          <a:p>
            <a:r>
              <a:rPr lang="en-US" dirty="0" smtClean="0"/>
              <a:t>Page migrations have performance and energy overhead </a:t>
            </a:r>
            <a:endParaRPr lang="en-US" dirty="0"/>
          </a:p>
          <a:p>
            <a:pPr marL="344487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33503" y="1542340"/>
            <a:ext cx="0" cy="15655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7971" y="2590800"/>
            <a:ext cx="3480629" cy="146520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57121" y="2590800"/>
            <a:ext cx="3316004" cy="146520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76200">
            <a:solidFill>
              <a:srgbClr val="99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815123" y="2057400"/>
            <a:ext cx="0" cy="53474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3322" y="21336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Channel A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96715" y="2138065"/>
            <a:ext cx="157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Channel B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48870" y="2891135"/>
            <a:ext cx="165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A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95918" y="2971800"/>
            <a:ext cx="159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Memory B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331503" y="2239264"/>
            <a:ext cx="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452525" y="3276600"/>
            <a:ext cx="1774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Fast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7842" y="3276600"/>
            <a:ext cx="188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Large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Slow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8520" y="3733219"/>
            <a:ext cx="1828800" cy="301186"/>
          </a:xfrm>
          <a:prstGeom prst="rect">
            <a:avLst/>
          </a:prstGeom>
          <a:solidFill>
            <a:srgbClr val="0066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Page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27450" y="3733219"/>
            <a:ext cx="1828800" cy="301186"/>
          </a:xfrm>
          <a:prstGeom prst="rect">
            <a:avLst/>
          </a:prstGeom>
          <a:solidFill>
            <a:srgbClr val="0066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Page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450" y="213806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IDLE</a:t>
            </a:r>
            <a:endParaRPr lang="en-US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11506"/>
            <a:ext cx="9144000" cy="1157751"/>
          </a:xfrm>
          <a:prstGeom prst="rect">
            <a:avLst/>
          </a:prstGeom>
          <a:solidFill>
            <a:srgbClr val="0066C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Which memory</a:t>
            </a:r>
            <a:r>
              <a:rPr lang="en-US" sz="2800" dirty="0">
                <a:solidFill>
                  <a:schemeClr val="bg1"/>
                </a:solidFill>
              </a:rPr>
              <a:t> do we place each page </a:t>
            </a:r>
            <a:r>
              <a:rPr lang="en-US" sz="2800" dirty="0" smtClean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maximize system performance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48897" y="1078147"/>
            <a:ext cx="5569209" cy="4347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Cores/Caches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48896" y="1701255"/>
            <a:ext cx="5569209" cy="434709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Controllers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0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81481E-6 C 0.03907 -0.12871 0.07952 -0.25579 -0.00364 -0.3088 C -0.0868 -0.36158 -0.41684 -0.34862 -0.5 -0.31875 C -0.58211 -0.28913 -0.49566 -0.19723 -0.49392 -0.162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3" grpId="1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pPr>
              <a:spcBef>
                <a:spcPts val="2500"/>
              </a:spcBef>
            </a:pPr>
            <a:r>
              <a:rPr lang="en-US" b="1" dirty="0" smtClean="0">
                <a:solidFill>
                  <a:srgbClr val="0066CC"/>
                </a:solidFill>
              </a:rPr>
              <a:t>Existing Solutions</a:t>
            </a:r>
          </a:p>
          <a:p>
            <a:pPr>
              <a:spcBef>
                <a:spcPts val="2500"/>
              </a:spcBef>
            </a:pPr>
            <a:r>
              <a:rPr lang="en-US" dirty="0"/>
              <a:t>UH-MEM: </a:t>
            </a:r>
            <a:r>
              <a:rPr lang="en-US" dirty="0" smtClean="0"/>
              <a:t>Goal and Key Idea</a:t>
            </a:r>
            <a:endParaRPr lang="en-US" dirty="0"/>
          </a:p>
          <a:p>
            <a:pPr>
              <a:spcBef>
                <a:spcPts val="2500"/>
              </a:spcBef>
            </a:pPr>
            <a:r>
              <a:rPr lang="en-US" dirty="0"/>
              <a:t>Key Mechanisms of UH-MEM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Evaluation</a:t>
            </a:r>
          </a:p>
          <a:p>
            <a:pPr>
              <a:spcBef>
                <a:spcPts val="2500"/>
              </a:spcBef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3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915400" cy="5339680"/>
          </a:xfrm>
        </p:spPr>
        <p:txBody>
          <a:bodyPr/>
          <a:lstStyle/>
          <a:p>
            <a:r>
              <a:rPr lang="en-US" sz="2200" b="1" i="1" dirty="0" smtClean="0"/>
              <a:t>ALL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[Qureshi+ ISCA 2009]</a:t>
            </a:r>
          </a:p>
          <a:p>
            <a:pPr lvl="1"/>
            <a:r>
              <a:rPr lang="en-US" dirty="0" smtClean="0"/>
              <a:t>Migrate </a:t>
            </a:r>
            <a:r>
              <a:rPr lang="en-US" b="1" dirty="0" smtClean="0">
                <a:solidFill>
                  <a:srgbClr val="0066CC"/>
                </a:solidFill>
              </a:rPr>
              <a:t>all pages</a:t>
            </a:r>
            <a:r>
              <a:rPr lang="en-US" dirty="0" smtClean="0"/>
              <a:t> from slow memory to fast memory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when the page is accessed</a:t>
            </a:r>
          </a:p>
          <a:p>
            <a:pPr lvl="1"/>
            <a:r>
              <a:rPr lang="en-US" dirty="0" smtClean="0"/>
              <a:t>Fast memory is LRU cache: pages evicted when memory is full</a:t>
            </a:r>
          </a:p>
          <a:p>
            <a:pPr marL="342900" lvl="1" indent="-342900">
              <a:spcBef>
                <a:spcPts val="24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n-US" b="1" i="1" dirty="0" smtClean="0"/>
              <a:t>FREQ: </a:t>
            </a:r>
            <a:r>
              <a:rPr lang="en-US" b="1" dirty="0" smtClean="0">
                <a:solidFill>
                  <a:srgbClr val="0066CC"/>
                </a:solidFill>
              </a:rPr>
              <a:t>Access frequency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based approach                                   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[Ramos+ ICS 2011], [Jiang+ HPCA 2010]</a:t>
            </a:r>
          </a:p>
          <a:p>
            <a:pPr lvl="1"/>
            <a:r>
              <a:rPr lang="en-US" dirty="0" smtClean="0"/>
              <a:t>Access frequency: number of times a page is accessed</a:t>
            </a:r>
          </a:p>
          <a:p>
            <a:pPr lvl="1"/>
            <a:r>
              <a:rPr lang="en-US" dirty="0" smtClean="0"/>
              <a:t>Keep pages with </a:t>
            </a:r>
            <a:r>
              <a:rPr lang="en-US" b="1" dirty="0" smtClean="0">
                <a:solidFill>
                  <a:srgbClr val="7030A0"/>
                </a:solidFill>
              </a:rPr>
              <a:t>high access frequency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 fast memory</a:t>
            </a:r>
          </a:p>
          <a:p>
            <a:pPr>
              <a:spcBef>
                <a:spcPts val="2400"/>
              </a:spcBef>
            </a:pPr>
            <a:r>
              <a:rPr lang="en-US" sz="2200" b="1" i="1" dirty="0" smtClean="0"/>
              <a:t>RBLA: </a:t>
            </a:r>
            <a:r>
              <a:rPr lang="en-US" sz="2200" b="1" dirty="0" smtClean="0">
                <a:solidFill>
                  <a:srgbClr val="0066CC"/>
                </a:solidFill>
              </a:rPr>
              <a:t>Access frequency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0066CC"/>
                </a:solidFill>
              </a:rPr>
              <a:t>row buffer locality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based approach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[Yoon+ ICCD 2012]</a:t>
            </a:r>
          </a:p>
          <a:p>
            <a:pPr lvl="1"/>
            <a:r>
              <a:rPr lang="en-US" dirty="0" smtClean="0"/>
              <a:t>Row buffer locality: fraction of row buffer hits out of all memory accesses to a page</a:t>
            </a:r>
          </a:p>
          <a:p>
            <a:pPr lvl="1"/>
            <a:r>
              <a:rPr lang="en-US" dirty="0" smtClean="0"/>
              <a:t>Keep pages with </a:t>
            </a:r>
            <a:r>
              <a:rPr lang="en-US" b="1" dirty="0" smtClean="0">
                <a:solidFill>
                  <a:srgbClr val="7030A0"/>
                </a:solidFill>
              </a:rPr>
              <a:t>high access frequency and low row buffer locality</a:t>
            </a:r>
            <a:r>
              <a:rPr lang="en-US" dirty="0" smtClean="0"/>
              <a:t> in fast memory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2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Custom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3399FF"/>
      </a:hlink>
      <a:folHlink>
        <a:srgbClr val="3399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2932</Words>
  <Application>Microsoft Macintosh PowerPoint</Application>
  <PresentationFormat>On-screen Show (4:3)</PresentationFormat>
  <Paragraphs>585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Calibri</vt:lpstr>
      <vt:lpstr>Cambria Math</vt:lpstr>
      <vt:lpstr>Garamond</vt:lpstr>
      <vt:lpstr>Tahoma</vt:lpstr>
      <vt:lpstr>Times New Roman</vt:lpstr>
      <vt:lpstr>Wingdings</vt:lpstr>
      <vt:lpstr>Edge</vt:lpstr>
      <vt:lpstr>1_Edge</vt:lpstr>
      <vt:lpstr>2_Edge</vt:lpstr>
      <vt:lpstr>3_Edge</vt:lpstr>
      <vt:lpstr>4_Edge</vt:lpstr>
      <vt:lpstr>5_Edge</vt:lpstr>
      <vt:lpstr>21_Edge</vt:lpstr>
      <vt:lpstr>23_Edge</vt:lpstr>
      <vt:lpstr>6_Edge</vt:lpstr>
      <vt:lpstr>13_Edge</vt:lpstr>
      <vt:lpstr>8_Edge</vt:lpstr>
      <vt:lpstr>9_Edge</vt:lpstr>
      <vt:lpstr>10_Edge</vt:lpstr>
      <vt:lpstr>UH-MEM: Utility-Based Hybrid Memory Management</vt:lpstr>
      <vt:lpstr>Executive Summary</vt:lpstr>
      <vt:lpstr>Outline</vt:lpstr>
      <vt:lpstr>State-of-the-Art Memory Technologies</vt:lpstr>
      <vt:lpstr>Hybrid Memory System</vt:lpstr>
      <vt:lpstr>Hybrid Memory System: Background</vt:lpstr>
      <vt:lpstr>Hybrid Memory System: Problem</vt:lpstr>
      <vt:lpstr>Outline</vt:lpstr>
      <vt:lpstr>Existing Solutions</vt:lpstr>
      <vt:lpstr>Weaknesses of Existing Solutions</vt:lpstr>
      <vt:lpstr>Importance of Memory-Level Parallelism</vt:lpstr>
      <vt:lpstr>Outline</vt:lpstr>
      <vt:lpstr>Our Goal</vt:lpstr>
      <vt:lpstr>Utility-Based Hybrid Memory Management</vt:lpstr>
      <vt:lpstr>Outline</vt:lpstr>
      <vt:lpstr>Key Mechanisms of UH-MEM</vt:lpstr>
      <vt:lpstr>Key Mechanisms of UH-MEM</vt:lpstr>
      <vt:lpstr>Estimating Application Stall Time Reduction</vt:lpstr>
      <vt:lpstr>Calculating Total Access Latency Reduction</vt:lpstr>
      <vt:lpstr>Estimating Application Stall Time Reduction</vt:lpstr>
      <vt:lpstr>Calculating Stall Time Reduction</vt:lpstr>
      <vt:lpstr>Key Mechanisms of UH-MEM</vt:lpstr>
      <vt:lpstr>Estimating Application Performance Sensitivity</vt:lpstr>
      <vt:lpstr>Estimating Application Performance Sensitivity</vt:lpstr>
      <vt:lpstr>Key Mechanisms of UH-MEM</vt:lpstr>
      <vt:lpstr>Outline</vt:lpstr>
      <vt:lpstr>System Configuration</vt:lpstr>
      <vt:lpstr>Benchmarks</vt:lpstr>
      <vt:lpstr>Results: System Performance</vt:lpstr>
      <vt:lpstr>Results: Sensitivity to Slow Memory Latency</vt:lpstr>
      <vt:lpstr>More Results in the Paper</vt:lpstr>
      <vt:lpstr>Outline</vt:lpstr>
      <vt:lpstr>Conclusion</vt:lpstr>
      <vt:lpstr>UH-MEM: Utility-Based Hybrid Memory Management</vt:lpstr>
      <vt:lpstr>Results: Fairness</vt:lpstr>
      <vt:lpstr>Results: Total Stall Time</vt:lpstr>
      <vt:lpstr>Results: Energy Consumption</vt:lpstr>
      <vt:lpstr>Results: Sensitivity to Fast Memory Capacity</vt:lpstr>
      <vt:lpstr>MLP Distribution for All Pages</vt:lpstr>
      <vt:lpstr>Main Hardware Cost</vt:lpstr>
      <vt:lpstr>Baseline System Parameters</vt:lpstr>
      <vt:lpstr>Impact of Different Factors on Stall Time</vt:lpstr>
      <vt:lpstr>Migration Threshold Determination</vt:lpstr>
      <vt:lpstr>Overall UH-MEM Mechanism</vt:lpstr>
      <vt:lpstr>UH-MEM: Putting It All Together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2010-11-14T20:49:44Z</dcterms:created>
  <dcterms:modified xsi:type="dcterms:W3CDTF">2017-09-07T01:50:17Z</dcterms:modified>
</cp:coreProperties>
</file>