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4199513" cy="46799500"/>
  <p:notesSz cx="6858000" cy="9144000"/>
  <p:defaultTextStyle>
    <a:defPPr>
      <a:defRPr lang="en-US"/>
    </a:defPPr>
    <a:lvl1pPr marL="0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1pPr>
    <a:lvl2pPr marL="1943647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2pPr>
    <a:lvl3pPr marL="3887293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3pPr>
    <a:lvl4pPr marL="5830938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4pPr>
    <a:lvl5pPr marL="7774585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5pPr>
    <a:lvl6pPr marL="9718231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6pPr>
    <a:lvl7pPr marL="11661878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7pPr>
    <a:lvl8pPr marL="13605524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8pPr>
    <a:lvl9pPr marL="15549168" algn="l" defTabSz="3887293" rtl="0" eaLnBrk="1" latinLnBrk="0" hangingPunct="1">
      <a:defRPr sz="76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39" userDrawn="1">
          <p15:clr>
            <a:srgbClr val="A4A3A4"/>
          </p15:clr>
        </p15:guide>
        <p15:guide id="2" pos="10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28"/>
    <a:srgbClr val="E0EEFB"/>
    <a:srgbClr val="D8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60"/>
    <p:restoredTop sz="94632"/>
  </p:normalViewPr>
  <p:slideViewPr>
    <p:cSldViewPr snapToGrid="0" snapToObjects="1">
      <p:cViewPr>
        <p:scale>
          <a:sx n="40" d="100"/>
          <a:sy n="40" d="100"/>
        </p:scale>
        <p:origin x="1456" y="-6872"/>
      </p:cViewPr>
      <p:guideLst>
        <p:guide orient="horz" pos="14739"/>
        <p:guide pos="10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58FB-23E6-6D49-8C2E-0165448E5A26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1143000"/>
            <a:ext cx="2254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ADF6-F8C0-DE46-BBCF-E06094C3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943647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3887293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5830938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7774585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9718231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11661878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13605524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5549168" algn="l" defTabSz="3887293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1143000"/>
            <a:ext cx="2254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5ADF6-F8C0-DE46-BBCF-E06094C326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964" y="7659088"/>
            <a:ext cx="29069586" cy="16293159"/>
          </a:xfrm>
        </p:spPr>
        <p:txBody>
          <a:bodyPr anchor="b"/>
          <a:lstStyle>
            <a:lvl1pPr algn="ctr">
              <a:defRPr sz="2244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939" y="24580574"/>
            <a:ext cx="25649635" cy="11299043"/>
          </a:xfrm>
        </p:spPr>
        <p:txBody>
          <a:bodyPr/>
          <a:lstStyle>
            <a:lvl1pPr marL="0" indent="0" algn="ctr">
              <a:buNone/>
              <a:defRPr sz="8976"/>
            </a:lvl1pPr>
            <a:lvl2pPr marL="1709974" indent="0" algn="ctr">
              <a:buNone/>
              <a:defRPr sz="7480"/>
            </a:lvl2pPr>
            <a:lvl3pPr marL="3419947" indent="0" algn="ctr">
              <a:buNone/>
              <a:defRPr sz="6732"/>
            </a:lvl3pPr>
            <a:lvl4pPr marL="5129921" indent="0" algn="ctr">
              <a:buNone/>
              <a:defRPr sz="5984"/>
            </a:lvl4pPr>
            <a:lvl5pPr marL="6839895" indent="0" algn="ctr">
              <a:buNone/>
              <a:defRPr sz="5984"/>
            </a:lvl5pPr>
            <a:lvl6pPr marL="8549869" indent="0" algn="ctr">
              <a:buNone/>
              <a:defRPr sz="5984"/>
            </a:lvl6pPr>
            <a:lvl7pPr marL="10259842" indent="0" algn="ctr">
              <a:buNone/>
              <a:defRPr sz="5984"/>
            </a:lvl7pPr>
            <a:lvl8pPr marL="11969816" indent="0" algn="ctr">
              <a:buNone/>
              <a:defRPr sz="5984"/>
            </a:lvl8pPr>
            <a:lvl9pPr marL="13679790" indent="0" algn="ctr">
              <a:buNone/>
              <a:defRPr sz="598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74028" y="2491640"/>
            <a:ext cx="7374270" cy="3966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218" y="2491640"/>
            <a:ext cx="21695316" cy="3966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406" y="11667389"/>
            <a:ext cx="29497080" cy="19467289"/>
          </a:xfrm>
        </p:spPr>
        <p:txBody>
          <a:bodyPr anchor="b"/>
          <a:lstStyle>
            <a:lvl1pPr>
              <a:defRPr sz="2244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406" y="31318846"/>
            <a:ext cx="29497080" cy="10237387"/>
          </a:xfrm>
        </p:spPr>
        <p:txBody>
          <a:bodyPr/>
          <a:lstStyle>
            <a:lvl1pPr marL="0" indent="0">
              <a:buNone/>
              <a:defRPr sz="8976">
                <a:solidFill>
                  <a:schemeClr val="tx1"/>
                </a:solidFill>
              </a:defRPr>
            </a:lvl1pPr>
            <a:lvl2pPr marL="1709974" indent="0">
              <a:buNone/>
              <a:defRPr sz="7480">
                <a:solidFill>
                  <a:schemeClr val="tx1">
                    <a:tint val="75000"/>
                  </a:schemeClr>
                </a:solidFill>
              </a:defRPr>
            </a:lvl2pPr>
            <a:lvl3pPr marL="3419947" indent="0">
              <a:buNone/>
              <a:defRPr sz="6732">
                <a:solidFill>
                  <a:schemeClr val="tx1">
                    <a:tint val="75000"/>
                  </a:schemeClr>
                </a:solidFill>
              </a:defRPr>
            </a:lvl3pPr>
            <a:lvl4pPr marL="5129921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4pPr>
            <a:lvl5pPr marL="6839895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5pPr>
            <a:lvl6pPr marL="8549869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6pPr>
            <a:lvl7pPr marL="10259842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7pPr>
            <a:lvl8pPr marL="11969816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8pPr>
            <a:lvl9pPr marL="13679790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217" y="12458200"/>
            <a:ext cx="14534793" cy="29693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13503" y="12458200"/>
            <a:ext cx="14534793" cy="29693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491650"/>
            <a:ext cx="29497080" cy="90457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675" y="11472381"/>
            <a:ext cx="14467995" cy="5622437"/>
          </a:xfrm>
        </p:spPr>
        <p:txBody>
          <a:bodyPr anchor="b"/>
          <a:lstStyle>
            <a:lvl1pPr marL="0" indent="0">
              <a:buNone/>
              <a:defRPr sz="8976" b="1"/>
            </a:lvl1pPr>
            <a:lvl2pPr marL="1709974" indent="0">
              <a:buNone/>
              <a:defRPr sz="7480" b="1"/>
            </a:lvl2pPr>
            <a:lvl3pPr marL="3419947" indent="0">
              <a:buNone/>
              <a:defRPr sz="6732" b="1"/>
            </a:lvl3pPr>
            <a:lvl4pPr marL="5129921" indent="0">
              <a:buNone/>
              <a:defRPr sz="5984" b="1"/>
            </a:lvl4pPr>
            <a:lvl5pPr marL="6839895" indent="0">
              <a:buNone/>
              <a:defRPr sz="5984" b="1"/>
            </a:lvl5pPr>
            <a:lvl6pPr marL="8549869" indent="0">
              <a:buNone/>
              <a:defRPr sz="5984" b="1"/>
            </a:lvl6pPr>
            <a:lvl7pPr marL="10259842" indent="0">
              <a:buNone/>
              <a:defRPr sz="5984" b="1"/>
            </a:lvl7pPr>
            <a:lvl8pPr marL="11969816" indent="0">
              <a:buNone/>
              <a:defRPr sz="5984" b="1"/>
            </a:lvl8pPr>
            <a:lvl9pPr marL="13679790" indent="0">
              <a:buNone/>
              <a:defRPr sz="59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5675" y="17094818"/>
            <a:ext cx="14467995" cy="251439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13506" y="11472381"/>
            <a:ext cx="14539247" cy="5622437"/>
          </a:xfrm>
        </p:spPr>
        <p:txBody>
          <a:bodyPr anchor="b"/>
          <a:lstStyle>
            <a:lvl1pPr marL="0" indent="0">
              <a:buNone/>
              <a:defRPr sz="8976" b="1"/>
            </a:lvl1pPr>
            <a:lvl2pPr marL="1709974" indent="0">
              <a:buNone/>
              <a:defRPr sz="7480" b="1"/>
            </a:lvl2pPr>
            <a:lvl3pPr marL="3419947" indent="0">
              <a:buNone/>
              <a:defRPr sz="6732" b="1"/>
            </a:lvl3pPr>
            <a:lvl4pPr marL="5129921" indent="0">
              <a:buNone/>
              <a:defRPr sz="5984" b="1"/>
            </a:lvl4pPr>
            <a:lvl5pPr marL="6839895" indent="0">
              <a:buNone/>
              <a:defRPr sz="5984" b="1"/>
            </a:lvl5pPr>
            <a:lvl6pPr marL="8549869" indent="0">
              <a:buNone/>
              <a:defRPr sz="5984" b="1"/>
            </a:lvl6pPr>
            <a:lvl7pPr marL="10259842" indent="0">
              <a:buNone/>
              <a:defRPr sz="5984" b="1"/>
            </a:lvl7pPr>
            <a:lvl8pPr marL="11969816" indent="0">
              <a:buNone/>
              <a:defRPr sz="5984" b="1"/>
            </a:lvl8pPr>
            <a:lvl9pPr marL="13679790" indent="0">
              <a:buNone/>
              <a:defRPr sz="59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13506" y="17094818"/>
            <a:ext cx="14539247" cy="251439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3119967"/>
            <a:ext cx="11030233" cy="10919883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9248" y="6738272"/>
            <a:ext cx="17313503" cy="33257978"/>
          </a:xfrm>
        </p:spPr>
        <p:txBody>
          <a:bodyPr/>
          <a:lstStyle>
            <a:lvl1pPr>
              <a:defRPr sz="11968"/>
            </a:lvl1pPr>
            <a:lvl2pPr>
              <a:defRPr sz="10472"/>
            </a:lvl2pPr>
            <a:lvl3pPr>
              <a:defRPr sz="8976"/>
            </a:lvl3pPr>
            <a:lvl4pPr>
              <a:defRPr sz="7480"/>
            </a:lvl4pPr>
            <a:lvl5pPr>
              <a:defRPr sz="7480"/>
            </a:lvl5pPr>
            <a:lvl6pPr>
              <a:defRPr sz="7480"/>
            </a:lvl6pPr>
            <a:lvl7pPr>
              <a:defRPr sz="7480"/>
            </a:lvl7pPr>
            <a:lvl8pPr>
              <a:defRPr sz="7480"/>
            </a:lvl8pPr>
            <a:lvl9pPr>
              <a:defRPr sz="74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1" y="14039850"/>
            <a:ext cx="11030233" cy="26010559"/>
          </a:xfrm>
        </p:spPr>
        <p:txBody>
          <a:bodyPr/>
          <a:lstStyle>
            <a:lvl1pPr marL="0" indent="0">
              <a:buNone/>
              <a:defRPr sz="5984"/>
            </a:lvl1pPr>
            <a:lvl2pPr marL="1709974" indent="0">
              <a:buNone/>
              <a:defRPr sz="5236"/>
            </a:lvl2pPr>
            <a:lvl3pPr marL="3419947" indent="0">
              <a:buNone/>
              <a:defRPr sz="4488"/>
            </a:lvl3pPr>
            <a:lvl4pPr marL="5129921" indent="0">
              <a:buNone/>
              <a:defRPr sz="3740"/>
            </a:lvl4pPr>
            <a:lvl5pPr marL="6839895" indent="0">
              <a:buNone/>
              <a:defRPr sz="3740"/>
            </a:lvl5pPr>
            <a:lvl6pPr marL="8549869" indent="0">
              <a:buNone/>
              <a:defRPr sz="3740"/>
            </a:lvl6pPr>
            <a:lvl7pPr marL="10259842" indent="0">
              <a:buNone/>
              <a:defRPr sz="3740"/>
            </a:lvl7pPr>
            <a:lvl8pPr marL="11969816" indent="0">
              <a:buNone/>
              <a:defRPr sz="3740"/>
            </a:lvl8pPr>
            <a:lvl9pPr marL="13679790" indent="0">
              <a:buNone/>
              <a:defRPr sz="37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3119967"/>
            <a:ext cx="11030233" cy="10919883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39248" y="6738272"/>
            <a:ext cx="17313503" cy="33257978"/>
          </a:xfrm>
        </p:spPr>
        <p:txBody>
          <a:bodyPr anchor="t"/>
          <a:lstStyle>
            <a:lvl1pPr marL="0" indent="0">
              <a:buNone/>
              <a:defRPr sz="11968"/>
            </a:lvl1pPr>
            <a:lvl2pPr marL="1709974" indent="0">
              <a:buNone/>
              <a:defRPr sz="10472"/>
            </a:lvl2pPr>
            <a:lvl3pPr marL="3419947" indent="0">
              <a:buNone/>
              <a:defRPr sz="8976"/>
            </a:lvl3pPr>
            <a:lvl4pPr marL="5129921" indent="0">
              <a:buNone/>
              <a:defRPr sz="7480"/>
            </a:lvl4pPr>
            <a:lvl5pPr marL="6839895" indent="0">
              <a:buNone/>
              <a:defRPr sz="7480"/>
            </a:lvl5pPr>
            <a:lvl6pPr marL="8549869" indent="0">
              <a:buNone/>
              <a:defRPr sz="7480"/>
            </a:lvl6pPr>
            <a:lvl7pPr marL="10259842" indent="0">
              <a:buNone/>
              <a:defRPr sz="7480"/>
            </a:lvl7pPr>
            <a:lvl8pPr marL="11969816" indent="0">
              <a:buNone/>
              <a:defRPr sz="7480"/>
            </a:lvl8pPr>
            <a:lvl9pPr marL="13679790" indent="0">
              <a:buNone/>
              <a:defRPr sz="748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1" y="14039850"/>
            <a:ext cx="11030233" cy="26010559"/>
          </a:xfrm>
        </p:spPr>
        <p:txBody>
          <a:bodyPr/>
          <a:lstStyle>
            <a:lvl1pPr marL="0" indent="0">
              <a:buNone/>
              <a:defRPr sz="5984"/>
            </a:lvl1pPr>
            <a:lvl2pPr marL="1709974" indent="0">
              <a:buNone/>
              <a:defRPr sz="5236"/>
            </a:lvl2pPr>
            <a:lvl3pPr marL="3419947" indent="0">
              <a:buNone/>
              <a:defRPr sz="4488"/>
            </a:lvl3pPr>
            <a:lvl4pPr marL="5129921" indent="0">
              <a:buNone/>
              <a:defRPr sz="3740"/>
            </a:lvl4pPr>
            <a:lvl5pPr marL="6839895" indent="0">
              <a:buNone/>
              <a:defRPr sz="3740"/>
            </a:lvl5pPr>
            <a:lvl6pPr marL="8549869" indent="0">
              <a:buNone/>
              <a:defRPr sz="3740"/>
            </a:lvl6pPr>
            <a:lvl7pPr marL="10259842" indent="0">
              <a:buNone/>
              <a:defRPr sz="3740"/>
            </a:lvl7pPr>
            <a:lvl8pPr marL="11969816" indent="0">
              <a:buNone/>
              <a:defRPr sz="3740"/>
            </a:lvl8pPr>
            <a:lvl9pPr marL="13679790" indent="0">
              <a:buNone/>
              <a:defRPr sz="37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1217" y="2491650"/>
            <a:ext cx="29497080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217" y="12458200"/>
            <a:ext cx="29497080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217" y="43376214"/>
            <a:ext cx="769489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1B85-30AE-5F4F-A326-1C9517534BD8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8589" y="43376214"/>
            <a:ext cx="11542336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53406" y="43376214"/>
            <a:ext cx="769489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19947" rtl="0" eaLnBrk="1" latinLnBrk="0" hangingPunct="1">
        <a:lnSpc>
          <a:spcPct val="90000"/>
        </a:lnSpc>
        <a:spcBef>
          <a:spcPct val="0"/>
        </a:spcBef>
        <a:buNone/>
        <a:defRPr sz="16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4987" indent="-854987" algn="l" defTabSz="3419947" rtl="0" eaLnBrk="1" latinLnBrk="0" hangingPunct="1">
        <a:lnSpc>
          <a:spcPct val="90000"/>
        </a:lnSpc>
        <a:spcBef>
          <a:spcPts val="3740"/>
        </a:spcBef>
        <a:buFont typeface="Arial" panose="020B0604020202020204" pitchFamily="34" charset="0"/>
        <a:buChar char="•"/>
        <a:defRPr sz="10472" kern="1200">
          <a:solidFill>
            <a:schemeClr val="tx1"/>
          </a:solidFill>
          <a:latin typeface="+mn-lt"/>
          <a:ea typeface="+mn-ea"/>
          <a:cs typeface="+mn-cs"/>
        </a:defRPr>
      </a:lvl1pPr>
      <a:lvl2pPr marL="2564961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8976" kern="1200">
          <a:solidFill>
            <a:schemeClr val="tx1"/>
          </a:solidFill>
          <a:latin typeface="+mn-lt"/>
          <a:ea typeface="+mn-ea"/>
          <a:cs typeface="+mn-cs"/>
        </a:defRPr>
      </a:lvl2pPr>
      <a:lvl3pPr marL="4274934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7480" kern="1200">
          <a:solidFill>
            <a:schemeClr val="tx1"/>
          </a:solidFill>
          <a:latin typeface="+mn-lt"/>
          <a:ea typeface="+mn-ea"/>
          <a:cs typeface="+mn-cs"/>
        </a:defRPr>
      </a:lvl3pPr>
      <a:lvl4pPr marL="5984908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4pPr>
      <a:lvl5pPr marL="7694882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55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6pPr>
      <a:lvl7pPr marL="11114829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7pPr>
      <a:lvl8pPr marL="12824803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8pPr>
      <a:lvl9pPr marL="14534777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1pPr>
      <a:lvl2pPr marL="1709974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2pPr>
      <a:lvl3pPr marL="3419947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3pPr>
      <a:lvl4pPr marL="5129921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4pPr>
      <a:lvl5pPr marL="6839895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5pPr>
      <a:lvl6pPr marL="8549869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6pPr>
      <a:lvl7pPr marL="10259842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7pPr>
      <a:lvl8pPr marL="11969816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8pPr>
      <a:lvl9pPr marL="13679790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tiff"/><Relationship Id="rId9" Type="http://schemas.openxmlformats.org/officeDocument/2006/relationships/image" Target="../media/image7.emf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507" y="9066398"/>
            <a:ext cx="5286032" cy="23194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770" y="-31872"/>
            <a:ext cx="34199008" cy="66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87"/>
          </a:p>
        </p:txBody>
      </p:sp>
      <p:sp>
        <p:nvSpPr>
          <p:cNvPr id="4" name="TextBox 3"/>
          <p:cNvSpPr txBox="1"/>
          <p:nvPr/>
        </p:nvSpPr>
        <p:spPr>
          <a:xfrm>
            <a:off x="-3770" y="111876"/>
            <a:ext cx="34203283" cy="269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>
                <a:latin typeface="Century" charset="0"/>
                <a:ea typeface="Century" charset="0"/>
                <a:cs typeface="Century" charset="0"/>
              </a:rPr>
              <a:t>Nanopore Sequencing Technology and Tools</a:t>
            </a:r>
            <a:r>
              <a:rPr lang="en-US" sz="7125" b="1" dirty="0">
                <a:latin typeface="Century" charset="0"/>
                <a:ea typeface="Century" charset="0"/>
                <a:cs typeface="Century" charset="0"/>
              </a:rPr>
              <a:t>:</a:t>
            </a:r>
          </a:p>
          <a:p>
            <a:pPr algn="ctr">
              <a:lnSpc>
                <a:spcPct val="114000"/>
              </a:lnSpc>
            </a:pPr>
            <a:r>
              <a:rPr lang="en-US" sz="6531" b="1" dirty="0">
                <a:latin typeface="Century" charset="0"/>
                <a:ea typeface="Century" charset="0"/>
                <a:cs typeface="Century" charset="0"/>
              </a:rPr>
              <a:t>Computational Analysis of the Current State, Bottlenecks and Future Directions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2535" y="2851412"/>
            <a:ext cx="29754443" cy="10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38" dirty="0">
                <a:latin typeface="Century" charset="0"/>
                <a:ea typeface="Century" charset="0"/>
                <a:cs typeface="Century" charset="0"/>
              </a:rPr>
              <a:t>Damla Senol</a:t>
            </a:r>
            <a:r>
              <a:rPr lang="en-US" sz="5938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5938" dirty="0">
                <a:latin typeface="Century" charset="0"/>
                <a:ea typeface="Century" charset="0"/>
                <a:cs typeface="Century" charset="0"/>
              </a:rPr>
              <a:t>, Jeremie Kim</a:t>
            </a:r>
            <a:r>
              <a:rPr lang="en-US" sz="5938" baseline="30000" dirty="0">
                <a:latin typeface="Century" charset="0"/>
                <a:ea typeface="Century" charset="0"/>
                <a:cs typeface="Century" charset="0"/>
              </a:rPr>
              <a:t>1,3</a:t>
            </a:r>
            <a:r>
              <a:rPr lang="en-US" sz="5938" dirty="0">
                <a:latin typeface="Century" charset="0"/>
                <a:ea typeface="Century" charset="0"/>
                <a:cs typeface="Century" charset="0"/>
              </a:rPr>
              <a:t>, Saugata Ghose</a:t>
            </a:r>
            <a:r>
              <a:rPr lang="en-US" sz="5938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5938" dirty="0">
                <a:latin typeface="Century" charset="0"/>
                <a:ea typeface="Century" charset="0"/>
                <a:cs typeface="Century" charset="0"/>
              </a:rPr>
              <a:t>, Can Alkan</a:t>
            </a:r>
            <a:r>
              <a:rPr lang="en-US" sz="5938" baseline="30000" dirty="0">
                <a:latin typeface="Century" charset="0"/>
                <a:ea typeface="Century" charset="0"/>
                <a:cs typeface="Century" charset="0"/>
              </a:rPr>
              <a:t>2</a:t>
            </a:r>
            <a:r>
              <a:rPr lang="en-US" sz="5938" dirty="0">
                <a:latin typeface="Century" charset="0"/>
                <a:ea typeface="Century" charset="0"/>
                <a:cs typeface="Century" charset="0"/>
              </a:rPr>
              <a:t> and Onur </a:t>
            </a:r>
            <a:r>
              <a:rPr lang="en-US" sz="5938" dirty="0" smtClean="0">
                <a:latin typeface="Century" charset="0"/>
                <a:ea typeface="Century" charset="0"/>
                <a:cs typeface="Century" charset="0"/>
              </a:rPr>
              <a:t>Mutlu</a:t>
            </a:r>
            <a:r>
              <a:rPr lang="en-US" sz="5938" baseline="30000" dirty="0" smtClean="0">
                <a:latin typeface="Century" charset="0"/>
                <a:ea typeface="Century" charset="0"/>
                <a:cs typeface="Century" charset="0"/>
              </a:rPr>
              <a:t>3,1</a:t>
            </a:r>
            <a:endParaRPr lang="en-US" sz="5938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34" y="4936797"/>
            <a:ext cx="6468812" cy="120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675" y="4790483"/>
            <a:ext cx="4104394" cy="1411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119" y="4673957"/>
            <a:ext cx="7350388" cy="16901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867620" y="6554854"/>
            <a:ext cx="13331893" cy="118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25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Nanopore Sequencing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15214999"/>
            <a:ext cx="16546285" cy="118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25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Pipeline and Current Tools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914" y="15204871"/>
            <a:ext cx="17522599" cy="118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defRPr>
            </a:lvl1pPr>
          </a:lstStyle>
          <a:p>
            <a:r>
              <a:rPr lang="en-US" sz="7125" dirty="0" smtClean="0"/>
              <a:t>Problem &amp; Our </a:t>
            </a:r>
            <a:r>
              <a:rPr lang="en-US" sz="7125" dirty="0"/>
              <a:t>Goal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604363" y="16416446"/>
            <a:ext cx="0" cy="821128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894628" y="16523901"/>
            <a:ext cx="17121052" cy="775596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500" b="1" dirty="0" smtClean="0">
                <a:latin typeface="Century" charset="0"/>
                <a:ea typeface="Century" charset="0"/>
                <a:cs typeface="Century" charset="0"/>
              </a:rPr>
              <a:t>Problem</a:t>
            </a:r>
          </a:p>
          <a:p>
            <a:pPr marL="44450" indent="0" algn="just">
              <a:lnSpc>
                <a:spcPct val="90000"/>
              </a:lnSpc>
              <a:buNone/>
            </a:pP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The tools used for nanopore sequence analysis are of critical importance in order to </a:t>
            </a:r>
            <a:r>
              <a:rPr lang="en-US" sz="42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increase </a:t>
            </a:r>
            <a:r>
              <a:rPr lang="en-US" sz="4200" b="1" dirty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the accuracy 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of the whole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pipeline to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take </a:t>
            </a:r>
            <a:r>
              <a:rPr lang="en-US" sz="42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better advantage of long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reads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, and </a:t>
            </a:r>
            <a:r>
              <a:rPr lang="en-US" sz="42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increase </a:t>
            </a:r>
            <a:r>
              <a:rPr lang="en-US" sz="4200" b="1" dirty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the speed 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of the whole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pipeline to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enable </a:t>
            </a:r>
            <a:r>
              <a:rPr lang="en-US" sz="42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real-time data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analysis</a:t>
            </a:r>
            <a:r>
              <a:rPr lang="en-US" sz="4200" b="1" dirty="0" smtClean="0">
                <a:latin typeface="Century" charset="0"/>
                <a:ea typeface="Century" charset="0"/>
                <a:cs typeface="Century" charset="0"/>
              </a:rPr>
              <a:t>.</a:t>
            </a:r>
            <a:endParaRPr lang="en-US" sz="4200" b="1" dirty="0">
              <a:latin typeface="Century" charset="0"/>
              <a:ea typeface="Century" charset="0"/>
              <a:cs typeface="Century" charset="0"/>
            </a:endParaRPr>
          </a:p>
          <a:p>
            <a:pPr algn="just">
              <a:spcBef>
                <a:spcPts val="3600"/>
              </a:spcBef>
            </a:pPr>
            <a:r>
              <a:rPr lang="en-US" sz="4500" b="1" dirty="0" smtClean="0">
                <a:latin typeface="Century" charset="0"/>
                <a:ea typeface="Century" charset="0"/>
                <a:cs typeface="Century" charset="0"/>
              </a:rPr>
              <a:t>Our Goal</a:t>
            </a:r>
          </a:p>
          <a:p>
            <a:pPr marL="547687" indent="-457200" algn="just">
              <a:lnSpc>
                <a:spcPct val="90000"/>
              </a:lnSpc>
              <a:buFont typeface="Courier New" charset="0"/>
              <a:buChar char="o"/>
            </a:pP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Comprehensively analyze current publicly available tools in the whole pipeline for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nanopore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sequence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analysis, with a focus on understanding their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advantages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,</a:t>
            </a:r>
            <a:r>
              <a:rPr lang="en-US" sz="4200" b="1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2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disadvantages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,</a:t>
            </a:r>
            <a:r>
              <a:rPr lang="en-US" sz="4200" b="1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and</a:t>
            </a:r>
            <a:r>
              <a:rPr lang="en-US" sz="4200" b="1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2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performance bottlenecks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.</a:t>
            </a:r>
          </a:p>
          <a:p>
            <a:pPr marL="547687" indent="-457200" algn="just">
              <a:lnSpc>
                <a:spcPct val="90000"/>
              </a:lnSpc>
              <a:buFont typeface="Courier New" charset="0"/>
              <a:buChar char="o"/>
            </a:pP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Provide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guidelines</a:t>
            </a:r>
            <a:r>
              <a:rPr lang="en-US" sz="4200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for determining the appropriate tools for each step of the pipeline.</a:t>
            </a:r>
            <a:endParaRPr lang="en-US" sz="42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887" y="4607344"/>
            <a:ext cx="4717745" cy="18870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24627731"/>
            <a:ext cx="34199008" cy="118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25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Results and Analysis</a:t>
            </a:r>
            <a:endParaRPr lang="en-US" sz="7125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8485" y="4752016"/>
            <a:ext cx="5791410" cy="144069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" y="6560594"/>
            <a:ext cx="9762564" cy="118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25" b="1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Genome Sequencing</a:t>
            </a:r>
            <a:endParaRPr lang="en-US" sz="7125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45257" y="6560594"/>
            <a:ext cx="10790862" cy="118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125" b="1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Long Read </a:t>
            </a:r>
            <a:r>
              <a:rPr lang="en-US" sz="7125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Analysis</a:t>
            </a:r>
            <a:endParaRPr lang="en-US" sz="7125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3962" y="7909018"/>
            <a:ext cx="9508603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4300" dirty="0">
                <a:latin typeface="Century" charset="0"/>
                <a:ea typeface="Century" charset="0"/>
                <a:cs typeface="Century" charset="0"/>
              </a:rPr>
              <a:t>Genome sequencing is the process of determining the order of the DNA sequence in an organism’s genome</a:t>
            </a:r>
            <a:r>
              <a:rPr lang="en-US" sz="4300" dirty="0" smtClean="0">
                <a:latin typeface="Century" charset="0"/>
                <a:ea typeface="Century" charset="0"/>
                <a:cs typeface="Century" charset="0"/>
              </a:rPr>
              <a:t>.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9854694" y="7732454"/>
            <a:ext cx="0" cy="8280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329" y="9787994"/>
            <a:ext cx="8925236" cy="5223901"/>
          </a:xfrm>
          <a:prstGeom prst="rect">
            <a:avLst/>
          </a:prstGeom>
        </p:spPr>
      </p:pic>
      <p:sp>
        <p:nvSpPr>
          <p:cNvPr id="119" name="Content Placeholder 2"/>
          <p:cNvSpPr txBox="1">
            <a:spLocks/>
          </p:cNvSpPr>
          <p:nvPr/>
        </p:nvSpPr>
        <p:spPr>
          <a:xfrm>
            <a:off x="9945257" y="7769027"/>
            <a:ext cx="10790862" cy="784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19947" rtl="0" eaLnBrk="1" latinLnBrk="0" hangingPunct="1">
              <a:lnSpc>
                <a:spcPct val="90000"/>
              </a:lnSpc>
              <a:spcBef>
                <a:spcPts val="3740"/>
              </a:spcBef>
              <a:buFont typeface="Arial" panose="020B0604020202020204" pitchFamily="34" charset="0"/>
              <a:buNone/>
              <a:defRPr sz="8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9974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7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9947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6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9921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5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9895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5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49869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5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59842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5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69816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5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79790" indent="0" algn="ctr" defTabSz="3419947" rtl="0" eaLnBrk="1" latinLnBrk="0" hangingPunct="1">
              <a:lnSpc>
                <a:spcPct val="90000"/>
              </a:lnSpc>
              <a:spcBef>
                <a:spcPts val="1870"/>
              </a:spcBef>
              <a:buFont typeface="Arial" panose="020B0604020202020204" pitchFamily="34" charset="0"/>
              <a:buNone/>
              <a:defRPr sz="5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algn="just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US" sz="4200" b="1" dirty="0" smtClean="0">
                <a:latin typeface="Century" charset="0"/>
                <a:ea typeface="Century" charset="0"/>
                <a:cs typeface="Century" charset="0"/>
              </a:rPr>
              <a:t>Long reads</a:t>
            </a:r>
          </a:p>
          <a:p>
            <a:pPr marL="984250" lvl="2" indent="-447675" algn="just">
              <a:spcBef>
                <a:spcPts val="0"/>
              </a:spcBef>
              <a:buSzPct val="100000"/>
              <a:buFont typeface="Courier New" charset="0"/>
              <a:buChar char="o"/>
              <a:defRPr/>
            </a:pP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Sequences with </a:t>
            </a: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thousands of bases</a:t>
            </a:r>
          </a:p>
          <a:p>
            <a:pPr marL="984250" lvl="2" indent="-447675" algn="just">
              <a:spcBef>
                <a:spcPts val="0"/>
              </a:spcBef>
              <a:buSzPct val="100000"/>
              <a:buFont typeface="Courier New" charset="0"/>
              <a:buChar char="o"/>
              <a:defRPr/>
            </a:pP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Sequences with </a:t>
            </a:r>
            <a:r>
              <a:rPr lang="en-US" sz="42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higher error rates</a:t>
            </a:r>
          </a:p>
          <a:p>
            <a:pPr marL="984250" lvl="2" indent="-447675" algn="just">
              <a:spcBef>
                <a:spcPts val="0"/>
              </a:spcBef>
              <a:buSzPct val="100000"/>
              <a:buFont typeface="Courier New" charset="0"/>
              <a:buChar char="o"/>
              <a:defRPr/>
            </a:pP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Suitable for </a:t>
            </a:r>
            <a:r>
              <a:rPr lang="en-US" sz="4200" b="1" dirty="0" smtClean="0">
                <a:latin typeface="Century" charset="0"/>
                <a:ea typeface="Century" charset="0"/>
                <a:cs typeface="Century" charset="0"/>
              </a:rPr>
              <a:t>de novo assembly</a:t>
            </a:r>
          </a:p>
          <a:p>
            <a:pPr marL="177800" lvl="1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lang="en-US" sz="4200" b="1" dirty="0">
                <a:latin typeface="Century" charset="0"/>
                <a:ea typeface="Century" charset="0"/>
                <a:cs typeface="Century" charset="0"/>
              </a:rPr>
              <a:t>De novo assembly 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is the method of </a:t>
            </a:r>
          </a:p>
          <a:p>
            <a:pPr marL="1036638" lvl="2" indent="-447675" algn="just">
              <a:spcBef>
                <a:spcPts val="0"/>
              </a:spcBef>
              <a:spcAft>
                <a:spcPts val="0"/>
              </a:spcAft>
              <a:buSzPct val="100000"/>
              <a:buFont typeface="Courier New" charset="0"/>
              <a:buChar char="o"/>
              <a:defRPr/>
            </a:pP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M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erging 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the reads in order to construct the original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sequence</a:t>
            </a:r>
            <a:endParaRPr lang="en-US" sz="4200" dirty="0">
              <a:latin typeface="Century" charset="0"/>
              <a:ea typeface="Century" charset="0"/>
              <a:cs typeface="Century" charset="0"/>
            </a:endParaRPr>
          </a:p>
          <a:p>
            <a:pPr marL="1036638" lvl="2" indent="-447675" algn="just">
              <a:spcBef>
                <a:spcPts val="0"/>
              </a:spcBef>
              <a:spcAft>
                <a:spcPts val="0"/>
              </a:spcAft>
              <a:buSzPct val="100000"/>
              <a:buFont typeface="Courier New" charset="0"/>
              <a:buChar char="o"/>
              <a:defRPr/>
            </a:pP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W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ithout 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the aid of a reference 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genome</a:t>
            </a:r>
          </a:p>
          <a:p>
            <a:pPr marL="180975" lvl="2" algn="just">
              <a:spcBef>
                <a:spcPts val="2400"/>
              </a:spcBef>
              <a:buSzPct val="100000"/>
              <a:defRPr/>
            </a:pP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Assembly quality can be improved by using </a:t>
            </a:r>
            <a:r>
              <a:rPr lang="en-US" sz="42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longer reads</a:t>
            </a:r>
            <a:r>
              <a:rPr lang="en-US" sz="4200" dirty="0">
                <a:latin typeface="Century" charset="0"/>
                <a:ea typeface="Century" charset="0"/>
                <a:cs typeface="Century" charset="0"/>
              </a:rPr>
              <a:t>, since they can cover </a:t>
            </a:r>
            <a:r>
              <a:rPr lang="en-US" sz="42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long repetitive regions</a:t>
            </a:r>
            <a:r>
              <a:rPr lang="en-US" sz="4200" dirty="0" smtClean="0">
                <a:latin typeface="Century" charset="0"/>
                <a:ea typeface="Century" charset="0"/>
                <a:cs typeface="Century" charset="0"/>
              </a:rPr>
              <a:t>.</a:t>
            </a:r>
            <a:endParaRPr lang="en-US" sz="4200" b="1" dirty="0" smtClean="0">
              <a:latin typeface="Century" charset="0"/>
              <a:ea typeface="Century" charset="0"/>
              <a:cs typeface="Century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20789316" y="7769027"/>
            <a:ext cx="0" cy="8280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2"/>
          <p:cNvSpPr txBox="1">
            <a:spLocks/>
          </p:cNvSpPr>
          <p:nvPr/>
        </p:nvSpPr>
        <p:spPr>
          <a:xfrm>
            <a:off x="21076620" y="7792818"/>
            <a:ext cx="12860683" cy="80064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lnSpc>
                <a:spcPct val="100000"/>
              </a:lnSpc>
              <a:buNone/>
            </a:pPr>
            <a:r>
              <a:rPr lang="en-US" sz="4200" b="1" dirty="0" smtClean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Nanopore sequencing </a:t>
            </a:r>
            <a:r>
              <a:rPr lang="en-US" sz="4200" dirty="0" smtClean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is an emerging DNA sequencing technology.</a:t>
            </a:r>
          </a:p>
          <a:p>
            <a:pPr marL="942975" indent="-571500" algn="just">
              <a:lnSpc>
                <a:spcPct val="100000"/>
              </a:lnSpc>
              <a:buClr>
                <a:schemeClr val="tx1"/>
              </a:buClr>
              <a:buFont typeface="Courier New" charset="0"/>
              <a:buChar char="o"/>
            </a:pP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Long read length</a:t>
            </a:r>
          </a:p>
          <a:p>
            <a:pPr marL="942975" indent="-571500" algn="just">
              <a:lnSpc>
                <a:spcPct val="100000"/>
              </a:lnSpc>
              <a:buClr>
                <a:schemeClr val="tx1"/>
              </a:buClr>
              <a:buFont typeface="Courier New" charset="0"/>
              <a:buChar char="o"/>
            </a:pP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Portable and low cost</a:t>
            </a:r>
          </a:p>
          <a:p>
            <a:pPr marL="936625" indent="-571500" algn="just">
              <a:lnSpc>
                <a:spcPct val="100000"/>
              </a:lnSpc>
              <a:buClr>
                <a:schemeClr val="tx1"/>
              </a:buClr>
              <a:buFont typeface="Courier New" charset="0"/>
              <a:buChar char="o"/>
            </a:pPr>
            <a:r>
              <a:rPr lang="en-US" sz="42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Produces data in real-time</a:t>
            </a:r>
          </a:p>
          <a:p>
            <a:pPr algn="just" defTabSz="3887293">
              <a:lnSpc>
                <a:spcPct val="100000"/>
              </a:lnSpc>
            </a:pPr>
            <a:r>
              <a:rPr lang="en-US" sz="4200" dirty="0">
                <a:solidFill>
                  <a:prstClr val="black"/>
                </a:solidFill>
                <a:latin typeface="Century" charset="0"/>
                <a:ea typeface="Century" charset="0"/>
                <a:cs typeface="Century" charset="0"/>
              </a:rPr>
              <a:t>Nanopore sequencers rely solely on the electrochemical structure of the different nucleotides for identification and measure </a:t>
            </a:r>
            <a:r>
              <a:rPr lang="en-US" sz="42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the change in the ionic current</a:t>
            </a:r>
            <a:r>
              <a:rPr lang="en-US" sz="4200" dirty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Century" charset="0"/>
                <a:ea typeface="Century" charset="0"/>
                <a:cs typeface="Century" charset="0"/>
              </a:rPr>
              <a:t>as long strands of DNA (ssDNA) pass through the </a:t>
            </a:r>
            <a:r>
              <a:rPr lang="en-US" sz="42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nano-scale protein pores</a:t>
            </a:r>
            <a:r>
              <a:rPr lang="en-US" sz="4200" dirty="0">
                <a:solidFill>
                  <a:prstClr val="black"/>
                </a:solidFill>
                <a:latin typeface="Century" charset="0"/>
                <a:ea typeface="Century" charset="0"/>
                <a:cs typeface="Century" charset="0"/>
              </a:rPr>
              <a:t>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38198"/>
              </p:ext>
            </p:extLst>
          </p:nvPr>
        </p:nvGraphicFramePr>
        <p:xfrm>
          <a:off x="189844" y="25956213"/>
          <a:ext cx="33825837" cy="9041597"/>
        </p:xfrm>
        <a:graphic>
          <a:graphicData uri="http://schemas.openxmlformats.org/drawingml/2006/table">
            <a:tbl>
              <a:tblPr/>
              <a:tblGrid>
                <a:gridCol w="8206419"/>
                <a:gridCol w="2846602"/>
                <a:gridCol w="2846602"/>
                <a:gridCol w="2846602"/>
                <a:gridCol w="2846602"/>
                <a:gridCol w="2846602"/>
                <a:gridCol w="2846602"/>
                <a:gridCol w="2846602"/>
                <a:gridCol w="2846602"/>
                <a:gridCol w="2846602"/>
              </a:tblGrid>
              <a:tr h="162860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Step 1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/>
                      </a:r>
                      <a:b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Wall Clock </a:t>
                      </a:r>
                      <a:r>
                        <a:rPr lang="en-US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Time (h:m:s)</a:t>
                      </a:r>
                      <a:endParaRPr lang="en-US" sz="35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Step 1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/>
                      </a:r>
                      <a:b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Memory Usage (GB)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Step 2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/>
                      </a:r>
                      <a:b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Wall Clock </a:t>
                      </a:r>
                      <a:r>
                        <a:rPr lang="en-US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Time (h:m:s)</a:t>
                      </a:r>
                      <a:endParaRPr lang="en-US" sz="35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Step 2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/>
                      </a:r>
                      <a:b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Memory Usage (GB)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 dirty="0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Step 3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/>
                      </a:r>
                      <a:b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Wall Clock </a:t>
                      </a:r>
                      <a:r>
                        <a:rPr lang="en-US" sz="3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Time (h:m:s)</a:t>
                      </a:r>
                      <a:endParaRPr lang="en-US" sz="35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Step 3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/>
                      </a:r>
                      <a:b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Memory Usage (GB)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</a:t>
                      </a:r>
                      <a:b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Contigs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Identity</a:t>
                      </a:r>
                      <a:b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Coverage</a:t>
                      </a:r>
                      <a:b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</a:b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Metrichor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 dirty="0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  <a:endParaRPr lang="en-US" sz="35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44:12:31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5.76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98.04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99.31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Metrichor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Minimap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2:15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1:19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1.96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85.00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94.85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Metrichor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Graphmap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6:14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56.58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1:05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1.82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85.24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96.95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Nanonet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17:52:42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1.89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11:32:40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5.27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97.92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98.71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Nanonet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Minimap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1:13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9.45</a:t>
                      </a:r>
                      <a:endParaRPr lang="hr-HR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33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0.69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85.50</a:t>
                      </a:r>
                      <a:endParaRPr lang="nb-NO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93.72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Nanonet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Graphmap 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3:18</a:t>
                      </a:r>
                      <a:endParaRPr lang="fi-FI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29.16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  <a:endParaRPr lang="da-DK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85.36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92.05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Nanocall 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47:04:53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37.73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Nanocall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Minimap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1:15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0.47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80.53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96.80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Nanocall 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Graphmap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5:14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56.78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80.52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95.43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Deepnano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23:54:34</a:t>
                      </a:r>
                      <a:endParaRPr lang="is-I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37160" marB="1371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 dirty="0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500" b="0" i="0" u="none" strike="noStrike">
                          <a:solidFill>
                            <a:srgbClr val="2F3847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1:15:48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3.61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106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92.63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154.07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Deepnano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Minimap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 dirty="0" err="1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1:50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11.71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1:03</a:t>
                      </a:r>
                      <a:endParaRPr lang="en-US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1.31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82.37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91.62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i="0" u="none" strike="noStrike">
                          <a:solidFill>
                            <a:srgbClr val="C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Deepnano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0070C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Graphmap</a:t>
                      </a:r>
                      <a:r>
                        <a:rPr lang="en-US" sz="3500" b="1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+ </a:t>
                      </a:r>
                      <a:r>
                        <a:rPr lang="en-US" sz="3500" b="1" i="0" u="none" strike="noStrike">
                          <a:solidFill>
                            <a:srgbClr val="548235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5:18</a:t>
                      </a:r>
                      <a:endParaRPr lang="fi-FI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54.64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3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58</a:t>
                      </a:r>
                      <a:endParaRPr lang="ru-RU" sz="35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74320" marR="27432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1.10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82.39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91.60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170721" y="35113243"/>
            <a:ext cx="22645734" cy="851002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lIns="90000" rIns="13258800" rtlCol="0">
            <a:spAutoFit/>
          </a:bodyPr>
          <a:lstStyle/>
          <a:p>
            <a:pPr marL="63500" lvl="1" algn="ctr" defTabSz="914400">
              <a:lnSpc>
                <a:spcPct val="95000"/>
              </a:lnSpc>
              <a:buClr>
                <a:srgbClr val="4A66AC"/>
              </a:buClr>
            </a:pPr>
            <a:r>
              <a:rPr lang="en-US" sz="4000" b="1" cap="all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Observation 1</a:t>
            </a:r>
            <a:r>
              <a:rPr lang="en-US" sz="40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: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Basecalling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with Recurrent Neural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Networks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performs better than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basecalling with Hidden Markov Models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in terms of accuracy,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speed,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and memory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usage.  However, it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has scalability limitations due to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data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sharing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between threads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.</a:t>
            </a:r>
          </a:p>
          <a:p>
            <a:pPr marL="63500" lvl="1" algn="ctr" defTabSz="914400">
              <a:lnSpc>
                <a:spcPct val="95000"/>
              </a:lnSpc>
              <a:spcBef>
                <a:spcPts val="1800"/>
              </a:spcBef>
              <a:buClr>
                <a:srgbClr val="4A66AC"/>
              </a:buClr>
            </a:pPr>
            <a:r>
              <a:rPr lang="en-US" sz="4000" b="1" cap="all" dirty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Observation 2: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Sharing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the computation of a read between parallel threads provides a constant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and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low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memory usage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,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but data sharing between multiple sockets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degrades the parallel speedup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when number of threads reaches higher values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.</a:t>
            </a:r>
            <a:endParaRPr lang="en-US" sz="4000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70720" y="43834371"/>
            <a:ext cx="22658800" cy="280076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cap="all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Observation 3:</a:t>
            </a:r>
            <a:r>
              <a:rPr lang="en-US" sz="4000" cap="all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Storing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minimizers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 instead of all k-mers does not affect the accuracy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of</a:t>
            </a:r>
            <a:br>
              <a:rPr lang="en-US" sz="4000" dirty="0" smtClean="0">
                <a:latin typeface="Century" charset="0"/>
                <a:ea typeface="Century" charset="0"/>
                <a:cs typeface="Century" charset="0"/>
              </a:rPr>
            </a:b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the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whole pipeline.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However,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Minimap has a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lower memory usage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and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higher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speed</a:t>
            </a:r>
            <a:b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</a:b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than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GraphMap, since computation is decreased by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shrinking the size of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the dataset</a:t>
            </a:r>
            <a:b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</a:b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that needs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to be considered.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3012400" y="35128378"/>
            <a:ext cx="11066342" cy="515269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713"/>
              </a:spcBef>
              <a:spcAft>
                <a:spcPts val="713"/>
              </a:spcAft>
            </a:pPr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Observation 4: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Canu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an assembler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with error correction, produces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high-quality assemblies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 but is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slow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compared to Miniasm,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an assembler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without error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correction.</a:t>
            </a: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Miniasm is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suitable for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fast initial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analysis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,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and the quality of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its assembly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can be increased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with </a:t>
            </a:r>
            <a:r>
              <a:rPr lang="en-US" sz="4000" b="1" dirty="0" smtClean="0">
                <a:solidFill>
                  <a:srgbClr val="FFC000"/>
                </a:solidFill>
                <a:latin typeface="Century" charset="0"/>
                <a:ea typeface="Century" charset="0"/>
                <a:cs typeface="Century" charset="0"/>
              </a:rPr>
              <a:t>an </a:t>
            </a:r>
            <a:r>
              <a:rPr lang="en-US" sz="4000" b="1" dirty="0">
                <a:solidFill>
                  <a:srgbClr val="FFC000"/>
                </a:solidFill>
                <a:latin typeface="Century" charset="0"/>
                <a:ea typeface="Century" charset="0"/>
                <a:cs typeface="Century" charset="0"/>
              </a:rPr>
              <a:t>additional polishing step.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3012400" y="40458404"/>
            <a:ext cx="11066342" cy="6060633"/>
          </a:xfrm>
          <a:prstGeom prst="rect">
            <a:avLst/>
          </a:prstGeom>
          <a:noFill/>
          <a:ln w="76200">
            <a:solidFill>
              <a:srgbClr val="FFC828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713"/>
              </a:spcBef>
              <a:spcAft>
                <a:spcPts val="713"/>
              </a:spcAft>
            </a:pPr>
            <a:r>
              <a:rPr lang="en-US" sz="4000" b="1" cap="all" dirty="0" smtClean="0">
                <a:solidFill>
                  <a:schemeClr val="accent4"/>
                </a:solidFill>
                <a:latin typeface="Century" charset="0"/>
                <a:ea typeface="Century" charset="0"/>
                <a:cs typeface="Century" charset="0"/>
              </a:rPr>
              <a:t>Observation 5: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Nanopolish is compatible only with reads </a:t>
            </a:r>
            <a:r>
              <a:rPr lang="en-US" sz="4000" dirty="0" err="1" smtClean="0">
                <a:latin typeface="Century" charset="0"/>
                <a:ea typeface="Century" charset="0"/>
                <a:cs typeface="Century" charset="0"/>
              </a:rPr>
              <a:t>basecalled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 by Metrichor.</a:t>
            </a: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Polishing the draft assembly generated with Canu takes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5h52m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 and increases the accuracy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from 98.04% to 99.46%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Polishing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the draft assembly generated with 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Miniasm takes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5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d2h54m</a:t>
            </a:r>
            <a:r>
              <a:rPr lang="en-US" sz="40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000" dirty="0">
                <a:latin typeface="Century" charset="0"/>
                <a:ea typeface="Century" charset="0"/>
                <a:cs typeface="Century" charset="0"/>
              </a:rPr>
              <a:t>and increases the accuracy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from 85.00%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to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92.31%.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844" y="16535679"/>
            <a:ext cx="16574396" cy="788561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3079756" y="3860647"/>
            <a:ext cx="2704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latin typeface="Century" charset="0"/>
                <a:ea typeface="Century" charset="0"/>
                <a:cs typeface="Century" charset="0"/>
              </a:rPr>
              <a:t>1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Carnegie Mellon University, Pittsburgh, PA, USA </a:t>
            </a:r>
            <a:r>
              <a:rPr lang="en-US" sz="3600" baseline="30000" dirty="0">
                <a:latin typeface="Century" charset="0"/>
                <a:ea typeface="Century" charset="0"/>
                <a:cs typeface="Century" charset="0"/>
              </a:rPr>
              <a:t>2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Bilkent University, Ankara, Turkey </a:t>
            </a:r>
            <a:r>
              <a:rPr lang="en-US" sz="3600" baseline="30000" dirty="0">
                <a:latin typeface="Century" charset="0"/>
                <a:ea typeface="Century" charset="0"/>
                <a:cs typeface="Century" charset="0"/>
              </a:rPr>
              <a:t>3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ETH Zürich, Zürich,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Switzerland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b="12927"/>
          <a:stretch/>
        </p:blipFill>
        <p:spPr>
          <a:xfrm>
            <a:off x="15397316" y="35113243"/>
            <a:ext cx="7615084" cy="39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2817" b="10203"/>
          <a:stretch/>
        </p:blipFill>
        <p:spPr>
          <a:xfrm>
            <a:off x="9695108" y="37652529"/>
            <a:ext cx="6676290" cy="39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b="8866"/>
          <a:stretch/>
        </p:blipFill>
        <p:spPr>
          <a:xfrm>
            <a:off x="16055788" y="39904009"/>
            <a:ext cx="6891660" cy="396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1"/>
          <a:srcRect l="24205" t="87708" r="34269"/>
          <a:stretch/>
        </p:blipFill>
        <p:spPr>
          <a:xfrm>
            <a:off x="11388770" y="36845260"/>
            <a:ext cx="3976070" cy="6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16346</TotalTime>
  <Words>651</Words>
  <Application>Microsoft Macintosh PowerPoint</Application>
  <PresentationFormat>Custom</PresentationFormat>
  <Paragraphs>152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Century</vt:lpstr>
      <vt:lpstr>Courier New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dsenol</dc:creator>
  <cp:lastModifiedBy>dsenol</cp:lastModifiedBy>
  <cp:revision>147</cp:revision>
  <cp:lastPrinted>2017-07-23T00:47:08Z</cp:lastPrinted>
  <dcterms:created xsi:type="dcterms:W3CDTF">2016-12-25T09:38:37Z</dcterms:created>
  <dcterms:modified xsi:type="dcterms:W3CDTF">2017-07-23T01:55:12Z</dcterms:modified>
</cp:coreProperties>
</file>