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4" r:id="rId2"/>
    <p:sldId id="361" r:id="rId3"/>
    <p:sldId id="526" r:id="rId4"/>
    <p:sldId id="321" r:id="rId5"/>
    <p:sldId id="530" r:id="rId6"/>
    <p:sldId id="534" r:id="rId7"/>
    <p:sldId id="386" r:id="rId8"/>
    <p:sldId id="381" r:id="rId9"/>
    <p:sldId id="540" r:id="rId10"/>
    <p:sldId id="485" r:id="rId11"/>
    <p:sldId id="810" r:id="rId12"/>
    <p:sldId id="475" r:id="rId13"/>
    <p:sldId id="700" r:id="rId14"/>
    <p:sldId id="474" r:id="rId15"/>
    <p:sldId id="516" r:id="rId16"/>
    <p:sldId id="551" r:id="rId17"/>
    <p:sldId id="517" r:id="rId18"/>
    <p:sldId id="811" r:id="rId19"/>
    <p:sldId id="701" r:id="rId20"/>
    <p:sldId id="760" r:id="rId21"/>
    <p:sldId id="682" r:id="rId22"/>
    <p:sldId id="791" r:id="rId23"/>
    <p:sldId id="704" r:id="rId24"/>
    <p:sldId id="762" r:id="rId25"/>
    <p:sldId id="709" r:id="rId26"/>
    <p:sldId id="769" r:id="rId27"/>
    <p:sldId id="710" r:id="rId28"/>
    <p:sldId id="692" r:id="rId29"/>
    <p:sldId id="820" r:id="rId30"/>
    <p:sldId id="822" r:id="rId31"/>
    <p:sldId id="713" r:id="rId32"/>
    <p:sldId id="714" r:id="rId33"/>
    <p:sldId id="571" r:id="rId34"/>
    <p:sldId id="809" r:id="rId35"/>
    <p:sldId id="817" r:id="rId36"/>
    <p:sldId id="819" r:id="rId37"/>
    <p:sldId id="707" r:id="rId38"/>
    <p:sldId id="740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AFABAB"/>
    <a:srgbClr val="699FD2"/>
    <a:srgbClr val="F27A33"/>
    <a:srgbClr val="5A97D1"/>
    <a:srgbClr val="E8772A"/>
    <a:srgbClr val="70AE46"/>
    <a:srgbClr val="6EAE3F"/>
    <a:srgbClr val="82A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28022" autoAdjust="0"/>
  </p:normalViewPr>
  <p:slideViewPr>
    <p:cSldViewPr showGuides="1">
      <p:cViewPr varScale="1">
        <p:scale>
          <a:sx n="23" d="100"/>
          <a:sy n="23" d="100"/>
        </p:scale>
        <p:origin x="31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10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1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0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9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2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6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90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7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1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4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6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7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24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61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0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22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6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41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9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1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5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4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4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2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5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0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40475"/>
            <a:ext cx="685800" cy="365125"/>
          </a:xfrm>
        </p:spPr>
        <p:txBody>
          <a:bodyPr/>
          <a:lstStyle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  <a:noFill/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Flipping Bits in Memory Without Accessing Them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438400"/>
          </a:xfrm>
        </p:spPr>
        <p:txBody>
          <a:bodyPr anchor="ctr">
            <a:noAutofit/>
          </a:bodyPr>
          <a:lstStyle/>
          <a:p>
            <a:r>
              <a:rPr 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Yoongu Kim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Ross Daly, Jeremie Kim, Chris Fallin, Ji Hye Lee, 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 Lee, Chris Wilkerson, Konrad Lai, Onur Mutlu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47875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bg1"/>
                </a:solidFill>
              </a:rPr>
              <a:t>DRAM Disturbance Errors</a:t>
            </a:r>
            <a:endParaRPr lang="en-US" sz="6600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65496"/>
            <a:ext cx="3200400" cy="48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23582"/>
            <a:ext cx="1371600" cy="90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07514"/>
            <a:ext cx="1828800" cy="5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Induce Errors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400176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257006"/>
            <a:ext cx="3761672" cy="2542032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276600" y="1827362"/>
            <a:ext cx="1695450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+mj-lt"/>
              </a:rPr>
              <a:t>DDR3</a:t>
            </a:r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050" y="914401"/>
            <a:ext cx="3761672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14400"/>
            <a:ext cx="3238500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2050" y="3028951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105400" y="3352801"/>
            <a:ext cx="3505200" cy="3048000"/>
          </a:xfrm>
          <a:prstGeom prst="roundRect">
            <a:avLst>
              <a:gd name="adj" fmla="val 11319"/>
            </a:avLst>
          </a:prstGeom>
          <a:solidFill>
            <a:schemeClr val="bg1">
              <a:lumMod val="7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YArrow"/>
          <p:cNvCxnSpPr>
            <a:stCxn id="26" idx="3"/>
            <a:endCxn id="29" idx="1"/>
          </p:cNvCxnSpPr>
          <p:nvPr/>
        </p:nvCxnSpPr>
        <p:spPr>
          <a:xfrm>
            <a:off x="5715000" y="5448300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Y"/>
          <p:cNvSpPr/>
          <p:nvPr/>
        </p:nvSpPr>
        <p:spPr>
          <a:xfrm>
            <a:off x="5105401" y="5257800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XArrow"/>
          <p:cNvCxnSpPr>
            <a:stCxn id="25" idx="3"/>
          </p:cNvCxnSpPr>
          <p:nvPr/>
        </p:nvCxnSpPr>
        <p:spPr>
          <a:xfrm>
            <a:off x="5715000" y="4305300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X"/>
          <p:cNvSpPr/>
          <p:nvPr/>
        </p:nvSpPr>
        <p:spPr>
          <a:xfrm>
            <a:off x="5105401" y="4114800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638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257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876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495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114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PU"/>
          <p:cNvSpPr/>
          <p:nvPr/>
        </p:nvSpPr>
        <p:spPr>
          <a:xfrm>
            <a:off x="419100" y="3352800"/>
            <a:ext cx="3771900" cy="3048001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>
              <a:lnSpc>
                <a:spcPct val="90000"/>
              </a:lnSpc>
            </a:pP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%eax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), %ebx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clflush 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clflush (</a:t>
            </a:r>
            <a:r>
              <a:rPr lang="en-US" sz="28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mfence</a:t>
            </a:r>
          </a:p>
          <a:p>
            <a:pPr marL="114300">
              <a:lnSpc>
                <a:spcPct val="90000"/>
              </a:lnSpc>
            </a:pPr>
            <a:r>
              <a:rPr lang="en-US" sz="2800" smtClean="0">
                <a:latin typeface="Courier New" panose="02070309020205020404" pitchFamily="49" charset="0"/>
                <a:cs typeface="Courier New" panose="02070309020205020404" pitchFamily="49" charset="0"/>
              </a:rPr>
              <a:t>  jmp </a:t>
            </a:r>
            <a:r>
              <a:rPr lang="en-US" sz="2800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CachelineY"/>
          <p:cNvSpPr/>
          <p:nvPr/>
        </p:nvSpPr>
        <p:spPr>
          <a:xfrm>
            <a:off x="6096000" y="5256362"/>
            <a:ext cx="1066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CachelineX"/>
          <p:cNvSpPr/>
          <p:nvPr/>
        </p:nvSpPr>
        <p:spPr>
          <a:xfrm>
            <a:off x="6096000" y="4114800"/>
            <a:ext cx="1066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Error"/>
          <p:cNvSpPr/>
          <p:nvPr/>
        </p:nvSpPr>
        <p:spPr>
          <a:xfrm>
            <a:off x="6096000" y="5637510"/>
            <a:ext cx="2133600" cy="381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Error"/>
          <p:cNvSpPr/>
          <p:nvPr/>
        </p:nvSpPr>
        <p:spPr>
          <a:xfrm>
            <a:off x="6096000" y="4873924"/>
            <a:ext cx="2133600" cy="381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Error"/>
          <p:cNvSpPr/>
          <p:nvPr/>
        </p:nvSpPr>
        <p:spPr>
          <a:xfrm>
            <a:off x="6096000" y="4496295"/>
            <a:ext cx="2133600" cy="381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Error"/>
          <p:cNvSpPr/>
          <p:nvPr/>
        </p:nvSpPr>
        <p:spPr>
          <a:xfrm>
            <a:off x="6096000" y="3733652"/>
            <a:ext cx="2133600" cy="381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endParaRPr lang="en-US" sz="2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.00208 L -0.26667 -0.03218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75000" decel="2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-2.96296E-6 L -0.26667 -0.14282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accel="7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accel="7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5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64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6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1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8" grpId="1" animBg="1"/>
      <p:bldP spid="38" grpId="2" animBg="1"/>
      <p:bldP spid="34" grpId="0" animBg="1"/>
      <p:bldP spid="34" grpId="1" animBg="1"/>
      <p:bldP spid="34" grpId="2" animBg="1"/>
      <p:bldP spid="41" grpId="0" animBg="1"/>
      <p:bldP spid="40" grpId="0" animBg="1"/>
      <p:bldP spid="3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Disturbance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In a more controlled environment, we can induce as many as </a:t>
            </a:r>
            <a:r>
              <a:rPr lang="en-US" sz="3200" i="1" dirty="0" smtClean="0">
                <a:solidFill>
                  <a:srgbClr val="FF0000"/>
                </a:solidFill>
              </a:rPr>
              <a:t>ten million</a:t>
            </a:r>
            <a:r>
              <a:rPr lang="en-US" sz="3200" i="1" dirty="0" smtClean="0"/>
              <a:t> disturbance errors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Disturbance errors are a serious reliability issue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826412"/>
              </p:ext>
            </p:extLst>
          </p:nvPr>
        </p:nvGraphicFramePr>
        <p:xfrm>
          <a:off x="761999" y="1143000"/>
          <a:ext cx="7620002" cy="3200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736732"/>
                <a:gridCol w="1597269"/>
                <a:gridCol w="228600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CPU Architecture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+mj-lt"/>
                          <a:cs typeface="Courier New" panose="02070309020205020404" pitchFamily="49" charset="0"/>
                        </a:rPr>
                        <a:t>Errors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  <a:latin typeface="+mj-lt"/>
                        </a:rPr>
                        <a:t>Access-Rate</a:t>
                      </a:r>
                      <a:endParaRPr lang="en-US" sz="32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Haswell (2013)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22.9K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12.3M/sec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Ivy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Bridge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20.7K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11.7M/sec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Intel Sandy Bridge (2011)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16.1K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Cambria" panose="02040503050406030204" pitchFamily="18" charset="0"/>
                        </a:rPr>
                        <a:t>11.6M/sec</a:t>
                      </a:r>
                      <a:endParaRPr lang="en-US" sz="280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+mj-lt"/>
                        </a:rPr>
                        <a:t>AMD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 Piledriver (2012)</a:t>
                      </a:r>
                      <a:endParaRPr lang="en-US" sz="28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anose="02040503050406030204" pitchFamily="18" charset="0"/>
                        </a:rPr>
                        <a:t>6.1M/sec</a:t>
                      </a: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Implications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Breach of memory protection</a:t>
            </a:r>
          </a:p>
          <a:p>
            <a:pPr lvl="1"/>
            <a:r>
              <a:rPr lang="en-US" sz="2800" dirty="0" smtClean="0"/>
              <a:t>OS page (4KB) fits inside DRAM row (8KB)</a:t>
            </a:r>
          </a:p>
          <a:p>
            <a:pPr lvl="1"/>
            <a:r>
              <a:rPr lang="en-US" sz="2800" dirty="0"/>
              <a:t>Adjacent DRAM row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Different OS page</a:t>
            </a:r>
          </a:p>
          <a:p>
            <a:endParaRPr lang="en-US" sz="2400" dirty="0" smtClean="0"/>
          </a:p>
          <a:p>
            <a:r>
              <a:rPr lang="en-US" i="1" dirty="0" smtClean="0">
                <a:solidFill>
                  <a:schemeClr val="tx2"/>
                </a:solidFill>
              </a:rPr>
              <a:t>Vulnerability: </a:t>
            </a:r>
            <a:r>
              <a:rPr lang="en-US" i="1" dirty="0" smtClean="0">
                <a:solidFill>
                  <a:srgbClr val="FF0000"/>
                </a:solidFill>
              </a:rPr>
              <a:t>disturbance attack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y accessing its own page, a program could </a:t>
            </a:r>
            <a:br>
              <a:rPr lang="en-US" sz="2800" dirty="0" smtClean="0"/>
            </a:br>
            <a:r>
              <a:rPr lang="en-US" sz="2800" dirty="0" smtClean="0"/>
              <a:t>corrupt pages belonging to another program</a:t>
            </a:r>
          </a:p>
          <a:p>
            <a:endParaRPr lang="en-US" sz="2400" dirty="0" smtClean="0"/>
          </a:p>
          <a:p>
            <a:r>
              <a:rPr lang="en-US" i="1" dirty="0" smtClean="0">
                <a:solidFill>
                  <a:schemeClr val="tx2"/>
                </a:solidFill>
              </a:rPr>
              <a:t>We constructed a proof-of-concept</a:t>
            </a:r>
          </a:p>
          <a:p>
            <a:pPr lvl="1"/>
            <a:r>
              <a:rPr lang="en-US" sz="2800" dirty="0" smtClean="0"/>
              <a:t>Using only user-level instructions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Disturbance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2"/>
                </a:solidFill>
              </a:rPr>
              <a:t>Cause 1: Electromagnetic coupling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Toggling the </a:t>
            </a:r>
            <a:r>
              <a:rPr lang="en-US" sz="2800" dirty="0" err="1" smtClean="0"/>
              <a:t>wordline</a:t>
            </a:r>
            <a:r>
              <a:rPr lang="en-US" sz="2800" dirty="0" smtClean="0"/>
              <a:t> voltage briefly increases the voltage of adjacent </a:t>
            </a:r>
            <a:r>
              <a:rPr lang="en-US" sz="2800" dirty="0" err="1" smtClean="0"/>
              <a:t>wordlines</a:t>
            </a:r>
            <a:endParaRPr lang="en-US" sz="28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Slightly opens adjacent rows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ym typeface="Wingdings" panose="05000000000000000000" pitchFamily="2" charset="2"/>
              </a:rPr>
              <a:t> Charge </a:t>
            </a:r>
            <a:r>
              <a:rPr lang="en-US" sz="2800" dirty="0" smtClean="0"/>
              <a:t>leakage</a:t>
            </a: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2"/>
                </a:solidFill>
              </a:rPr>
              <a:t>Cause 2: Conductive bridges</a:t>
            </a:r>
          </a:p>
          <a:p>
            <a:pPr>
              <a:lnSpc>
                <a:spcPct val="100000"/>
              </a:lnSpc>
            </a:pPr>
            <a:r>
              <a:rPr lang="en-US" i="1" dirty="0" smtClean="0">
                <a:solidFill>
                  <a:schemeClr val="tx2"/>
                </a:solidFill>
              </a:rPr>
              <a:t>Cause 3: Hot-carrier injection</a:t>
            </a:r>
            <a:endParaRPr lang="en-US" sz="1000" i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i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 smtClean="0">
                <a:solidFill>
                  <a:srgbClr val="FF0000"/>
                </a:solidFill>
              </a:rPr>
              <a:t>Confirmed by at least one manufacturer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685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1. Historical Context</a:t>
            </a:r>
            <a:endParaRPr lang="en-US" sz="4400" b="1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209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2. Demonstration (Real System)</a:t>
            </a:r>
            <a:endParaRPr lang="en-US" sz="44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733800"/>
            <a:ext cx="80010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3. Characterization (FPGA-Based)</a:t>
            </a:r>
            <a:endParaRPr lang="en-US" sz="4400" b="1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257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 4. Solutions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</a:t>
            </a: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657600" y="1143002"/>
            <a:ext cx="4572000" cy="5029198"/>
          </a:xfrm>
          <a:prstGeom prst="roundRect">
            <a:avLst>
              <a:gd name="adj" fmla="val 674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5029200" y="2057400"/>
            <a:ext cx="2743200" cy="9144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+mj-lt"/>
              </a:rPr>
              <a:t>Test Engine</a:t>
            </a:r>
            <a:endParaRPr lang="en-US" sz="4000" b="1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2971800"/>
            <a:ext cx="27432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+mj-lt"/>
              </a:rPr>
              <a:t>DRAM Ctrl</a:t>
            </a:r>
            <a:endParaRPr lang="en-US" sz="4000" b="1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3657601" y="2514601"/>
            <a:ext cx="1828798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+mj-lt"/>
              </a:rPr>
              <a:t>PCIe</a:t>
            </a:r>
            <a:endParaRPr lang="en-US" sz="4000" b="1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0597" r="5469" b="30636"/>
          <a:stretch/>
        </p:blipFill>
        <p:spPr>
          <a:xfrm>
            <a:off x="5029200" y="4495800"/>
            <a:ext cx="2743200" cy="1223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6400800" y="38862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43600" y="38862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58000" y="38862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36570" y="1143002"/>
            <a:ext cx="3635829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FPGA Board</a:t>
            </a:r>
            <a:endParaRPr lang="en-US" sz="44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9800" y="2127630"/>
            <a:ext cx="1651000" cy="3059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38862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886200"/>
            <a:ext cx="0" cy="609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>
            <a:off x="2666999" y="2667000"/>
            <a:ext cx="1447801" cy="6096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9799" y="1143002"/>
            <a:ext cx="1651001" cy="914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PC</a:t>
            </a:r>
            <a:endParaRPr lang="en-US" sz="44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8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Tested DDR3 DRAM Modules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057399"/>
            <a:ext cx="2147590" cy="1295400"/>
            <a:chOff x="990600" y="1676400"/>
            <a:chExt cx="2147590" cy="1295400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X"/>
            <p:cNvSpPr/>
            <p:nvPr/>
          </p:nvSpPr>
          <p:spPr>
            <a:xfrm>
              <a:off x="990600" y="1676400"/>
              <a:ext cx="2147590" cy="7810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43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8205" y="2057399"/>
            <a:ext cx="2147590" cy="1295401"/>
            <a:chOff x="3581400" y="1676399"/>
            <a:chExt cx="2147590" cy="1295401"/>
          </a:xfrm>
        </p:grpSpPr>
        <p:grpSp>
          <p:nvGrpSpPr>
            <p:cNvPr id="17" name="Group 16"/>
            <p:cNvGrpSpPr/>
            <p:nvPr/>
          </p:nvGrpSpPr>
          <p:grpSpPr>
            <a:xfrm>
              <a:off x="3581400" y="1676400"/>
              <a:ext cx="2147590" cy="1295400"/>
              <a:chOff x="914400" y="2095500"/>
              <a:chExt cx="2147590" cy="12954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X"/>
            <p:cNvSpPr/>
            <p:nvPr/>
          </p:nvSpPr>
          <p:spPr>
            <a:xfrm>
              <a:off x="358140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54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48400" y="2057398"/>
            <a:ext cx="2147590" cy="1295401"/>
            <a:chOff x="6414790" y="1676399"/>
            <a:chExt cx="2147590" cy="1295401"/>
          </a:xfrm>
        </p:grpSpPr>
        <p:grpSp>
          <p:nvGrpSpPr>
            <p:cNvPr id="29" name="Group 28"/>
            <p:cNvGrpSpPr/>
            <p:nvPr/>
          </p:nvGrpSpPr>
          <p:grpSpPr>
            <a:xfrm>
              <a:off x="6414790" y="1676400"/>
              <a:ext cx="2147590" cy="1295400"/>
              <a:chOff x="914400" y="2095500"/>
              <a:chExt cx="2147590" cy="12954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524000" y="2095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433810" y="2171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357610" y="2247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81410" y="2324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205210" y="24003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129010" y="24765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1066800" y="25527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90600" y="26289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842" b="70299" l="4988" r="95012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9" t="10597" r="5469" b="30636"/>
              <a:stretch/>
            </p:blipFill>
            <p:spPr>
              <a:xfrm>
                <a:off x="914400" y="2705100"/>
                <a:ext cx="1537990" cy="685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X"/>
            <p:cNvSpPr/>
            <p:nvPr/>
          </p:nvSpPr>
          <p:spPr>
            <a:xfrm>
              <a:off x="6414790" y="1676399"/>
              <a:ext cx="2147590" cy="762001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Ins="91440"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09602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ompany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400" b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endParaRPr lang="en-US" sz="4000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1" y="1066801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Company </a:t>
            </a:r>
            <a:r>
              <a:rPr lang="en-US" sz="4400" b="1" dirty="0" smtClean="0">
                <a:solidFill>
                  <a:schemeClr val="accent2"/>
                </a:solidFill>
                <a:latin typeface="+mj-lt"/>
              </a:rPr>
              <a:t>B</a:t>
            </a:r>
            <a:endParaRPr lang="en-US" sz="4000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1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+mj-lt"/>
              </a:rPr>
              <a:t>Company </a:t>
            </a:r>
            <a:r>
              <a:rPr lang="en-US" sz="4400" b="1" dirty="0" smtClean="0">
                <a:solidFill>
                  <a:schemeClr val="accent6"/>
                </a:solidFill>
                <a:latin typeface="+mj-lt"/>
              </a:rPr>
              <a:t>C</a:t>
            </a:r>
            <a:endParaRPr lang="en-US" sz="4800" b="1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828800" y="3886199"/>
            <a:ext cx="5486400" cy="2285998"/>
          </a:xfrm>
        </p:spPr>
        <p:txBody>
          <a:bodyPr anchor="ctr"/>
          <a:lstStyle/>
          <a:p>
            <a:r>
              <a:rPr lang="en-US" dirty="0" smtClean="0"/>
              <a:t>Total: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129</a:t>
            </a:r>
          </a:p>
          <a:p>
            <a:r>
              <a:rPr lang="en-US" dirty="0" smtClean="0"/>
              <a:t>Vintage</a:t>
            </a:r>
            <a:r>
              <a:rPr lang="en-US" dirty="0"/>
              <a:t>: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2008 – 2014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  <a:p>
            <a:r>
              <a:rPr lang="en-US" dirty="0" smtClean="0"/>
              <a:t>Capacity: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512MB – 2GB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Most Modules Are at Risk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Errors vs. Vintage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 = Charge Loss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/>
              <a:t>Adjacency: Aggressor &amp; Victim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Sensitivity Studies</a:t>
            </a:r>
            <a:endParaRPr lang="en-US" sz="2400" dirty="0" smtClean="0"/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Other Results in Paper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Most </a:t>
            </a:r>
            <a:r>
              <a:rPr lang="en-US" dirty="0"/>
              <a:t>Modules </a:t>
            </a:r>
            <a:r>
              <a:rPr lang="en-US" dirty="0" smtClean="0"/>
              <a:t>Are at </a:t>
            </a:r>
            <a:r>
              <a:rPr lang="en-US" dirty="0"/>
              <a:t>Risk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0" y="2057399"/>
            <a:ext cx="2147590" cy="1295400"/>
            <a:chOff x="914400" y="2095500"/>
            <a:chExt cx="214759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X"/>
          <p:cNvSpPr/>
          <p:nvPr/>
        </p:nvSpPr>
        <p:spPr>
          <a:xfrm>
            <a:off x="762000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86%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(37/43)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98205" y="2057400"/>
            <a:ext cx="2147590" cy="1295400"/>
            <a:chOff x="914400" y="2095500"/>
            <a:chExt cx="2147590" cy="12954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X"/>
          <p:cNvSpPr/>
          <p:nvPr/>
        </p:nvSpPr>
        <p:spPr>
          <a:xfrm>
            <a:off x="3498205" y="2057399"/>
            <a:ext cx="2147590" cy="990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83%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(45/54)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2057399"/>
            <a:ext cx="2147590" cy="1295400"/>
            <a:chOff x="914400" y="2095500"/>
            <a:chExt cx="2147590" cy="1295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524000" y="2095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433810" y="2171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357610" y="2247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81410" y="2324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205210" y="24003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129010" y="24765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1066800" y="25527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90600" y="26289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2" b="70299" l="4988" r="95012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10597" r="5469" b="30636"/>
            <a:stretch/>
          </p:blipFill>
          <p:spPr>
            <a:xfrm>
              <a:off x="914400" y="2705100"/>
              <a:ext cx="1537990" cy="685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X"/>
          <p:cNvSpPr/>
          <p:nvPr/>
        </p:nvSpPr>
        <p:spPr>
          <a:xfrm>
            <a:off x="6248400" y="2057398"/>
            <a:ext cx="2147590" cy="106680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4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88%</a:t>
            </a:r>
          </a:p>
          <a:p>
            <a:pPr lvl="0" algn="ct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(28/32)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9602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4000" b="1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smtClean="0">
                <a:solidFill>
                  <a:schemeClr val="accent1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52801" y="1066801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+mj-lt"/>
              </a:rPr>
              <a:t>B</a:t>
            </a:r>
            <a:r>
              <a:rPr lang="en-US" sz="400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3200" smtClean="0">
                <a:solidFill>
                  <a:schemeClr val="accent2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1" y="1066800"/>
            <a:ext cx="2438398" cy="53339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6"/>
                </a:solidFill>
                <a:latin typeface="+mj-lt"/>
              </a:rPr>
              <a:t>C </a:t>
            </a:r>
            <a:r>
              <a:rPr lang="en-US" sz="3200" smtClean="0">
                <a:solidFill>
                  <a:schemeClr val="accent6"/>
                </a:solidFill>
                <a:latin typeface="+mj-lt"/>
              </a:rPr>
              <a:t>company</a:t>
            </a:r>
            <a:endParaRPr lang="en-US" sz="400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5" name="X"/>
          <p:cNvSpPr/>
          <p:nvPr/>
        </p:nvSpPr>
        <p:spPr>
          <a:xfrm>
            <a:off x="7480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1.0×10</a:t>
            </a:r>
            <a:r>
              <a:rPr lang="en-US" sz="4400" b="1" baseline="300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</a:t>
            </a:r>
            <a:r>
              <a:rPr lang="en-US" sz="36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6" name="X"/>
          <p:cNvSpPr/>
          <p:nvPr/>
        </p:nvSpPr>
        <p:spPr>
          <a:xfrm>
            <a:off x="3484215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2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2.7×10</a:t>
            </a:r>
            <a:r>
              <a:rPr lang="en-US" sz="4400" b="1" baseline="300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6</a:t>
            </a:r>
            <a:r>
              <a:rPr lang="en-US" sz="36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7" name="X"/>
          <p:cNvSpPr/>
          <p:nvPr/>
        </p:nvSpPr>
        <p:spPr>
          <a:xfrm>
            <a:off x="6234410" y="4343400"/>
            <a:ext cx="2161580" cy="914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  <a:latin typeface="+mj-lt"/>
                <a:cs typeface="Courier New" panose="02070309020205020404" pitchFamily="49" charset="0"/>
              </a:rPr>
              <a:t>Up to</a:t>
            </a:r>
          </a:p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3.3×10</a:t>
            </a:r>
            <a:r>
              <a:rPr lang="en-US" sz="4400" b="1" baseline="300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5</a:t>
            </a:r>
            <a:r>
              <a:rPr lang="en-US" sz="36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</a:t>
            </a:r>
            <a:br>
              <a:rPr lang="en-US" sz="3600" dirty="0" smtClean="0">
                <a:solidFill>
                  <a:schemeClr val="accent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+mj-lt"/>
                <a:cs typeface="Courier New" panose="02070309020205020404" pitchFamily="49" charset="0"/>
              </a:rPr>
              <a:t>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141913"/>
            <a:ext cx="7315200" cy="3962400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1903913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600" y="25135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Wordline"/>
          <p:cNvCxnSpPr/>
          <p:nvPr/>
        </p:nvCxnSpPr>
        <p:spPr>
          <a:xfrm flipH="1">
            <a:off x="1371600" y="3123113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71600" y="3732714"/>
            <a:ext cx="4572000" cy="0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4343401"/>
            <a:ext cx="4572000" cy="2"/>
          </a:xfrm>
          <a:prstGeom prst="line">
            <a:avLst/>
          </a:prstGeom>
          <a:ln w="762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1"/>
            <a:ext cx="7315200" cy="9133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5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Chip</a:t>
            </a:r>
            <a:endParaRPr lang="en-US" sz="5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61009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 of Cells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2087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w"/>
          <p:cNvSpPr/>
          <p:nvPr/>
        </p:nvSpPr>
        <p:spPr>
          <a:xfrm>
            <a:off x="1828800" y="28183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3427913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4037512"/>
            <a:ext cx="3657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>
                <a:solidFill>
                  <a:schemeClr val="tx1"/>
                </a:solidFill>
                <a:latin typeface="+mj-lt"/>
              </a:rPr>
              <a:t> Row</a:t>
            </a:r>
            <a:endParaRPr lang="en-US" sz="4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675311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000" smtClean="0">
                <a:latin typeface="+mj-lt"/>
              </a:rPr>
              <a:t> Wordline</a:t>
            </a:r>
            <a:endParaRPr lang="en-US" sz="4000">
              <a:latin typeface="+mj-lt"/>
            </a:endParaRPr>
          </a:p>
        </p:txBody>
      </p:sp>
      <p:sp>
        <p:nvSpPr>
          <p:cNvPr id="21" name="Low Volt"/>
          <p:cNvSpPr txBox="1"/>
          <p:nvPr/>
        </p:nvSpPr>
        <p:spPr>
          <a:xfrm>
            <a:off x="5943600" y="2894512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i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V</a:t>
            </a:r>
            <a:r>
              <a:rPr lang="en-US" sz="4800" b="1" i="1" baseline="-20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</a:t>
            </a:r>
            <a:endParaRPr lang="en-US" sz="4400" b="1" i="1" baseline="-200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High Volt"/>
          <p:cNvSpPr txBox="1"/>
          <p:nvPr/>
        </p:nvSpPr>
        <p:spPr>
          <a:xfrm>
            <a:off x="5943600" y="2895277"/>
            <a:ext cx="22860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i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4800" b="1" i="1" baseline="-20000">
                <a:solidFill>
                  <a:srgbClr val="FF0000"/>
                </a:solidFill>
                <a:latin typeface="+mj-lt"/>
              </a:rPr>
              <a:t>HIGH</a:t>
            </a:r>
            <a:endParaRPr lang="en-US" sz="4400" b="1" i="1" baseline="-200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Error"/>
          <p:cNvSpPr/>
          <p:nvPr/>
        </p:nvSpPr>
        <p:spPr>
          <a:xfrm>
            <a:off x="48768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rror"/>
          <p:cNvSpPr/>
          <p:nvPr/>
        </p:nvSpPr>
        <p:spPr>
          <a:xfrm>
            <a:off x="4267200" y="3431317"/>
            <a:ext cx="609600" cy="609599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rror"/>
          <p:cNvSpPr/>
          <p:nvPr/>
        </p:nvSpPr>
        <p:spPr>
          <a:xfrm>
            <a:off x="365760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rror"/>
          <p:cNvSpPr/>
          <p:nvPr/>
        </p:nvSpPr>
        <p:spPr>
          <a:xfrm>
            <a:off x="3657600" y="3424510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rror"/>
          <p:cNvSpPr/>
          <p:nvPr/>
        </p:nvSpPr>
        <p:spPr>
          <a:xfrm>
            <a:off x="2419350" y="2204223"/>
            <a:ext cx="609600" cy="609600"/>
          </a:xfrm>
          <a:prstGeom prst="mathMultiply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Victim"/>
          <p:cNvSpPr/>
          <p:nvPr/>
        </p:nvSpPr>
        <p:spPr>
          <a:xfrm>
            <a:off x="1828800" y="3428458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Victim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Victim"/>
          <p:cNvSpPr/>
          <p:nvPr/>
        </p:nvSpPr>
        <p:spPr>
          <a:xfrm>
            <a:off x="1828800" y="2210711"/>
            <a:ext cx="3657600" cy="6096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Victim Row</a:t>
            </a:r>
            <a:endParaRPr lang="en-US" sz="4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Aggressor"/>
          <p:cNvSpPr/>
          <p:nvPr/>
        </p:nvSpPr>
        <p:spPr>
          <a:xfrm>
            <a:off x="1828800" y="2818314"/>
            <a:ext cx="3657600" cy="60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chemeClr val="bg1"/>
                </a:solidFill>
                <a:latin typeface="+mj-lt"/>
              </a:rPr>
              <a:t> Aggressor Row</a:t>
            </a:r>
            <a:endParaRPr lang="en-US" sz="40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Punchline"/>
          <p:cNvSpPr txBox="1"/>
          <p:nvPr/>
        </p:nvSpPr>
        <p:spPr>
          <a:xfrm>
            <a:off x="533400" y="5257800"/>
            <a:ext cx="8077200" cy="1143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i="1" smtClean="0">
                <a:latin typeface="+mj-lt"/>
              </a:rPr>
              <a:t>Repeatedly opening and closing a row induces </a:t>
            </a:r>
            <a:r>
              <a:rPr lang="en-US" sz="3600" b="1" i="1" smtClean="0">
                <a:solidFill>
                  <a:srgbClr val="FF0000"/>
                </a:solidFill>
                <a:latin typeface="+mj-lt"/>
              </a:rPr>
              <a:t>disturbance errors</a:t>
            </a:r>
            <a:r>
              <a:rPr lang="en-US" sz="3600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i="1" smtClean="0">
                <a:latin typeface="+mj-lt"/>
              </a:rPr>
              <a:t>in adjacent rows</a:t>
            </a:r>
            <a:endParaRPr lang="en-US" sz="3600" i="1">
              <a:latin typeface="+mj-lt"/>
            </a:endParaRPr>
          </a:p>
        </p:txBody>
      </p:sp>
      <p:sp>
        <p:nvSpPr>
          <p:cNvPr id="35" name="Opened"/>
          <p:cNvSpPr txBox="1"/>
          <p:nvPr/>
        </p:nvSpPr>
        <p:spPr>
          <a:xfrm>
            <a:off x="3124200" y="2899003"/>
            <a:ext cx="2209800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latin typeface="+mj-lt"/>
              </a:rPr>
              <a:t>Opened</a:t>
            </a:r>
          </a:p>
        </p:txBody>
      </p:sp>
      <p:sp>
        <p:nvSpPr>
          <p:cNvPr id="28" name="Closed"/>
          <p:cNvSpPr txBox="1"/>
          <p:nvPr/>
        </p:nvSpPr>
        <p:spPr>
          <a:xfrm>
            <a:off x="3133725" y="2899002"/>
            <a:ext cx="2200275" cy="4572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4000" b="1" i="1" smtClean="0">
                <a:latin typeface="+mj-lt"/>
              </a:rPr>
              <a:t>Closed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6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0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7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8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95959"/>
                                      </p:to>
                                    </p:animClr>
                                    <p:set>
                                      <p:cBhvr>
                                        <p:cTn id="12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9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1" grpId="6"/>
      <p:bldP spid="21" grpId="7"/>
      <p:bldP spid="21" grpId="8"/>
      <p:bldP spid="21" grpId="9"/>
      <p:bldP spid="21" grpId="10"/>
      <p:bldP spid="21" grpId="11"/>
      <p:bldP spid="22" grpId="0"/>
      <p:bldP spid="22" grpId="1"/>
      <p:bldP spid="22" grpId="2"/>
      <p:bldP spid="22" grpId="3"/>
      <p:bldP spid="22" grpId="4"/>
      <p:bldP spid="22" grpId="5"/>
      <p:bldP spid="22" grpId="6"/>
      <p:bldP spid="22" grpId="7"/>
      <p:bldP spid="22" grpId="8"/>
      <p:bldP spid="22" grpId="9"/>
      <p:bldP spid="22" grpId="10"/>
      <p:bldP spid="22" grpId="11"/>
      <p:bldP spid="22" grpId="12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/>
      <p:bldP spid="35" grpId="0"/>
      <p:bldP spid="35" grpId="1"/>
      <p:bldP spid="28" grpId="0"/>
      <p:bldP spid="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Errors </a:t>
            </a:r>
            <a:r>
              <a:rPr lang="en-US" b="0" i="1" dirty="0"/>
              <a:t>vs.</a:t>
            </a:r>
            <a:r>
              <a:rPr lang="en-US" dirty="0"/>
              <a:t> Vintage</a:t>
            </a:r>
          </a:p>
        </p:txBody>
      </p:sp>
      <p:pic>
        <p:nvPicPr>
          <p:cNvPr id="5" name="PreError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2" y="990600"/>
            <a:ext cx="6731875" cy="4651892"/>
          </a:xfrm>
        </p:spPr>
      </p:pic>
      <p:pic>
        <p:nvPicPr>
          <p:cNvPr id="8" name="AllErro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2" y="990600"/>
            <a:ext cx="6731875" cy="46518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Curtain1"/>
          <p:cNvSpPr/>
          <p:nvPr/>
        </p:nvSpPr>
        <p:spPr>
          <a:xfrm>
            <a:off x="2133601" y="1424940"/>
            <a:ext cx="2141220" cy="349758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ond"/>
          <p:cNvSpPr/>
          <p:nvPr/>
        </p:nvSpPr>
        <p:spPr>
          <a:xfrm>
            <a:off x="4832032" y="3679825"/>
            <a:ext cx="382905" cy="381001"/>
          </a:xfrm>
          <a:prstGeom prst="ellipse">
            <a:avLst/>
          </a:prstGeom>
          <a:noFill/>
          <a:ln w="19050">
            <a:solidFill>
              <a:srgbClr val="699F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ird"/>
          <p:cNvSpPr/>
          <p:nvPr/>
        </p:nvSpPr>
        <p:spPr>
          <a:xfrm>
            <a:off x="5093970" y="1685925"/>
            <a:ext cx="382905" cy="381001"/>
          </a:xfrm>
          <a:prstGeom prst="ellipse">
            <a:avLst/>
          </a:prstGeom>
          <a:noFill/>
          <a:ln w="19050">
            <a:solidFill>
              <a:srgbClr val="F27A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tain2"/>
          <p:cNvSpPr/>
          <p:nvPr/>
        </p:nvSpPr>
        <p:spPr>
          <a:xfrm>
            <a:off x="4274820" y="1424940"/>
            <a:ext cx="3670737" cy="3497580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unchline"/>
          <p:cNvSpPr txBox="1"/>
          <p:nvPr/>
        </p:nvSpPr>
        <p:spPr>
          <a:xfrm>
            <a:off x="228600" y="5718692"/>
            <a:ext cx="86868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All modules from </a:t>
            </a:r>
            <a:r>
              <a:rPr lang="en-US" sz="32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2012–2013 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are vulnerable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dBox"/>
          <p:cNvSpPr/>
          <p:nvPr/>
        </p:nvSpPr>
        <p:spPr>
          <a:xfrm>
            <a:off x="5454650" y="1442720"/>
            <a:ext cx="1660525" cy="340550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rst Appearance"/>
          <p:cNvSpPr/>
          <p:nvPr/>
        </p:nvSpPr>
        <p:spPr>
          <a:xfrm>
            <a:off x="3192780" y="2430781"/>
            <a:ext cx="2023110" cy="8458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70AE46"/>
                </a:solidFill>
                <a:latin typeface="+mj-lt"/>
                <a:cs typeface="Courier New" panose="02070309020205020404" pitchFamily="49" charset="0"/>
              </a:rPr>
              <a:t>First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70AE46"/>
                </a:solidFill>
                <a:latin typeface="+mj-lt"/>
                <a:cs typeface="Courier New" panose="02070309020205020404" pitchFamily="49" charset="0"/>
              </a:rPr>
              <a:t>Appearance</a:t>
            </a:r>
          </a:p>
        </p:txBody>
      </p:sp>
      <p:sp>
        <p:nvSpPr>
          <p:cNvPr id="3" name="First"/>
          <p:cNvSpPr/>
          <p:nvPr/>
        </p:nvSpPr>
        <p:spPr>
          <a:xfrm>
            <a:off x="4016374" y="3305175"/>
            <a:ext cx="382905" cy="381001"/>
          </a:xfrm>
          <a:prstGeom prst="ellipse">
            <a:avLst/>
          </a:prstGeom>
          <a:noFill/>
          <a:ln w="19050">
            <a:solidFill>
              <a:srgbClr val="6EAE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 animBg="1"/>
      <p:bldP spid="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Error = Charge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3810000" cy="2634674"/>
          </a:xfrm>
          <a:prstGeom prst="roundRect">
            <a:avLst>
              <a:gd name="adj" fmla="val 9725"/>
            </a:avLst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anchor="ctr"/>
          <a:lstStyle/>
          <a:p>
            <a:r>
              <a:rPr lang="en-US" sz="3200" dirty="0" smtClean="0"/>
              <a:t>Two types of errors</a:t>
            </a:r>
          </a:p>
          <a:p>
            <a:pPr lvl="1"/>
            <a:r>
              <a:rPr lang="en-US" sz="2800" dirty="0" smtClean="0"/>
              <a:t>‘1’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ym typeface="Wingdings" panose="05000000000000000000" pitchFamily="2" charset="2"/>
              </a:rPr>
              <a:t> ‘0’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‘0’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ym typeface="Wingdings" panose="05000000000000000000" pitchFamily="2" charset="2"/>
              </a:rPr>
              <a:t> ‘1’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A given cell suffers only one type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066800"/>
            <a:ext cx="3810000" cy="2634674"/>
          </a:xfrm>
          <a:prstGeom prst="roundRect">
            <a:avLst>
              <a:gd name="adj" fmla="val 8183"/>
            </a:avLst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Two types of cells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True:</a:t>
            </a:r>
            <a:r>
              <a:rPr lang="en-US" sz="2800" dirty="0" smtClean="0"/>
              <a:t> Charged (‘1’)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Anti:</a:t>
            </a:r>
            <a:r>
              <a:rPr lang="en-US" sz="2800" dirty="0" smtClean="0"/>
              <a:t> Charged (‘0’)</a:t>
            </a:r>
          </a:p>
          <a:p>
            <a:r>
              <a:rPr lang="en-US" sz="3200" dirty="0" smtClean="0"/>
              <a:t>Manufacturer’s design choice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0386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True-cells have only ‘1’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ym typeface="Wingdings" panose="05000000000000000000" pitchFamily="2" charset="2"/>
              </a:rPr>
              <a:t> ‘0’ errors</a:t>
            </a:r>
          </a:p>
          <a:p>
            <a:r>
              <a:rPr lang="en-US" sz="3200" dirty="0" smtClean="0"/>
              <a:t>Anti-cells have </a:t>
            </a:r>
            <a:r>
              <a:rPr lang="en-US" sz="3200" dirty="0"/>
              <a:t>only </a:t>
            </a:r>
            <a:r>
              <a:rPr lang="en-US" sz="3200" dirty="0" smtClean="0"/>
              <a:t>‘0’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‘1’ errors</a:t>
            </a:r>
            <a:endParaRPr lang="en-US" sz="3200" dirty="0"/>
          </a:p>
        </p:txBody>
      </p:sp>
      <p:sp>
        <p:nvSpPr>
          <p:cNvPr id="6" name="Punchline"/>
          <p:cNvSpPr txBox="1"/>
          <p:nvPr/>
        </p:nvSpPr>
        <p:spPr>
          <a:xfrm>
            <a:off x="530003" y="5610166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Errors are manifestations of charge loss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Adjacency: Aggressor &amp; Victim</a:t>
            </a:r>
            <a:endParaRPr lang="en-US" dirty="0"/>
          </a:p>
        </p:txBody>
      </p:sp>
      <p:pic>
        <p:nvPicPr>
          <p:cNvPr id="6" name="Blank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990600"/>
            <a:ext cx="7810972" cy="4164240"/>
          </a:xfrm>
        </p:spPr>
      </p:pic>
      <p:pic>
        <p:nvPicPr>
          <p:cNvPr id="14" name="D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" y="990600"/>
            <a:ext cx="7810972" cy="4164240"/>
          </a:xfrm>
          <a:prstGeom prst="rect">
            <a:avLst/>
          </a:prstGeom>
        </p:spPr>
      </p:pic>
      <p:sp>
        <p:nvSpPr>
          <p:cNvPr id="13" name="Punchline"/>
          <p:cNvSpPr txBox="1"/>
          <p:nvPr/>
        </p:nvSpPr>
        <p:spPr>
          <a:xfrm>
            <a:off x="530003" y="5718692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Most aggressors &amp; victims are adjacent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isclaimer"/>
          <p:cNvSpPr txBox="1"/>
          <p:nvPr/>
        </p:nvSpPr>
        <p:spPr>
          <a:xfrm>
            <a:off x="685800" y="5105400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Note: For three modules with the most errors (only first bank)</a:t>
            </a:r>
          </a:p>
        </p:txBody>
      </p:sp>
      <p:sp>
        <p:nvSpPr>
          <p:cNvPr id="8" name="Adjacent"/>
          <p:cNvSpPr/>
          <p:nvPr/>
        </p:nvSpPr>
        <p:spPr>
          <a:xfrm>
            <a:off x="4518025" y="1752600"/>
            <a:ext cx="396875" cy="27336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Adjacent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Adjacent"/>
          <p:cNvSpPr/>
          <p:nvPr/>
        </p:nvSpPr>
        <p:spPr>
          <a:xfrm>
            <a:off x="5318125" y="1752600"/>
            <a:ext cx="396875" cy="27336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Adjacent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Adjacent"/>
          <p:cNvSpPr/>
          <p:nvPr/>
        </p:nvSpPr>
        <p:spPr>
          <a:xfrm>
            <a:off x="4914900" y="1390650"/>
            <a:ext cx="403225" cy="3095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Adjacent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Non-Adjacent"/>
          <p:cNvSpPr/>
          <p:nvPr/>
        </p:nvSpPr>
        <p:spPr>
          <a:xfrm>
            <a:off x="6118224" y="4038600"/>
            <a:ext cx="2374235" cy="4476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Non-Adjacent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Non-Adjacent"/>
          <p:cNvSpPr/>
          <p:nvPr/>
        </p:nvSpPr>
        <p:spPr>
          <a:xfrm>
            <a:off x="1756773" y="4038600"/>
            <a:ext cx="2374235" cy="44767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Non-Adjacent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3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Sensitivity Studies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36" idx="3"/>
          </p:cNvCxnSpPr>
          <p:nvPr/>
        </p:nvCxnSpPr>
        <p:spPr>
          <a:xfrm>
            <a:off x="35814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1"/>
          </p:cNvCxnSpPr>
          <p:nvPr/>
        </p:nvCxnSpPr>
        <p:spPr>
          <a:xfrm flipH="1">
            <a:off x="28956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8" idx="3"/>
          </p:cNvCxnSpPr>
          <p:nvPr/>
        </p:nvCxnSpPr>
        <p:spPr>
          <a:xfrm>
            <a:off x="4648200" y="4800600"/>
            <a:ext cx="13716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1"/>
          </p:cNvCxnSpPr>
          <p:nvPr/>
        </p:nvCxnSpPr>
        <p:spPr>
          <a:xfrm flipH="1">
            <a:off x="2895600" y="4800600"/>
            <a:ext cx="13716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7Text"/>
          <p:cNvSpPr txBox="1"/>
          <p:nvPr/>
        </p:nvSpPr>
        <p:spPr>
          <a:xfrm>
            <a:off x="3962400" y="3883976"/>
            <a:ext cx="46482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Access-Interval: 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55–500ns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4267200" y="4572000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❷</a:t>
            </a:r>
            <a:endParaRPr lang="en-US" sz="2800" dirty="0" smtClean="0">
              <a:latin typeface="+mj-lt"/>
            </a:endParaRPr>
          </a:p>
        </p:txBody>
      </p:sp>
      <p:sp>
        <p:nvSpPr>
          <p:cNvPr id="36" name="67Text"/>
          <p:cNvSpPr txBox="1"/>
          <p:nvPr/>
        </p:nvSpPr>
        <p:spPr>
          <a:xfrm>
            <a:off x="3200400" y="3960176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❶</a:t>
            </a:r>
          </a:p>
        </p:txBody>
      </p:sp>
      <p:sp>
        <p:nvSpPr>
          <p:cNvPr id="35" name="67Text"/>
          <p:cNvSpPr txBox="1"/>
          <p:nvPr/>
        </p:nvSpPr>
        <p:spPr>
          <a:xfrm>
            <a:off x="1676400" y="5786757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❸</a:t>
            </a:r>
          </a:p>
        </p:txBody>
      </p:sp>
      <p:sp>
        <p:nvSpPr>
          <p:cNvPr id="41" name="67Text"/>
          <p:cNvSpPr txBox="1"/>
          <p:nvPr/>
        </p:nvSpPr>
        <p:spPr>
          <a:xfrm>
            <a:off x="2133600" y="5710555"/>
            <a:ext cx="56388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Data-Pattern: </a:t>
            </a:r>
            <a:r>
              <a:rPr lang="en-US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ll ‘1’s, all ‘0’s, etc.</a:t>
            </a:r>
          </a:p>
        </p:txBody>
      </p:sp>
      <p:cxnSp>
        <p:nvCxnSpPr>
          <p:cNvPr id="37" name="Straight Connector 36"/>
          <p:cNvCxnSpPr>
            <a:endCxn id="46" idx="3"/>
          </p:cNvCxnSpPr>
          <p:nvPr/>
        </p:nvCxnSpPr>
        <p:spPr>
          <a:xfrm>
            <a:off x="3352800" y="1752600"/>
            <a:ext cx="4724400" cy="137160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1"/>
          </p:cNvCxnSpPr>
          <p:nvPr/>
        </p:nvCxnSpPr>
        <p:spPr>
          <a:xfrm flipH="1">
            <a:off x="762000" y="1598930"/>
            <a:ext cx="2590800" cy="152527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62000" y="2514600"/>
            <a:ext cx="73152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stCxn id="59" idx="1"/>
          </p:cNvCxnSpPr>
          <p:nvPr/>
        </p:nvCxnSpPr>
        <p:spPr>
          <a:xfrm flipV="1">
            <a:off x="6019800" y="3124200"/>
            <a:ext cx="2590800" cy="508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200" y="1598930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914400" y="129667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148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7150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53000" y="2670808"/>
            <a:ext cx="1066800" cy="4495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19800" y="267208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Find Errors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 Module</a:t>
            </a:r>
          </a:p>
        </p:txBody>
      </p:sp>
      <p:sp>
        <p:nvSpPr>
          <p:cNvPr id="60" name="67Text"/>
          <p:cNvSpPr txBox="1"/>
          <p:nvPr/>
        </p:nvSpPr>
        <p:spPr>
          <a:xfrm>
            <a:off x="7315200" y="914400"/>
            <a:ext cx="1295400" cy="684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i="1" dirty="0" smtClean="0">
                <a:latin typeface="+mj-lt"/>
              </a:rPr>
              <a:t>time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19400" y="2667636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819400" y="3124199"/>
            <a:ext cx="3200400" cy="459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Refresh Periodically</a:t>
            </a:r>
          </a:p>
        </p:txBody>
      </p:sp>
      <p:cxnSp>
        <p:nvCxnSpPr>
          <p:cNvPr id="63" name="Straight Arrow Connector 62"/>
          <p:cNvCxnSpPr>
            <a:endCxn id="64" idx="3"/>
          </p:cNvCxnSpPr>
          <p:nvPr/>
        </p:nvCxnSpPr>
        <p:spPr>
          <a:xfrm>
            <a:off x="457200" y="3124200"/>
            <a:ext cx="2362200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86200" y="2667000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31" name="67Text"/>
          <p:cNvSpPr txBox="1"/>
          <p:nvPr/>
        </p:nvSpPr>
        <p:spPr>
          <a:xfrm>
            <a:off x="3962400" y="5022534"/>
            <a:ext cx="48006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Refresh-Interval: 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8–128ms</a:t>
            </a:r>
            <a:endParaRPr lang="en-US" sz="3000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stCxn id="64" idx="2"/>
            <a:endCxn id="35" idx="0"/>
          </p:cNvCxnSpPr>
          <p:nvPr/>
        </p:nvCxnSpPr>
        <p:spPr>
          <a:xfrm>
            <a:off x="1866900" y="3581400"/>
            <a:ext cx="0" cy="2205357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914400" y="266700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Fill Module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with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8" grpId="0" animBg="1"/>
      <p:bldP spid="36" grpId="0" animBg="1"/>
      <p:bldP spid="36" grpId="1" animBg="1"/>
      <p:bldP spid="35" grpId="0" animBg="1"/>
      <p:bldP spid="41" grpId="0"/>
      <p:bldP spid="46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1" grpId="0" animBg="1"/>
      <p:bldP spid="62" grpId="0" animBg="1"/>
      <p:bldP spid="65" grpId="0" animBg="1"/>
      <p:bldP spid="31" grpId="0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a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7295" cy="3931447"/>
          </a:xfrm>
          <a:prstGeom prst="rect">
            <a:avLst/>
          </a:prstGeom>
        </p:spPr>
      </p:pic>
      <p:pic>
        <p:nvPicPr>
          <p:cNvPr id="19" name="D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7295" cy="3931446"/>
          </a:xfrm>
          <a:prstGeom prst="rect">
            <a:avLst/>
          </a:prstGeom>
        </p:spPr>
      </p:pic>
      <p:sp>
        <p:nvSpPr>
          <p:cNvPr id="7" name="Disclaimer"/>
          <p:cNvSpPr txBox="1"/>
          <p:nvPr/>
        </p:nvSpPr>
        <p:spPr>
          <a:xfrm>
            <a:off x="685800" y="5032892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Note: For three modules with the most errors (only first bank)</a:t>
            </a:r>
          </a:p>
        </p:txBody>
      </p:sp>
      <p:sp>
        <p:nvSpPr>
          <p:cNvPr id="9" name="NotAllowed"/>
          <p:cNvSpPr/>
          <p:nvPr/>
        </p:nvSpPr>
        <p:spPr>
          <a:xfrm>
            <a:off x="2381251" y="1447800"/>
            <a:ext cx="493712" cy="290512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Not Allowed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Punchline"/>
          <p:cNvSpPr txBox="1"/>
          <p:nvPr/>
        </p:nvSpPr>
        <p:spPr>
          <a:xfrm>
            <a:off x="530003" y="5610166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Less frequent accesses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Fewer errors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55nsBorder"/>
          <p:cNvCxnSpPr/>
          <p:nvPr/>
        </p:nvCxnSpPr>
        <p:spPr>
          <a:xfrm flipV="1">
            <a:off x="2919795" y="1447800"/>
            <a:ext cx="0" cy="2905126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5ns"/>
          <p:cNvSpPr/>
          <p:nvPr/>
        </p:nvSpPr>
        <p:spPr>
          <a:xfrm rot="16200000">
            <a:off x="2154427" y="3345656"/>
            <a:ext cx="1533527" cy="4810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 55ns</a:t>
            </a:r>
          </a:p>
        </p:txBody>
      </p:sp>
      <p:sp>
        <p:nvSpPr>
          <p:cNvPr id="4" name="Zero"/>
          <p:cNvSpPr/>
          <p:nvPr/>
        </p:nvSpPr>
        <p:spPr>
          <a:xfrm>
            <a:off x="7193280" y="4223502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ero"/>
          <p:cNvSpPr/>
          <p:nvPr/>
        </p:nvSpPr>
        <p:spPr>
          <a:xfrm>
            <a:off x="4770120" y="4223502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ero"/>
          <p:cNvSpPr/>
          <p:nvPr/>
        </p:nvSpPr>
        <p:spPr>
          <a:xfrm>
            <a:off x="6695440" y="4223502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500nsLine"/>
          <p:cNvCxnSpPr/>
          <p:nvPr/>
        </p:nvCxnSpPr>
        <p:spPr>
          <a:xfrm flipV="1">
            <a:off x="7309518" y="1447800"/>
            <a:ext cx="0" cy="2905126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00ns"/>
          <p:cNvSpPr/>
          <p:nvPr/>
        </p:nvSpPr>
        <p:spPr>
          <a:xfrm rot="16200000">
            <a:off x="6086951" y="2888457"/>
            <a:ext cx="2447925" cy="4810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 500ns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❶</a:t>
            </a:r>
            <a:r>
              <a:rPr lang="en-US" sz="4000" dirty="0" smtClean="0"/>
              <a:t> </a:t>
            </a:r>
            <a:r>
              <a:rPr lang="en-US" dirty="0" smtClean="0"/>
              <a:t>Access-Interval (Aggressor)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/>
      <p:bldP spid="10" grpId="0"/>
      <p:bldP spid="4" grpId="0" animBg="1"/>
      <p:bldP spid="17" grpId="0" animBg="1"/>
      <p:bldP spid="18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Sensitivity </a:t>
            </a:r>
            <a:r>
              <a:rPr lang="en-US" dirty="0" smtClean="0"/>
              <a:t>Studies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36" idx="3"/>
          </p:cNvCxnSpPr>
          <p:nvPr/>
        </p:nvCxnSpPr>
        <p:spPr>
          <a:xfrm>
            <a:off x="35814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1"/>
          </p:cNvCxnSpPr>
          <p:nvPr/>
        </p:nvCxnSpPr>
        <p:spPr>
          <a:xfrm flipH="1">
            <a:off x="28956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8" idx="3"/>
          </p:cNvCxnSpPr>
          <p:nvPr/>
        </p:nvCxnSpPr>
        <p:spPr>
          <a:xfrm>
            <a:off x="4648200" y="4800600"/>
            <a:ext cx="1371600" cy="0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1"/>
          </p:cNvCxnSpPr>
          <p:nvPr/>
        </p:nvCxnSpPr>
        <p:spPr>
          <a:xfrm flipH="1">
            <a:off x="2895600" y="4800600"/>
            <a:ext cx="1371600" cy="0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7Text"/>
          <p:cNvSpPr txBox="1"/>
          <p:nvPr/>
        </p:nvSpPr>
        <p:spPr>
          <a:xfrm>
            <a:off x="3962400" y="3883976"/>
            <a:ext cx="46482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Access-Interval: 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55–500ns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4267200" y="4572000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j-lt"/>
              </a:rPr>
              <a:t>❷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67Text"/>
          <p:cNvSpPr txBox="1"/>
          <p:nvPr/>
        </p:nvSpPr>
        <p:spPr>
          <a:xfrm>
            <a:off x="3200400" y="3960176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❶</a:t>
            </a:r>
          </a:p>
        </p:txBody>
      </p:sp>
      <p:sp>
        <p:nvSpPr>
          <p:cNvPr id="35" name="67Text"/>
          <p:cNvSpPr txBox="1"/>
          <p:nvPr/>
        </p:nvSpPr>
        <p:spPr>
          <a:xfrm>
            <a:off x="1676400" y="5786757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❸</a:t>
            </a:r>
          </a:p>
        </p:txBody>
      </p:sp>
      <p:sp>
        <p:nvSpPr>
          <p:cNvPr id="41" name="67Text"/>
          <p:cNvSpPr txBox="1"/>
          <p:nvPr/>
        </p:nvSpPr>
        <p:spPr>
          <a:xfrm>
            <a:off x="2133600" y="5710555"/>
            <a:ext cx="56388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Data-Pattern: </a:t>
            </a:r>
            <a:r>
              <a:rPr lang="en-US" sz="3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ll ‘1’s, all ‘0’s, etc.</a:t>
            </a:r>
          </a:p>
        </p:txBody>
      </p:sp>
      <p:cxnSp>
        <p:nvCxnSpPr>
          <p:cNvPr id="37" name="Straight Connector 36"/>
          <p:cNvCxnSpPr>
            <a:endCxn id="46" idx="3"/>
          </p:cNvCxnSpPr>
          <p:nvPr/>
        </p:nvCxnSpPr>
        <p:spPr>
          <a:xfrm>
            <a:off x="3352800" y="1752600"/>
            <a:ext cx="4724400" cy="137160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1"/>
          </p:cNvCxnSpPr>
          <p:nvPr/>
        </p:nvCxnSpPr>
        <p:spPr>
          <a:xfrm flipH="1">
            <a:off x="762000" y="1598930"/>
            <a:ext cx="2590800" cy="152527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62000" y="2514600"/>
            <a:ext cx="73152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stCxn id="59" idx="1"/>
          </p:cNvCxnSpPr>
          <p:nvPr/>
        </p:nvCxnSpPr>
        <p:spPr>
          <a:xfrm flipV="1">
            <a:off x="6019800" y="3124200"/>
            <a:ext cx="2590800" cy="508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200" y="1598930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914400" y="129667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148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7150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53000" y="2670808"/>
            <a:ext cx="1066800" cy="4495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19800" y="267208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Find Errors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 Module</a:t>
            </a:r>
          </a:p>
        </p:txBody>
      </p:sp>
      <p:sp>
        <p:nvSpPr>
          <p:cNvPr id="60" name="67Text"/>
          <p:cNvSpPr txBox="1"/>
          <p:nvPr/>
        </p:nvSpPr>
        <p:spPr>
          <a:xfrm>
            <a:off x="7315200" y="914400"/>
            <a:ext cx="1295400" cy="684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i="1" dirty="0" smtClean="0">
                <a:latin typeface="+mj-lt"/>
              </a:rPr>
              <a:t>time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19400" y="2667636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819400" y="3124199"/>
            <a:ext cx="3200400" cy="459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Refresh Periodically</a:t>
            </a:r>
          </a:p>
        </p:txBody>
      </p:sp>
      <p:cxnSp>
        <p:nvCxnSpPr>
          <p:cNvPr id="63" name="Straight Arrow Connector 62"/>
          <p:cNvCxnSpPr>
            <a:endCxn id="64" idx="3"/>
          </p:cNvCxnSpPr>
          <p:nvPr/>
        </p:nvCxnSpPr>
        <p:spPr>
          <a:xfrm>
            <a:off x="457200" y="3124200"/>
            <a:ext cx="2362200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86200" y="2667000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31" name="67Text"/>
          <p:cNvSpPr txBox="1"/>
          <p:nvPr/>
        </p:nvSpPr>
        <p:spPr>
          <a:xfrm>
            <a:off x="3962400" y="5022534"/>
            <a:ext cx="48006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Refresh-Interval: 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8–128ms</a:t>
            </a:r>
            <a:endParaRPr lang="en-US" sz="30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>
            <a:stCxn id="64" idx="2"/>
            <a:endCxn id="35" idx="0"/>
          </p:cNvCxnSpPr>
          <p:nvPr/>
        </p:nvCxnSpPr>
        <p:spPr>
          <a:xfrm>
            <a:off x="1866900" y="3581400"/>
            <a:ext cx="0" cy="2205357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914400" y="266700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Fill Module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with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lan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7295" cy="3931446"/>
          </a:xfrm>
          <a:prstGeom prst="rect">
            <a:avLst/>
          </a:prstGeom>
        </p:spPr>
      </p:pic>
      <p:pic>
        <p:nvPicPr>
          <p:cNvPr id="3" name="D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797295" cy="3931447"/>
          </a:xfrm>
          <a:prstGeom prst="rect">
            <a:avLst/>
          </a:prstGeom>
        </p:spPr>
      </p:pic>
      <p:sp>
        <p:nvSpPr>
          <p:cNvPr id="7" name="Disclaimer"/>
          <p:cNvSpPr txBox="1"/>
          <p:nvPr/>
        </p:nvSpPr>
        <p:spPr>
          <a:xfrm>
            <a:off x="533400" y="5029200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Note: Using three modules with the most errors (only first bank)</a:t>
            </a:r>
          </a:p>
        </p:txBody>
      </p:sp>
      <p:sp>
        <p:nvSpPr>
          <p:cNvPr id="29" name="Punchline"/>
          <p:cNvSpPr txBox="1"/>
          <p:nvPr/>
        </p:nvSpPr>
        <p:spPr>
          <a:xfrm>
            <a:off x="530003" y="5610166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More frequent refreshes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Fewer errors</a:t>
            </a:r>
            <a:endParaRPr lang="en-US" sz="3600" i="1" dirty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</p:txBody>
      </p:sp>
      <p:cxnSp>
        <p:nvCxnSpPr>
          <p:cNvPr id="18" name="9msLine"/>
          <p:cNvCxnSpPr/>
          <p:nvPr/>
        </p:nvCxnSpPr>
        <p:spPr>
          <a:xfrm flipV="1">
            <a:off x="2820827" y="1447800"/>
            <a:ext cx="0" cy="2905126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duction"/>
          <p:cNvSpPr/>
          <p:nvPr/>
        </p:nvSpPr>
        <p:spPr>
          <a:xfrm>
            <a:off x="2820826" y="1447800"/>
            <a:ext cx="2023185" cy="61436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~7x</a:t>
            </a:r>
            <a:r>
              <a:rPr lang="en-US" sz="2400" dirty="0" smtClean="0">
                <a:latin typeface="+mj-lt"/>
                <a:ea typeface="Cambria Math" panose="02040503050406030204" pitchFamily="18" charset="0"/>
              </a:rPr>
              <a:t> frequent</a:t>
            </a:r>
            <a:endParaRPr lang="en-US" sz="2400" dirty="0">
              <a:latin typeface="+mj-lt"/>
              <a:ea typeface="Cambria Math" panose="02040503050406030204" pitchFamily="18" charset="0"/>
            </a:endParaRPr>
          </a:p>
        </p:txBody>
      </p:sp>
      <p:cxnSp>
        <p:nvCxnSpPr>
          <p:cNvPr id="20" name="64msLine"/>
          <p:cNvCxnSpPr/>
          <p:nvPr/>
        </p:nvCxnSpPr>
        <p:spPr>
          <a:xfrm flipV="1">
            <a:off x="4844012" y="1447800"/>
            <a:ext cx="0" cy="2905126"/>
          </a:xfrm>
          <a:prstGeom prst="straightConnector1">
            <a:avLst/>
          </a:prstGeom>
          <a:ln w="12700" cap="rnd">
            <a:solidFill>
              <a:srgbClr val="FF0000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4ms"/>
          <p:cNvSpPr/>
          <p:nvPr/>
        </p:nvSpPr>
        <p:spPr>
          <a:xfrm rot="16200000">
            <a:off x="4075039" y="3345657"/>
            <a:ext cx="1533526" cy="4810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     64ms</a:t>
            </a:r>
          </a:p>
        </p:txBody>
      </p:sp>
      <p:sp>
        <p:nvSpPr>
          <p:cNvPr id="23" name="Zero"/>
          <p:cNvSpPr/>
          <p:nvPr/>
        </p:nvSpPr>
        <p:spPr>
          <a:xfrm>
            <a:off x="2709862" y="4223502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ero"/>
          <p:cNvSpPr/>
          <p:nvPr/>
        </p:nvSpPr>
        <p:spPr>
          <a:xfrm>
            <a:off x="3014980" y="4221183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ero"/>
          <p:cNvSpPr/>
          <p:nvPr/>
        </p:nvSpPr>
        <p:spPr>
          <a:xfrm>
            <a:off x="2769869" y="4218864"/>
            <a:ext cx="228600" cy="241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❷</a:t>
            </a:r>
            <a:r>
              <a:rPr lang="en-US" dirty="0" smtClean="0"/>
              <a:t> Refresh-Interval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 animBg="1"/>
      <p:bldP spid="23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Sensitivity </a:t>
            </a:r>
            <a:r>
              <a:rPr lang="en-US" dirty="0" smtClean="0"/>
              <a:t>Studies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36" idx="3"/>
          </p:cNvCxnSpPr>
          <p:nvPr/>
        </p:nvCxnSpPr>
        <p:spPr>
          <a:xfrm>
            <a:off x="35814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1"/>
          </p:cNvCxnSpPr>
          <p:nvPr/>
        </p:nvCxnSpPr>
        <p:spPr>
          <a:xfrm flipH="1">
            <a:off x="2895600" y="4188776"/>
            <a:ext cx="3048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8" idx="3"/>
          </p:cNvCxnSpPr>
          <p:nvPr/>
        </p:nvCxnSpPr>
        <p:spPr>
          <a:xfrm>
            <a:off x="4648200" y="4800600"/>
            <a:ext cx="13716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8" idx="1"/>
          </p:cNvCxnSpPr>
          <p:nvPr/>
        </p:nvCxnSpPr>
        <p:spPr>
          <a:xfrm flipH="1">
            <a:off x="2895600" y="4800600"/>
            <a:ext cx="1371600" cy="0"/>
          </a:xfrm>
          <a:prstGeom prst="straightConnector1">
            <a:avLst/>
          </a:prstGeom>
          <a:ln w="38100" cap="rnd">
            <a:solidFill>
              <a:schemeClr val="tx1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67Text"/>
          <p:cNvSpPr txBox="1"/>
          <p:nvPr/>
        </p:nvSpPr>
        <p:spPr>
          <a:xfrm>
            <a:off x="3962400" y="3883976"/>
            <a:ext cx="46482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Access-Interval: 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55–500ns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4267200" y="4572000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❷</a:t>
            </a:r>
            <a:endParaRPr lang="en-US" sz="2800" dirty="0" smtClean="0">
              <a:latin typeface="+mj-lt"/>
            </a:endParaRPr>
          </a:p>
        </p:txBody>
      </p:sp>
      <p:sp>
        <p:nvSpPr>
          <p:cNvPr id="36" name="67Text"/>
          <p:cNvSpPr txBox="1"/>
          <p:nvPr/>
        </p:nvSpPr>
        <p:spPr>
          <a:xfrm>
            <a:off x="3200400" y="3960176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❶</a:t>
            </a:r>
          </a:p>
        </p:txBody>
      </p:sp>
      <p:sp>
        <p:nvSpPr>
          <p:cNvPr id="35" name="67Text"/>
          <p:cNvSpPr txBox="1"/>
          <p:nvPr/>
        </p:nvSpPr>
        <p:spPr>
          <a:xfrm>
            <a:off x="1676400" y="5786757"/>
            <a:ext cx="381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❸</a:t>
            </a:r>
          </a:p>
        </p:txBody>
      </p:sp>
      <p:sp>
        <p:nvSpPr>
          <p:cNvPr id="41" name="67Text"/>
          <p:cNvSpPr txBox="1"/>
          <p:nvPr/>
        </p:nvSpPr>
        <p:spPr>
          <a:xfrm>
            <a:off x="2133600" y="5710555"/>
            <a:ext cx="56388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Data-Pattern: </a:t>
            </a:r>
            <a:r>
              <a:rPr lang="en-US" sz="3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3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ll ‘1’s, all ‘0’s, etc.</a:t>
            </a:r>
          </a:p>
        </p:txBody>
      </p:sp>
      <p:cxnSp>
        <p:nvCxnSpPr>
          <p:cNvPr id="37" name="Straight Connector 36"/>
          <p:cNvCxnSpPr>
            <a:endCxn id="46" idx="3"/>
          </p:cNvCxnSpPr>
          <p:nvPr/>
        </p:nvCxnSpPr>
        <p:spPr>
          <a:xfrm>
            <a:off x="3352800" y="1752600"/>
            <a:ext cx="4724400" cy="137160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6" idx="1"/>
          </p:cNvCxnSpPr>
          <p:nvPr/>
        </p:nvCxnSpPr>
        <p:spPr>
          <a:xfrm flipH="1">
            <a:off x="762000" y="1598930"/>
            <a:ext cx="2590800" cy="1525270"/>
          </a:xfrm>
          <a:prstGeom prst="line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62000" y="2514600"/>
            <a:ext cx="7315200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>
            <a:stCxn id="59" idx="1"/>
          </p:cNvCxnSpPr>
          <p:nvPr/>
        </p:nvCxnSpPr>
        <p:spPr>
          <a:xfrm flipV="1">
            <a:off x="6019800" y="3124200"/>
            <a:ext cx="2590800" cy="508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200" y="1598930"/>
            <a:ext cx="8153400" cy="127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914400" y="129667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46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1148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Test Row 2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715000" y="1295400"/>
            <a:ext cx="1600200" cy="6070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953000" y="2670808"/>
            <a:ext cx="1066800" cy="4495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···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19800" y="267208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Find Errors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 Module</a:t>
            </a:r>
          </a:p>
        </p:txBody>
      </p:sp>
      <p:sp>
        <p:nvSpPr>
          <p:cNvPr id="60" name="67Text"/>
          <p:cNvSpPr txBox="1"/>
          <p:nvPr/>
        </p:nvSpPr>
        <p:spPr>
          <a:xfrm>
            <a:off x="7315200" y="914400"/>
            <a:ext cx="1295400" cy="6845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i="1" dirty="0" smtClean="0">
                <a:latin typeface="+mj-lt"/>
              </a:rPr>
              <a:t>time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19400" y="2667636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819400" y="3124199"/>
            <a:ext cx="3200400" cy="459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Refresh Periodically</a:t>
            </a:r>
          </a:p>
        </p:txBody>
      </p:sp>
      <p:cxnSp>
        <p:nvCxnSpPr>
          <p:cNvPr id="63" name="Straight Arrow Connector 62"/>
          <p:cNvCxnSpPr>
            <a:endCxn id="64" idx="3"/>
          </p:cNvCxnSpPr>
          <p:nvPr/>
        </p:nvCxnSpPr>
        <p:spPr>
          <a:xfrm>
            <a:off x="457200" y="3124200"/>
            <a:ext cx="2362200" cy="0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886200" y="2667000"/>
            <a:ext cx="1066800" cy="45593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Open</a:t>
            </a:r>
          </a:p>
        </p:txBody>
      </p:sp>
      <p:sp>
        <p:nvSpPr>
          <p:cNvPr id="31" name="67Text"/>
          <p:cNvSpPr txBox="1"/>
          <p:nvPr/>
        </p:nvSpPr>
        <p:spPr>
          <a:xfrm>
            <a:off x="3962400" y="5022534"/>
            <a:ext cx="4800600" cy="614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b="1" dirty="0" smtClean="0">
                <a:latin typeface="+mj-lt"/>
              </a:rPr>
              <a:t>Refresh-Interval: </a:t>
            </a:r>
            <a:r>
              <a:rPr lang="en-US" sz="3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8–128ms</a:t>
            </a:r>
            <a:endParaRPr lang="en-US" sz="3000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stCxn id="64" idx="2"/>
            <a:endCxn id="35" idx="0"/>
          </p:cNvCxnSpPr>
          <p:nvPr/>
        </p:nvCxnSpPr>
        <p:spPr>
          <a:xfrm>
            <a:off x="1866900" y="3581400"/>
            <a:ext cx="0" cy="2205357"/>
          </a:xfrm>
          <a:prstGeom prst="straightConnector1">
            <a:avLst/>
          </a:prstGeom>
          <a:ln w="38100" cap="rnd">
            <a:solidFill>
              <a:srgbClr val="FF0000"/>
            </a:solidFill>
            <a:headEnd type="none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914400" y="2667000"/>
            <a:ext cx="1905000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Fill Module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with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867400" y="1066800"/>
            <a:ext cx="1981200" cy="4495800"/>
          </a:xfrm>
          <a:prstGeom prst="roundRect">
            <a:avLst>
              <a:gd name="adj" fmla="val 674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9" name="67Text"/>
          <p:cNvSpPr txBox="1"/>
          <p:nvPr/>
        </p:nvSpPr>
        <p:spPr>
          <a:xfrm>
            <a:off x="5867400" y="1066800"/>
            <a:ext cx="1981200" cy="5333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RowStripe</a:t>
            </a:r>
            <a:endParaRPr lang="en-US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0" name="Straight Arrow Connector 39"/>
          <p:cNvCxnSpPr>
            <a:stCxn id="38" idx="3"/>
            <a:endCxn id="38" idx="1"/>
          </p:cNvCxnSpPr>
          <p:nvPr/>
        </p:nvCxnSpPr>
        <p:spPr>
          <a:xfrm flipH="1">
            <a:off x="5867400" y="3314700"/>
            <a:ext cx="1981200" cy="0"/>
          </a:xfrm>
          <a:prstGeom prst="straightConnector1">
            <a:avLst/>
          </a:prstGeom>
          <a:ln w="38100" cap="rnd">
            <a:solidFill>
              <a:schemeClr val="bg2">
                <a:lumMod val="2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7Text"/>
          <p:cNvSpPr txBox="1"/>
          <p:nvPr/>
        </p:nvSpPr>
        <p:spPr>
          <a:xfrm>
            <a:off x="5791200" y="3314700"/>
            <a:ext cx="2133600" cy="5333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RowStripe</a:t>
            </a:r>
            <a:endParaRPr lang="en-US" sz="2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95400" y="1066800"/>
            <a:ext cx="1981200" cy="4495800"/>
          </a:xfrm>
          <a:prstGeom prst="roundRect">
            <a:avLst>
              <a:gd name="adj" fmla="val 6749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❸</a:t>
            </a:r>
            <a:r>
              <a:rPr lang="en-US" dirty="0" smtClean="0"/>
              <a:t> Data-Pattern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14475" y="1600200"/>
            <a:ext cx="1524000" cy="1524000"/>
            <a:chOff x="6096000" y="4114800"/>
            <a:chExt cx="2133600" cy="1524000"/>
          </a:xfrm>
        </p:grpSpPr>
        <p:sp>
          <p:nvSpPr>
            <p:cNvPr id="4" name="RowY"/>
            <p:cNvSpPr/>
            <p:nvPr/>
          </p:nvSpPr>
          <p:spPr>
            <a:xfrm>
              <a:off x="6096000" y="5257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Row"/>
            <p:cNvSpPr/>
            <p:nvPr/>
          </p:nvSpPr>
          <p:spPr>
            <a:xfrm>
              <a:off x="6096000" y="4876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ow"/>
            <p:cNvSpPr/>
            <p:nvPr/>
          </p:nvSpPr>
          <p:spPr>
            <a:xfrm>
              <a:off x="6096000" y="4495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owX"/>
            <p:cNvSpPr/>
            <p:nvPr/>
          </p:nvSpPr>
          <p:spPr>
            <a:xfrm>
              <a:off x="6096000" y="4114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33525" y="3848101"/>
            <a:ext cx="1524000" cy="1524000"/>
            <a:chOff x="6096000" y="4114800"/>
            <a:chExt cx="2133600" cy="1524000"/>
          </a:xfrm>
        </p:grpSpPr>
        <p:sp>
          <p:nvSpPr>
            <p:cNvPr id="16" name="RowY"/>
            <p:cNvSpPr/>
            <p:nvPr/>
          </p:nvSpPr>
          <p:spPr>
            <a:xfrm>
              <a:off x="6096000" y="5257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</a:p>
          </p:txBody>
        </p:sp>
        <p:sp>
          <p:nvSpPr>
            <p:cNvPr id="17" name="Row"/>
            <p:cNvSpPr/>
            <p:nvPr/>
          </p:nvSpPr>
          <p:spPr>
            <a:xfrm>
              <a:off x="6096000" y="4876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</a:p>
          </p:txBody>
        </p:sp>
        <p:sp>
          <p:nvSpPr>
            <p:cNvPr id="18" name="Row"/>
            <p:cNvSpPr/>
            <p:nvPr/>
          </p:nvSpPr>
          <p:spPr>
            <a:xfrm>
              <a:off x="6096000" y="4495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</a:p>
          </p:txBody>
        </p:sp>
        <p:sp>
          <p:nvSpPr>
            <p:cNvPr id="19" name="RowX"/>
            <p:cNvSpPr/>
            <p:nvPr/>
          </p:nvSpPr>
          <p:spPr>
            <a:xfrm>
              <a:off x="6096000" y="4114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0" y="1600200"/>
            <a:ext cx="1524000" cy="1524000"/>
            <a:chOff x="6096000" y="4114800"/>
            <a:chExt cx="2133600" cy="1524000"/>
          </a:xfrm>
        </p:grpSpPr>
        <p:sp>
          <p:nvSpPr>
            <p:cNvPr id="21" name="RowY"/>
            <p:cNvSpPr/>
            <p:nvPr/>
          </p:nvSpPr>
          <p:spPr>
            <a:xfrm>
              <a:off x="6096000" y="5257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Row"/>
            <p:cNvSpPr/>
            <p:nvPr/>
          </p:nvSpPr>
          <p:spPr>
            <a:xfrm>
              <a:off x="6096000" y="4876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ow"/>
            <p:cNvSpPr/>
            <p:nvPr/>
          </p:nvSpPr>
          <p:spPr>
            <a:xfrm>
              <a:off x="6096000" y="4495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4" name="RowX"/>
            <p:cNvSpPr/>
            <p:nvPr/>
          </p:nvSpPr>
          <p:spPr>
            <a:xfrm>
              <a:off x="6096000" y="4114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0" y="3848101"/>
            <a:ext cx="1524000" cy="1524000"/>
            <a:chOff x="6096000" y="4114800"/>
            <a:chExt cx="2133600" cy="1524000"/>
          </a:xfrm>
        </p:grpSpPr>
        <p:sp>
          <p:nvSpPr>
            <p:cNvPr id="26" name="RowY"/>
            <p:cNvSpPr/>
            <p:nvPr/>
          </p:nvSpPr>
          <p:spPr>
            <a:xfrm>
              <a:off x="6096000" y="5257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ow"/>
            <p:cNvSpPr/>
            <p:nvPr/>
          </p:nvSpPr>
          <p:spPr>
            <a:xfrm>
              <a:off x="6096000" y="4876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ow"/>
            <p:cNvSpPr/>
            <p:nvPr/>
          </p:nvSpPr>
          <p:spPr>
            <a:xfrm>
              <a:off x="6096000" y="4495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111111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owX"/>
            <p:cNvSpPr/>
            <p:nvPr/>
          </p:nvSpPr>
          <p:spPr>
            <a:xfrm>
              <a:off x="6096000" y="4114800"/>
              <a:ext cx="2133600" cy="381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000000</a:t>
              </a:r>
              <a:endParaRPr lang="en-US" sz="2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2" name="67Text"/>
          <p:cNvSpPr txBox="1"/>
          <p:nvPr/>
        </p:nvSpPr>
        <p:spPr>
          <a:xfrm>
            <a:off x="1295400" y="1066800"/>
            <a:ext cx="1981200" cy="5333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Solid</a:t>
            </a:r>
          </a:p>
        </p:txBody>
      </p:sp>
      <p:cxnSp>
        <p:nvCxnSpPr>
          <p:cNvPr id="34" name="Straight Arrow Connector 33"/>
          <p:cNvCxnSpPr>
            <a:stCxn id="30" idx="3"/>
            <a:endCxn id="30" idx="1"/>
          </p:cNvCxnSpPr>
          <p:nvPr/>
        </p:nvCxnSpPr>
        <p:spPr>
          <a:xfrm flipH="1">
            <a:off x="1295400" y="3314700"/>
            <a:ext cx="1981200" cy="0"/>
          </a:xfrm>
          <a:prstGeom prst="straightConnector1">
            <a:avLst/>
          </a:prstGeom>
          <a:ln w="38100" cap="rnd">
            <a:solidFill>
              <a:schemeClr val="bg2">
                <a:lumMod val="2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67Text"/>
          <p:cNvSpPr txBox="1"/>
          <p:nvPr/>
        </p:nvSpPr>
        <p:spPr>
          <a:xfrm>
            <a:off x="1295400" y="3314700"/>
            <a:ext cx="1981200" cy="5333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~Solid</a:t>
            </a:r>
          </a:p>
        </p:txBody>
      </p:sp>
      <p:sp>
        <p:nvSpPr>
          <p:cNvPr id="44" name="Wave 43"/>
          <p:cNvSpPr/>
          <p:nvPr/>
        </p:nvSpPr>
        <p:spPr>
          <a:xfrm rot="20625612">
            <a:off x="5258502" y="2483872"/>
            <a:ext cx="3213542" cy="1669534"/>
          </a:xfrm>
          <a:prstGeom prst="wave">
            <a:avLst>
              <a:gd name="adj1" fmla="val 12500"/>
              <a:gd name="adj2" fmla="val -357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+mj-lt"/>
              </a:rPr>
              <a:t>10x Errors</a:t>
            </a:r>
            <a:endParaRPr lang="en-US" sz="4800" b="1" dirty="0">
              <a:latin typeface="+mj-lt"/>
            </a:endParaRPr>
          </a:p>
        </p:txBody>
      </p:sp>
      <p:sp>
        <p:nvSpPr>
          <p:cNvPr id="45" name="Punchline"/>
          <p:cNvSpPr txBox="1"/>
          <p:nvPr/>
        </p:nvSpPr>
        <p:spPr>
          <a:xfrm>
            <a:off x="530003" y="5610166"/>
            <a:ext cx="8077200" cy="7583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+mj-lt"/>
              </a:rPr>
              <a:t>Errors affected by data stored in other cells </a:t>
            </a:r>
            <a:endParaRPr lang="en-US" sz="36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>
                <a:solidFill>
                  <a:schemeClr val="tx2"/>
                </a:solidFill>
              </a:rPr>
              <a:t>❶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Throttle accesses to same row</a:t>
            </a:r>
          </a:p>
          <a:p>
            <a:pPr lvl="1"/>
            <a:r>
              <a:rPr lang="en-US" sz="2800" dirty="0" smtClean="0"/>
              <a:t>Limit access-interval: </a:t>
            </a:r>
            <a:r>
              <a:rPr lang="en-US" sz="2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≥500ns</a:t>
            </a:r>
          </a:p>
          <a:p>
            <a:pPr lvl="1"/>
            <a:r>
              <a:rPr lang="en-US" sz="2800" dirty="0" smtClean="0">
                <a:ea typeface="Cambria Math" panose="02040503050406030204" pitchFamily="18" charset="0"/>
              </a:rPr>
              <a:t>Limit number of accesses: </a:t>
            </a:r>
            <a:r>
              <a:rPr lang="en-US" sz="2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≤128K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(=64ms/500ns)</a:t>
            </a:r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tx2"/>
                </a:solidFill>
              </a:rPr>
              <a:t>❷ </a:t>
            </a:r>
            <a:r>
              <a:rPr lang="en-US" i="1" dirty="0" smtClean="0">
                <a:solidFill>
                  <a:schemeClr val="tx2"/>
                </a:solidFill>
              </a:rPr>
              <a:t>Refresh more frequently</a:t>
            </a:r>
          </a:p>
          <a:p>
            <a:pPr lvl="1"/>
            <a:r>
              <a:rPr lang="en-US" sz="2800" dirty="0" smtClean="0"/>
              <a:t>Shorten refresh-interval by </a:t>
            </a:r>
            <a:r>
              <a:rPr lang="en-US" sz="2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~7x</a:t>
            </a:r>
          </a:p>
          <a:p>
            <a:endParaRPr lang="en-US" dirty="0" smtClean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Both naive solutions introduce significant overhead in performance</a:t>
            </a:r>
            <a:r>
              <a:rPr lang="en-US" i="1" dirty="0">
                <a:solidFill>
                  <a:srgbClr val="FF0000"/>
                </a:solidFill>
                <a:ea typeface="Cambria Math" panose="020405030504060302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and power</a:t>
            </a:r>
            <a:endParaRPr lang="en-US" i="1" dirty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Summary of Paper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We </a:t>
            </a:r>
            <a:r>
              <a:rPr lang="en-US" sz="3200" i="1" u="sng" dirty="0" smtClean="0">
                <a:solidFill>
                  <a:schemeClr val="tx2"/>
                </a:solidFill>
              </a:rPr>
              <a:t>expose</a:t>
            </a:r>
            <a:r>
              <a:rPr lang="en-US" sz="3200" i="1" dirty="0" smtClean="0">
                <a:solidFill>
                  <a:schemeClr val="tx2"/>
                </a:solidFill>
              </a:rPr>
              <a:t> the </a:t>
            </a:r>
            <a:r>
              <a:rPr lang="en-US" sz="3200" b="1" i="1" dirty="0" smtClean="0">
                <a:solidFill>
                  <a:schemeClr val="tx2"/>
                </a:solidFill>
              </a:rPr>
              <a:t>existence</a:t>
            </a:r>
            <a:r>
              <a:rPr lang="en-US" sz="3200" i="1" dirty="0" smtClean="0">
                <a:solidFill>
                  <a:schemeClr val="tx2"/>
                </a:solidFill>
              </a:rPr>
              <a:t> and </a:t>
            </a:r>
            <a:r>
              <a:rPr lang="en-US" sz="3200" b="1" i="1" dirty="0" smtClean="0">
                <a:solidFill>
                  <a:schemeClr val="tx2"/>
                </a:solidFill>
              </a:rPr>
              <a:t>prevalence</a:t>
            </a:r>
            <a:r>
              <a:rPr lang="en-US" sz="3200" i="1" dirty="0" smtClean="0">
                <a:solidFill>
                  <a:schemeClr val="tx2"/>
                </a:solidFill>
              </a:rPr>
              <a:t> of disturbance </a:t>
            </a:r>
            <a:r>
              <a:rPr lang="en-US" sz="3200" i="1" dirty="0">
                <a:solidFill>
                  <a:schemeClr val="tx2"/>
                </a:solidFill>
              </a:rPr>
              <a:t>errors </a:t>
            </a:r>
            <a:r>
              <a:rPr lang="en-US" sz="3200" i="1" dirty="0" smtClean="0">
                <a:solidFill>
                  <a:schemeClr val="tx2"/>
                </a:solidFill>
              </a:rPr>
              <a:t>in DRAM </a:t>
            </a:r>
            <a:r>
              <a:rPr lang="en-US" sz="3200" i="1" dirty="0">
                <a:solidFill>
                  <a:schemeClr val="tx2"/>
                </a:solidFill>
              </a:rPr>
              <a:t>chips of today</a:t>
            </a:r>
          </a:p>
          <a:p>
            <a:pPr lvl="1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110</a:t>
            </a:r>
            <a:r>
              <a:rPr lang="en-US" sz="2800" dirty="0" smtClean="0"/>
              <a:t> of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129</a:t>
            </a:r>
            <a:r>
              <a:rPr lang="en-US" sz="2800" dirty="0" smtClean="0"/>
              <a:t> modules are vulnerable</a:t>
            </a:r>
          </a:p>
          <a:p>
            <a:pPr lvl="1"/>
            <a:r>
              <a:rPr lang="en-US" sz="2800" dirty="0" smtClean="0"/>
              <a:t>Affects modules of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2010</a:t>
            </a:r>
            <a:r>
              <a:rPr lang="en-US" sz="2800" dirty="0" smtClean="0"/>
              <a:t> vintage or later</a:t>
            </a:r>
            <a:endParaRPr lang="en-US" sz="2800" i="1" dirty="0" smtClean="0"/>
          </a:p>
          <a:p>
            <a:endParaRPr lang="en-US" sz="1000" i="1" dirty="0" smtClean="0">
              <a:solidFill>
                <a:schemeClr val="accent1"/>
              </a:solidFill>
            </a:endParaRPr>
          </a:p>
          <a:p>
            <a:r>
              <a:rPr lang="en-US" sz="3200" i="1" dirty="0" smtClean="0">
                <a:solidFill>
                  <a:schemeClr val="tx2"/>
                </a:solidFill>
              </a:rPr>
              <a:t>We </a:t>
            </a:r>
            <a:r>
              <a:rPr lang="en-US" sz="3200" i="1" u="sng" dirty="0" smtClean="0">
                <a:solidFill>
                  <a:schemeClr val="tx2"/>
                </a:solidFill>
              </a:rPr>
              <a:t>characterize</a:t>
            </a:r>
            <a:r>
              <a:rPr lang="en-US" sz="3200" i="1" dirty="0" smtClean="0">
                <a:solidFill>
                  <a:schemeClr val="tx2"/>
                </a:solidFill>
              </a:rPr>
              <a:t> the </a:t>
            </a:r>
            <a:r>
              <a:rPr lang="en-US" sz="3200" b="1" i="1" dirty="0" smtClean="0">
                <a:solidFill>
                  <a:schemeClr val="tx2"/>
                </a:solidFill>
              </a:rPr>
              <a:t>cause</a:t>
            </a:r>
            <a:r>
              <a:rPr lang="en-US" sz="3200" i="1" dirty="0" smtClean="0">
                <a:solidFill>
                  <a:schemeClr val="tx2"/>
                </a:solidFill>
              </a:rPr>
              <a:t> and </a:t>
            </a:r>
            <a:r>
              <a:rPr lang="en-US" sz="3200" b="1" i="1" dirty="0" smtClean="0">
                <a:solidFill>
                  <a:schemeClr val="tx2"/>
                </a:solidFill>
              </a:rPr>
              <a:t>symptoms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Toggling a row accelerates charge leakage in adjacent rows: </a:t>
            </a:r>
            <a:r>
              <a:rPr lang="en-US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row-to-row coupling</a:t>
            </a:r>
            <a:endParaRPr lang="en-US" sz="2800" i="1" dirty="0" smtClean="0"/>
          </a:p>
          <a:p>
            <a:endParaRPr lang="en-US" sz="1000" i="1" dirty="0" smtClean="0">
              <a:solidFill>
                <a:schemeClr val="accent1"/>
              </a:solidFill>
            </a:endParaRPr>
          </a:p>
          <a:p>
            <a:r>
              <a:rPr lang="en-US" sz="3200" i="1" dirty="0" smtClean="0">
                <a:solidFill>
                  <a:schemeClr val="tx2"/>
                </a:solidFill>
              </a:rPr>
              <a:t>We </a:t>
            </a:r>
            <a:r>
              <a:rPr lang="en-US" sz="3200" i="1" u="sng" dirty="0" smtClean="0">
                <a:solidFill>
                  <a:schemeClr val="tx2"/>
                </a:solidFill>
              </a:rPr>
              <a:t>prevent</a:t>
            </a:r>
            <a:r>
              <a:rPr lang="en-US" sz="3200" i="1" dirty="0" smtClean="0">
                <a:solidFill>
                  <a:schemeClr val="tx2"/>
                </a:solidFill>
              </a:rPr>
              <a:t> errors using a </a:t>
            </a:r>
            <a:r>
              <a:rPr lang="en-US" sz="3200" b="1" i="1" dirty="0" smtClean="0">
                <a:solidFill>
                  <a:schemeClr val="tx2"/>
                </a:solidFill>
              </a:rPr>
              <a:t>system-level</a:t>
            </a:r>
            <a:r>
              <a:rPr lang="en-US" sz="3200" i="1" dirty="0" smtClean="0">
                <a:solidFill>
                  <a:schemeClr val="tx2"/>
                </a:solidFill>
              </a:rPr>
              <a:t> approach </a:t>
            </a:r>
          </a:p>
          <a:p>
            <a:pPr lvl="1"/>
            <a:r>
              <a:rPr lang="en-US" sz="2800" dirty="0" smtClean="0"/>
              <a:t>Each time a row is closed, we refresh the charge stored in its adjacent rows with a low probability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Most Modules Are at Risk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Errors vs. Vintage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Error = Charge Loss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/>
              <a:t>Adjacency: Aggressor &amp; Victim</a:t>
            </a:r>
          </a:p>
          <a:p>
            <a:pPr marL="517525" indent="-517525">
              <a:buFont typeface="+mj-lt"/>
              <a:buAutoNum type="arabicPeriod"/>
            </a:pPr>
            <a:r>
              <a:rPr lang="en-US" sz="4000" dirty="0" smtClean="0"/>
              <a:t>Sensitivity Studies</a:t>
            </a:r>
            <a:endParaRPr lang="en-US" sz="2400" dirty="0" smtClean="0"/>
          </a:p>
          <a:p>
            <a:pPr marL="517525" indent="-517525">
              <a:buFont typeface="+mj-lt"/>
              <a:buAutoNum type="arabicPeriod"/>
            </a:pPr>
            <a:r>
              <a:rPr lang="en-US" sz="4000" b="1" dirty="0" smtClean="0">
                <a:solidFill>
                  <a:srgbClr val="FF0000"/>
                </a:solidFill>
              </a:rPr>
              <a:t>Other Results in Paper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Other Results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Victim </a:t>
            </a:r>
            <a:r>
              <a:rPr lang="en-US" sz="3200" i="1" dirty="0">
                <a:solidFill>
                  <a:schemeClr val="tx2"/>
                </a:solidFill>
              </a:rPr>
              <a:t>Cells </a:t>
            </a:r>
            <a:r>
              <a:rPr lang="en-US" sz="3200" i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r>
              <a:rPr lang="en-US" sz="3200" i="1" dirty="0">
                <a:solidFill>
                  <a:schemeClr val="tx2"/>
                </a:solidFill>
                <a:ea typeface="Cambria Math" panose="02040503050406030204" pitchFamily="18" charset="0"/>
              </a:rPr>
              <a:t> Weak Cells (i.e., leaky cells)</a:t>
            </a:r>
          </a:p>
          <a:p>
            <a:pPr lvl="1"/>
            <a:r>
              <a:rPr lang="en-US" sz="2800" dirty="0">
                <a:ea typeface="Cambria Math" panose="02040503050406030204" pitchFamily="18" charset="0"/>
              </a:rPr>
              <a:t>Almost no overlap between them</a:t>
            </a:r>
          </a:p>
          <a:p>
            <a:pPr lvl="1"/>
            <a:endParaRPr lang="en-US" dirty="0" smtClean="0"/>
          </a:p>
          <a:p>
            <a:r>
              <a:rPr lang="en-US" sz="3200" i="1" dirty="0" smtClean="0">
                <a:solidFill>
                  <a:schemeClr val="tx2"/>
                </a:solidFill>
              </a:rPr>
              <a:t>Errors not </a:t>
            </a:r>
            <a:r>
              <a:rPr lang="en-US" sz="3200" i="1" dirty="0">
                <a:solidFill>
                  <a:schemeClr val="tx2"/>
                </a:solidFill>
              </a:rPr>
              <a:t>strongly affected by temperature</a:t>
            </a:r>
          </a:p>
          <a:p>
            <a:pPr lvl="1"/>
            <a:r>
              <a:rPr lang="en-US" sz="2800" dirty="0"/>
              <a:t>Default temperature: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50°C</a:t>
            </a:r>
          </a:p>
          <a:p>
            <a:pPr lvl="1"/>
            <a:r>
              <a:rPr lang="en-US" sz="2800" dirty="0"/>
              <a:t>At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30°C</a:t>
            </a:r>
            <a:r>
              <a:rPr lang="en-US" sz="2800" dirty="0"/>
              <a:t> and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70°C</a:t>
            </a:r>
            <a:r>
              <a:rPr lang="en-US" sz="2800" dirty="0"/>
              <a:t>, number of errors changes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&lt;15%</a:t>
            </a:r>
          </a:p>
          <a:p>
            <a:pPr lvl="1"/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sz="3200" i="1" dirty="0" smtClean="0">
                <a:solidFill>
                  <a:schemeClr val="tx2"/>
                </a:solidFill>
                <a:ea typeface="Cambria Math" panose="02040503050406030204" pitchFamily="18" charset="0"/>
              </a:rPr>
              <a:t>Errors are repeatable</a:t>
            </a:r>
          </a:p>
          <a:p>
            <a:pPr lvl="1"/>
            <a:r>
              <a:rPr lang="en-US" sz="2800" dirty="0" smtClean="0">
                <a:ea typeface="Cambria Math" panose="02040503050406030204" pitchFamily="18" charset="0"/>
              </a:rPr>
              <a:t>Across ten iterations of testing, &gt;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70%</a:t>
            </a:r>
            <a:r>
              <a:rPr lang="en-US" sz="2800" dirty="0" smtClean="0">
                <a:ea typeface="Cambria Math" panose="02040503050406030204" pitchFamily="18" charset="0"/>
              </a:rPr>
              <a:t> of victim cells had errors in every iteration</a:t>
            </a:r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Other Results in Paper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As many as </a:t>
            </a:r>
            <a:r>
              <a:rPr lang="en-US" sz="3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3200" i="1" dirty="0" smtClean="0">
                <a:solidFill>
                  <a:schemeClr val="tx2"/>
                </a:solidFill>
              </a:rPr>
              <a:t> errors per cache-line</a:t>
            </a:r>
            <a:endParaRPr lang="en-US" sz="3200" i="1" dirty="0" smtClean="0">
              <a:solidFill>
                <a:schemeClr val="tx2"/>
              </a:solidFill>
              <a:ea typeface="Cambria Math" panose="02040503050406030204" pitchFamily="18" charset="0"/>
            </a:endParaRPr>
          </a:p>
          <a:p>
            <a:pPr lvl="1"/>
            <a:r>
              <a:rPr lang="en-US" sz="2800" dirty="0" smtClean="0">
                <a:ea typeface="Cambria Math" panose="02040503050406030204" pitchFamily="18" charset="0"/>
              </a:rPr>
              <a:t>Simple ECC (e.g., SECDED) cannot prevent all errors</a:t>
            </a:r>
          </a:p>
          <a:p>
            <a:pPr lvl="1"/>
            <a:endParaRPr lang="en-US" dirty="0" smtClean="0"/>
          </a:p>
          <a:p>
            <a:r>
              <a:rPr lang="en-US" sz="3200" i="1" dirty="0" smtClean="0">
                <a:solidFill>
                  <a:schemeClr val="tx2"/>
                </a:solidFill>
              </a:rPr>
              <a:t>Number of cells &amp; rows affected by aggressor</a:t>
            </a:r>
            <a:endParaRPr lang="en-US" sz="3200" i="1" dirty="0">
              <a:solidFill>
                <a:schemeClr val="tx2"/>
              </a:solidFill>
            </a:endParaRPr>
          </a:p>
          <a:p>
            <a:pPr lvl="1"/>
            <a:r>
              <a:rPr lang="en-US" sz="2800" dirty="0" smtClean="0"/>
              <a:t>Victims cells per aggressor:  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≤110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2800" dirty="0"/>
              <a:t>Victims </a:t>
            </a:r>
            <a:r>
              <a:rPr lang="en-US" sz="2800" dirty="0" smtClean="0"/>
              <a:t>rows </a:t>
            </a:r>
            <a:r>
              <a:rPr lang="en-US" sz="2800" dirty="0"/>
              <a:t>per aggressor:  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≤9</a:t>
            </a:r>
            <a:endParaRPr lang="en-US" sz="2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sz="3200" i="1" dirty="0">
                <a:solidFill>
                  <a:schemeClr val="tx2"/>
                </a:solidFill>
                <a:ea typeface="Cambria Math" panose="02040503050406030204" pitchFamily="18" charset="0"/>
              </a:rPr>
              <a:t>C</a:t>
            </a:r>
            <a:r>
              <a:rPr lang="en-US" sz="3200" i="1" dirty="0" smtClean="0">
                <a:solidFill>
                  <a:schemeClr val="tx2"/>
                </a:solidFill>
                <a:ea typeface="Cambria Math" panose="02040503050406030204" pitchFamily="18" charset="0"/>
              </a:rPr>
              <a:t>ells affected by two aggressors on either side</a:t>
            </a:r>
          </a:p>
          <a:p>
            <a:pPr lvl="1"/>
            <a:r>
              <a:rPr lang="en-US" sz="2800" dirty="0">
                <a:ea typeface="Cambria Math" panose="02040503050406030204" pitchFamily="18" charset="0"/>
              </a:rPr>
              <a:t>V</a:t>
            </a:r>
            <a:r>
              <a:rPr lang="en-US" sz="2800" dirty="0" smtClean="0">
                <a:ea typeface="Cambria Math" panose="02040503050406030204" pitchFamily="18" charset="0"/>
              </a:rPr>
              <a:t>ery small fraction of victim cells (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en-US" sz="2800" dirty="0" smtClean="0">
                <a:ea typeface="Cambria Math" panose="02040503050406030204" pitchFamily="18" charset="0"/>
              </a:rPr>
              <a:t>) have an error when either one of the aggressors is toggled</a:t>
            </a:r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685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1. Historical Context</a:t>
            </a:r>
            <a:endParaRPr lang="en-US" sz="4400" b="1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209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2. Demonstration (Real System)</a:t>
            </a:r>
            <a:endParaRPr lang="en-US" sz="44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733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3. Characterization (FPGA-Based)</a:t>
            </a:r>
            <a:endParaRPr lang="en-US" sz="4400" b="1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257800"/>
            <a:ext cx="80010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 4. Solutions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Potential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dBox"/>
          <p:cNvSpPr/>
          <p:nvPr/>
        </p:nvSpPr>
        <p:spPr>
          <a:xfrm>
            <a:off x="380999" y="1219200"/>
            <a:ext cx="8382001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Cost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219200"/>
            <a:ext cx="51054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Make better DRAM chips</a:t>
            </a:r>
            <a:endParaRPr lang="en-US" sz="3200" dirty="0">
              <a:latin typeface="+mj-lt"/>
            </a:endParaRPr>
          </a:p>
        </p:txBody>
      </p:sp>
      <p:sp>
        <p:nvSpPr>
          <p:cNvPr id="12" name="RedBox"/>
          <p:cNvSpPr/>
          <p:nvPr/>
        </p:nvSpPr>
        <p:spPr>
          <a:xfrm>
            <a:off x="380998" y="3841750"/>
            <a:ext cx="8382001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Cost, Power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0999" y="3841750"/>
            <a:ext cx="4190999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Sophisticated ECC</a:t>
            </a:r>
            <a:endParaRPr lang="en-US" sz="3200" dirty="0">
              <a:latin typeface="+mj-lt"/>
            </a:endParaRPr>
          </a:p>
        </p:txBody>
      </p:sp>
      <p:sp>
        <p:nvSpPr>
          <p:cNvPr id="14" name="RedBox"/>
          <p:cNvSpPr/>
          <p:nvPr/>
        </p:nvSpPr>
        <p:spPr>
          <a:xfrm>
            <a:off x="380998" y="2530475"/>
            <a:ext cx="8382001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Power, Performance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" y="2530475"/>
            <a:ext cx="4191000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Refresh frequently</a:t>
            </a:r>
            <a:endParaRPr lang="en-US" sz="3200" dirty="0">
              <a:latin typeface="+mj-lt"/>
            </a:endParaRPr>
          </a:p>
        </p:txBody>
      </p:sp>
      <p:sp>
        <p:nvSpPr>
          <p:cNvPr id="16" name="RedBox"/>
          <p:cNvSpPr/>
          <p:nvPr/>
        </p:nvSpPr>
        <p:spPr>
          <a:xfrm>
            <a:off x="380998" y="5153025"/>
            <a:ext cx="8382001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Cost, Power, Complexity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999" y="5153025"/>
            <a:ext cx="4190999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Access counters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8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PARA: </a:t>
            </a:r>
            <a:r>
              <a:rPr lang="en-US" sz="3200" i="1" u="sng" dirty="0" smtClean="0">
                <a:solidFill>
                  <a:schemeClr val="tx2"/>
                </a:solidFill>
              </a:rPr>
              <a:t>P</a:t>
            </a:r>
            <a:r>
              <a:rPr lang="en-US" sz="3200" i="1" dirty="0" smtClean="0">
                <a:solidFill>
                  <a:schemeClr val="tx2"/>
                </a:solidFill>
              </a:rPr>
              <a:t>robabilistic </a:t>
            </a:r>
            <a:r>
              <a:rPr lang="en-US" sz="3200" i="1" u="sng" dirty="0" smtClean="0">
                <a:solidFill>
                  <a:schemeClr val="tx2"/>
                </a:solidFill>
              </a:rPr>
              <a:t>A</a:t>
            </a:r>
            <a:r>
              <a:rPr lang="en-US" sz="3200" i="1" dirty="0" smtClean="0">
                <a:solidFill>
                  <a:schemeClr val="tx2"/>
                </a:solidFill>
              </a:rPr>
              <a:t>djacent </a:t>
            </a:r>
            <a:r>
              <a:rPr lang="en-US" sz="3200" i="1" u="sng" dirty="0" smtClean="0">
                <a:solidFill>
                  <a:schemeClr val="tx2"/>
                </a:solidFill>
              </a:rPr>
              <a:t>R</a:t>
            </a:r>
            <a:r>
              <a:rPr lang="en-US" sz="3200" i="1" dirty="0" smtClean="0">
                <a:solidFill>
                  <a:schemeClr val="tx2"/>
                </a:solidFill>
              </a:rPr>
              <a:t>ow </a:t>
            </a:r>
            <a:r>
              <a:rPr lang="en-US" sz="3200" i="1" u="sng" dirty="0" smtClean="0">
                <a:solidFill>
                  <a:schemeClr val="tx2"/>
                </a:solidFill>
              </a:rPr>
              <a:t>A</a:t>
            </a:r>
            <a:r>
              <a:rPr lang="en-US" sz="3200" i="1" dirty="0" smtClean="0">
                <a:solidFill>
                  <a:schemeClr val="tx2"/>
                </a:solidFill>
              </a:rPr>
              <a:t>ctivation</a:t>
            </a:r>
          </a:p>
          <a:p>
            <a:pPr>
              <a:lnSpc>
                <a:spcPct val="100000"/>
              </a:lnSpc>
            </a:pPr>
            <a:endParaRPr lang="en-US" sz="600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Key Idea</a:t>
            </a:r>
            <a:endParaRPr lang="en-US" sz="3200" i="1" dirty="0" smtClean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After closing a row, we activate (i.e., refresh) one of its neighbors with a low probability: </a:t>
            </a:r>
            <a:r>
              <a:rPr lang="en-US" sz="2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= 0.005</a:t>
            </a:r>
          </a:p>
          <a:p>
            <a:pPr>
              <a:lnSpc>
                <a:spcPct val="100000"/>
              </a:lnSpc>
            </a:pPr>
            <a:endParaRPr lang="en-US" sz="600" b="1" dirty="0" smtClean="0">
              <a:solidFill>
                <a:schemeClr val="tx2"/>
              </a:solidFill>
              <a:ea typeface="Cambria Math" panose="020405030504060302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/>
                </a:solidFill>
                <a:ea typeface="Cambria Math" panose="02040503050406030204" pitchFamily="18" charset="0"/>
              </a:rPr>
              <a:t>Reliability Guarantee</a:t>
            </a:r>
            <a:endParaRPr lang="en-US" sz="3200" i="1" dirty="0" smtClean="0">
              <a:solidFill>
                <a:schemeClr val="tx2"/>
              </a:solidFill>
              <a:ea typeface="Cambria Math" panose="02040503050406030204" pitchFamily="18" charset="0"/>
            </a:endParaRPr>
          </a:p>
          <a:p>
            <a:pPr lvl="1"/>
            <a:r>
              <a:rPr lang="en-US" sz="2800" dirty="0" smtClean="0"/>
              <a:t>When 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p=0.005</a:t>
            </a:r>
            <a:r>
              <a:rPr lang="en-US" sz="2800" dirty="0" smtClean="0"/>
              <a:t>, errors in one year</a:t>
            </a:r>
            <a:r>
              <a:rPr lang="en-US" sz="2800" dirty="0"/>
              <a:t>: </a:t>
            </a:r>
            <a:r>
              <a:rPr lang="en-U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9.4×10</a:t>
            </a:r>
            <a:r>
              <a:rPr lang="en-US" sz="26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-14</a:t>
            </a:r>
            <a:endParaRPr lang="en-US" sz="2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2800" dirty="0">
                <a:ea typeface="Cambria Math" panose="02040503050406030204" pitchFamily="18" charset="0"/>
              </a:rPr>
              <a:t>By adjusting the value of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p</a:t>
            </a:r>
            <a:r>
              <a:rPr lang="en-US" sz="2800" dirty="0">
                <a:ea typeface="Cambria Math" panose="02040503050406030204" pitchFamily="18" charset="0"/>
              </a:rPr>
              <a:t>, we can provide an </a:t>
            </a:r>
            <a:r>
              <a:rPr lang="en-US" sz="2800" dirty="0" smtClean="0">
                <a:ea typeface="Cambria Math" panose="02040503050406030204" pitchFamily="18" charset="0"/>
              </a:rPr>
              <a:t>arbitrarily strong protection against errors</a:t>
            </a:r>
            <a:endParaRPr lang="en-US" sz="2800" dirty="0"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>
              <a:lnSpc>
                <a:spcPct val="100000"/>
              </a:lnSpc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PARA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PARA refreshes rows infrequently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Low power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Low performance-overhead</a:t>
            </a:r>
          </a:p>
          <a:p>
            <a:pPr lvl="2"/>
            <a:r>
              <a:rPr lang="en-US" dirty="0"/>
              <a:t>Average slowdown: </a:t>
            </a:r>
            <a:r>
              <a:rPr lang="en-U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0.20%</a:t>
            </a:r>
            <a:r>
              <a:rPr lang="en-US" dirty="0"/>
              <a:t> (for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29</a:t>
            </a:r>
            <a:r>
              <a:rPr lang="en-US" dirty="0"/>
              <a:t> benchmarks)</a:t>
            </a:r>
            <a:endParaRPr lang="en-US" dirty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pPr lvl="2"/>
            <a:r>
              <a:rPr lang="en-US" dirty="0" smtClean="0"/>
              <a:t>Maximum slowdown: </a:t>
            </a:r>
            <a:r>
              <a:rPr lang="en-US" sz="2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0.75%</a:t>
            </a:r>
            <a:endParaRPr lang="en-US" dirty="0"/>
          </a:p>
          <a:p>
            <a:r>
              <a:rPr lang="en-US" sz="3200" i="1" dirty="0" smtClean="0">
                <a:solidFill>
                  <a:schemeClr val="tx2"/>
                </a:solidFill>
              </a:rPr>
              <a:t>PARA is stateless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Low </a:t>
            </a:r>
            <a:r>
              <a:rPr lang="en-US" sz="2800" dirty="0">
                <a:sym typeface="Wingdings" panose="05000000000000000000" pitchFamily="2" charset="2"/>
              </a:rPr>
              <a:t>cost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Low </a:t>
            </a:r>
            <a:r>
              <a:rPr lang="en-US" sz="2800" dirty="0" smtClean="0">
                <a:sym typeface="Wingdings" panose="05000000000000000000" pitchFamily="2" charset="2"/>
              </a:rPr>
              <a:t>complexity</a:t>
            </a:r>
          </a:p>
          <a:p>
            <a:endParaRPr lang="en-US" sz="2000" i="1" dirty="0" smtClean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r>
              <a:rPr lang="en-US" sz="3200" i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PARA </a:t>
            </a:r>
            <a:r>
              <a:rPr lang="en-US" sz="3200" i="1" dirty="0">
                <a:solidFill>
                  <a:srgbClr val="FF0000"/>
                </a:solidFill>
                <a:ea typeface="Cambria Math" panose="02040503050406030204" pitchFamily="18" charset="0"/>
              </a:rPr>
              <a:t>is an effective and low-overhead solution to prevent disturbance errors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Disturbance errors are </a:t>
            </a:r>
            <a:r>
              <a:rPr lang="en-US" sz="3200" b="1" i="1" dirty="0" smtClean="0">
                <a:solidFill>
                  <a:srgbClr val="FF0000"/>
                </a:solidFill>
              </a:rPr>
              <a:t>widespread</a:t>
            </a:r>
            <a:r>
              <a:rPr lang="en-US" sz="3200" i="1" dirty="0" smtClean="0">
                <a:solidFill>
                  <a:schemeClr val="tx2"/>
                </a:solidFill>
              </a:rPr>
              <a:t> in DRAM chips sold and used today</a:t>
            </a:r>
          </a:p>
          <a:p>
            <a:endParaRPr lang="en-US" sz="2000" i="1" dirty="0" smtClean="0">
              <a:solidFill>
                <a:schemeClr val="tx2"/>
              </a:solidFill>
            </a:endParaRPr>
          </a:p>
          <a:p>
            <a:r>
              <a:rPr lang="en-US" sz="3200" i="1" dirty="0" smtClean="0">
                <a:solidFill>
                  <a:schemeClr val="tx2"/>
                </a:solidFill>
              </a:rPr>
              <a:t>When a row is opened repeatedly, </a:t>
            </a:r>
            <a:r>
              <a:rPr lang="en-US" sz="3200" b="1" i="1" dirty="0" smtClean="0">
                <a:solidFill>
                  <a:srgbClr val="FF0000"/>
                </a:solidFill>
              </a:rPr>
              <a:t>adjacent rows leak charge</a:t>
            </a:r>
            <a:r>
              <a:rPr lang="en-US" sz="3200" i="1" dirty="0" smtClean="0">
                <a:solidFill>
                  <a:schemeClr val="tx2"/>
                </a:solidFill>
              </a:rPr>
              <a:t> at an accelerated rate</a:t>
            </a:r>
          </a:p>
          <a:p>
            <a:endParaRPr lang="en-US" sz="2000" i="1" dirty="0" smtClean="0">
              <a:solidFill>
                <a:schemeClr val="tx2"/>
              </a:solidFill>
            </a:endParaRPr>
          </a:p>
          <a:p>
            <a:r>
              <a:rPr lang="en-US" sz="3200" i="1" dirty="0" smtClean="0">
                <a:solidFill>
                  <a:schemeClr val="tx2"/>
                </a:solidFill>
              </a:rPr>
              <a:t>We propose a </a:t>
            </a:r>
            <a:r>
              <a:rPr lang="en-US" sz="3200" b="1" i="1" dirty="0" smtClean="0">
                <a:solidFill>
                  <a:srgbClr val="FF0000"/>
                </a:solidFill>
              </a:rPr>
              <a:t>stateless solution </a:t>
            </a:r>
            <a:r>
              <a:rPr lang="en-US" sz="3200" i="1" dirty="0" smtClean="0">
                <a:solidFill>
                  <a:schemeClr val="tx2"/>
                </a:solidFill>
              </a:rPr>
              <a:t>that prevents disturbance errors with low overhead</a:t>
            </a:r>
            <a:endParaRPr lang="en-US" sz="3200" i="1" dirty="0">
              <a:solidFill>
                <a:schemeClr val="tx2"/>
              </a:solidFill>
            </a:endParaRPr>
          </a:p>
          <a:p>
            <a:endParaRPr lang="en-US" sz="2000" i="1" dirty="0" smtClean="0">
              <a:solidFill>
                <a:schemeClr val="tx2"/>
              </a:solidFill>
            </a:endParaRPr>
          </a:p>
          <a:p>
            <a:r>
              <a:rPr lang="en-US" sz="3200" i="1" dirty="0" smtClean="0">
                <a:solidFill>
                  <a:schemeClr val="tx2"/>
                </a:solidFill>
              </a:rPr>
              <a:t>Due to difficulties in DRAM scaling, </a:t>
            </a:r>
            <a:r>
              <a:rPr lang="en-US" sz="3200" b="1" i="1" dirty="0" smtClean="0">
                <a:solidFill>
                  <a:srgbClr val="FF0000"/>
                </a:solidFill>
              </a:rPr>
              <a:t>new and unexpected types of failures</a:t>
            </a:r>
            <a:r>
              <a:rPr lang="en-US" sz="3200" i="1" dirty="0" smtClean="0">
                <a:solidFill>
                  <a:schemeClr val="tx2"/>
                </a:solidFill>
              </a:rPr>
              <a:t> may appear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  <a:noFill/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Flipping Bits in Memory Without Accessing Them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438400"/>
          </a:xfrm>
        </p:spPr>
        <p:txBody>
          <a:bodyPr anchor="ctr">
            <a:noAutofit/>
          </a:bodyPr>
          <a:lstStyle/>
          <a:p>
            <a:r>
              <a:rPr 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Yoongu Kim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Ross Daly, Jeremie Kim, Chris Fallin, Ji Hye Lee, </a:t>
            </a:r>
          </a:p>
          <a:p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Donghyuk Lee, Chris Wilkerson, Konrad Lai, Onur Mutlu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47875"/>
            <a:ext cx="9144000" cy="13811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chemeClr val="bg1"/>
                </a:solidFill>
              </a:rPr>
              <a:t>DRAM Disturbance Errors</a:t>
            </a:r>
            <a:endParaRPr lang="en-US" sz="6600" b="1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65496"/>
            <a:ext cx="3200400" cy="48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23582"/>
            <a:ext cx="1371600" cy="905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07514"/>
            <a:ext cx="1828800" cy="5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685800"/>
            <a:ext cx="80010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1. Historical Context</a:t>
            </a:r>
            <a:endParaRPr lang="en-US" sz="4400" b="1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209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2. Demonstration (Real System)</a:t>
            </a:r>
            <a:endParaRPr lang="en-US" sz="44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733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3. Characterization (FPGA-Based)</a:t>
            </a:r>
            <a:endParaRPr lang="en-US" sz="4400" b="1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257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 4. Solutions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4" idx="0"/>
          </p:cNvCxnSpPr>
          <p:nvPr/>
        </p:nvCxnSpPr>
        <p:spPr>
          <a:xfrm>
            <a:off x="1590675" y="1371600"/>
            <a:ext cx="0" cy="48006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Trip Down Memory Lane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76375" y="13716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441" y="13716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accent1"/>
                </a:solidFill>
                <a:latin typeface="+mj-lt"/>
              </a:rPr>
              <a:t>1968</a:t>
            </a:r>
            <a:endParaRPr lang="en-US" sz="3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12192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IBM’s patent on DRAM</a:t>
            </a:r>
          </a:p>
        </p:txBody>
      </p:sp>
      <p:sp>
        <p:nvSpPr>
          <p:cNvPr id="30" name="1971Text2"/>
          <p:cNvSpPr txBox="1"/>
          <p:nvPr/>
        </p:nvSpPr>
        <p:spPr>
          <a:xfrm>
            <a:off x="1905000" y="2667000"/>
            <a:ext cx="7010400" cy="4095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>
                <a:latin typeface="+mj-lt"/>
              </a:rPr>
              <a:t>Suffered bitline-to-cell coupling</a:t>
            </a:r>
          </a:p>
        </p:txBody>
      </p:sp>
      <p:sp>
        <p:nvSpPr>
          <p:cNvPr id="22" name="1971Text1"/>
          <p:cNvSpPr txBox="1"/>
          <p:nvPr/>
        </p:nvSpPr>
        <p:spPr>
          <a:xfrm>
            <a:off x="1905000" y="21336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Intel commercializes DRAM (Intel 1103)</a:t>
            </a:r>
          </a:p>
        </p:txBody>
      </p:sp>
      <p:sp>
        <p:nvSpPr>
          <p:cNvPr id="20" name="1971Year"/>
          <p:cNvSpPr txBox="1"/>
          <p:nvPr/>
        </p:nvSpPr>
        <p:spPr>
          <a:xfrm>
            <a:off x="289441" y="22860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1971</a:t>
            </a:r>
            <a:endParaRPr lang="en-US" sz="320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71Circle"/>
          <p:cNvSpPr/>
          <p:nvPr/>
        </p:nvSpPr>
        <p:spPr>
          <a:xfrm>
            <a:off x="1476375" y="22860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67-71Line"/>
          <p:cNvCxnSpPr>
            <a:stCxn id="4" idx="4"/>
            <a:endCxn id="15" idx="0"/>
          </p:cNvCxnSpPr>
          <p:nvPr/>
        </p:nvCxnSpPr>
        <p:spPr>
          <a:xfrm>
            <a:off x="1590675" y="1600200"/>
            <a:ext cx="0" cy="6858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ell"/>
          <p:cNvSpPr/>
          <p:nvPr/>
        </p:nvSpPr>
        <p:spPr>
          <a:xfrm>
            <a:off x="2228850" y="3810000"/>
            <a:ext cx="150495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B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+mj-lt"/>
              </a:rPr>
              <a:t>Cell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endParaRPr lang="en-US" sz="3200" b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Node"/>
          <p:cNvSpPr/>
          <p:nvPr/>
        </p:nvSpPr>
        <p:spPr>
          <a:xfrm>
            <a:off x="2839640" y="4190998"/>
            <a:ext cx="3048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Fat"/>
          <p:cNvGrpSpPr/>
          <p:nvPr/>
        </p:nvGrpSpPr>
        <p:grpSpPr>
          <a:xfrm>
            <a:off x="2465307" y="3352801"/>
            <a:ext cx="1026319" cy="2666998"/>
            <a:chOff x="2465307" y="3352801"/>
            <a:chExt cx="1026319" cy="2666998"/>
          </a:xfrm>
        </p:grpSpPr>
        <p:grpSp>
          <p:nvGrpSpPr>
            <p:cNvPr id="29" name="Group 28"/>
            <p:cNvGrpSpPr/>
            <p:nvPr/>
          </p:nvGrpSpPr>
          <p:grpSpPr>
            <a:xfrm>
              <a:off x="2465307" y="5534024"/>
              <a:ext cx="1026319" cy="485775"/>
              <a:chOff x="6802039" y="5762625"/>
              <a:chExt cx="1026319" cy="48577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086599" y="5762625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>
                    <a:alpha val="75000"/>
                  </a:schemeClr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802039" y="5867399"/>
                <a:ext cx="1026319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i="1" smtClean="0">
                    <a:latin typeface="+mj-lt"/>
                  </a:rPr>
                  <a:t>8um</a:t>
                </a:r>
              </a:p>
            </p:txBody>
          </p:sp>
        </p:grpSp>
        <p:sp>
          <p:nvSpPr>
            <p:cNvPr id="19" name="FatBitline"/>
            <p:cNvSpPr/>
            <p:nvPr/>
          </p:nvSpPr>
          <p:spPr>
            <a:xfrm>
              <a:off x="2752725" y="3352801"/>
              <a:ext cx="451485" cy="1981194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z="317500" prstMaterial="metal"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b="1" smtClean="0">
                  <a:latin typeface="+mj-lt"/>
                </a:rPr>
                <a:t>Bitline</a:t>
              </a:r>
              <a:endParaRPr lang="en-US" sz="2800" b="1">
                <a:latin typeface="+mj-lt"/>
              </a:endParaRPr>
            </a:p>
          </p:txBody>
        </p:sp>
      </p:grpSp>
      <p:grpSp>
        <p:nvGrpSpPr>
          <p:cNvPr id="3" name="Thin"/>
          <p:cNvGrpSpPr/>
          <p:nvPr/>
        </p:nvGrpSpPr>
        <p:grpSpPr>
          <a:xfrm>
            <a:off x="2478881" y="3352802"/>
            <a:ext cx="1026319" cy="2666998"/>
            <a:chOff x="6927056" y="3352802"/>
            <a:chExt cx="1026319" cy="2666998"/>
          </a:xfrm>
        </p:grpSpPr>
        <p:grpSp>
          <p:nvGrpSpPr>
            <p:cNvPr id="27" name="ThinText"/>
            <p:cNvGrpSpPr/>
            <p:nvPr/>
          </p:nvGrpSpPr>
          <p:grpSpPr>
            <a:xfrm>
              <a:off x="6927056" y="5534025"/>
              <a:ext cx="1026319" cy="485775"/>
              <a:chOff x="6802039" y="5762625"/>
              <a:chExt cx="1026319" cy="48577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7129461" y="5762625"/>
                <a:ext cx="371476" cy="0"/>
              </a:xfrm>
              <a:prstGeom prst="straightConnector1">
                <a:avLst/>
              </a:prstGeom>
              <a:ln w="38100">
                <a:solidFill>
                  <a:schemeClr val="tx1">
                    <a:alpha val="75000"/>
                  </a:schemeClr>
                </a:solidFill>
                <a:headEnd type="arrow" w="med" len="sm"/>
                <a:tailEnd type="arrow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6802039" y="5867399"/>
                <a:ext cx="1026319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i="1">
                    <a:latin typeface="+mj-lt"/>
                  </a:rPr>
                  <a:t>6</a:t>
                </a:r>
                <a:r>
                  <a:rPr lang="en-US" sz="3200" i="1" smtClean="0">
                    <a:latin typeface="+mj-lt"/>
                  </a:rPr>
                  <a:t>um</a:t>
                </a:r>
              </a:p>
            </p:txBody>
          </p:sp>
        </p:grpSp>
        <p:sp>
          <p:nvSpPr>
            <p:cNvPr id="37" name="ThinBitline"/>
            <p:cNvSpPr/>
            <p:nvPr/>
          </p:nvSpPr>
          <p:spPr>
            <a:xfrm>
              <a:off x="7254478" y="3352802"/>
              <a:ext cx="371476" cy="1981194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z="317500" prstMaterial="metal">
              <a:bevelB w="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b="1" smtClean="0">
                  <a:latin typeface="+mj-lt"/>
                </a:rPr>
                <a:t>Bitline</a:t>
              </a:r>
              <a:endParaRPr lang="en-US" sz="2800" b="1">
                <a:latin typeface="+mj-lt"/>
              </a:endParaRPr>
            </a:p>
          </p:txBody>
        </p:sp>
      </p:grpSp>
      <p:sp>
        <p:nvSpPr>
          <p:cNvPr id="25" name="Karp"/>
          <p:cNvSpPr txBox="1"/>
          <p:nvPr/>
        </p:nvSpPr>
        <p:spPr>
          <a:xfrm>
            <a:off x="4114801" y="3428999"/>
            <a:ext cx="4648199" cy="28194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“... this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big fat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metal line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 full level signals running right over the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storage node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(of cell).”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endParaRPr lang="en-US" sz="1000" i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r"/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– </a:t>
            </a:r>
            <a:r>
              <a:rPr lang="en-US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Joel Karp </a:t>
            </a:r>
            <a:r>
              <a:rPr 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(1103 Designer)</a:t>
            </a:r>
          </a:p>
          <a:p>
            <a:pPr algn="r"/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Interview: Comp. History Museum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9" name="Oval 38"/>
          <p:cNvSpPr/>
          <p:nvPr/>
        </p:nvSpPr>
        <p:spPr>
          <a:xfrm>
            <a:off x="1476375" y="59436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9441" y="59436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2014</a:t>
            </a:r>
            <a:endParaRPr lang="en-US" sz="320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476375" y="50292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9441" y="5019675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2013</a:t>
            </a:r>
            <a:endParaRPr lang="en-US" sz="320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4792 -3.33333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20" grpId="0"/>
      <p:bldP spid="18" grpId="0" animBg="1"/>
      <p:bldP spid="6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Line"/>
          <p:cNvCxnSpPr>
            <a:stCxn id="4" idx="0"/>
            <a:endCxn id="14" idx="4"/>
          </p:cNvCxnSpPr>
          <p:nvPr/>
        </p:nvCxnSpPr>
        <p:spPr>
          <a:xfrm>
            <a:off x="1590675" y="1371600"/>
            <a:ext cx="0" cy="48006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Trip Down Memory Lane</a:t>
            </a:r>
            <a:endParaRPr lang="en-US"/>
          </a:p>
        </p:txBody>
      </p:sp>
      <p:sp>
        <p:nvSpPr>
          <p:cNvPr id="44" name="14Text"/>
          <p:cNvSpPr txBox="1"/>
          <p:nvPr/>
        </p:nvSpPr>
        <p:spPr>
          <a:xfrm>
            <a:off x="1905000" y="57912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Intel’s patents mention </a:t>
            </a:r>
            <a:r>
              <a:rPr lang="en-US" sz="3200" i="1" smtClean="0">
                <a:solidFill>
                  <a:srgbClr val="FF0000"/>
                </a:solidFill>
                <a:latin typeface="+mj-lt"/>
              </a:rPr>
              <a:t>“Row Hammer”</a:t>
            </a:r>
          </a:p>
        </p:txBody>
      </p:sp>
      <p:sp>
        <p:nvSpPr>
          <p:cNvPr id="16" name="14Year"/>
          <p:cNvSpPr txBox="1"/>
          <p:nvPr/>
        </p:nvSpPr>
        <p:spPr>
          <a:xfrm>
            <a:off x="289441" y="59436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2014</a:t>
            </a:r>
            <a:endParaRPr lang="en-US" sz="320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14Circle"/>
          <p:cNvSpPr/>
          <p:nvPr/>
        </p:nvSpPr>
        <p:spPr>
          <a:xfrm>
            <a:off x="1476375" y="59436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12-14Line"/>
          <p:cNvCxnSpPr>
            <a:stCxn id="31" idx="4"/>
            <a:endCxn id="14" idx="0"/>
          </p:cNvCxnSpPr>
          <p:nvPr/>
        </p:nvCxnSpPr>
        <p:spPr>
          <a:xfrm>
            <a:off x="1590675" y="5257800"/>
            <a:ext cx="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12Text"/>
          <p:cNvSpPr txBox="1"/>
          <p:nvPr/>
        </p:nvSpPr>
        <p:spPr>
          <a:xfrm>
            <a:off x="1905000" y="48768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We observe row-to-row coupling</a:t>
            </a:r>
          </a:p>
        </p:txBody>
      </p:sp>
      <p:sp>
        <p:nvSpPr>
          <p:cNvPr id="40" name="12Year"/>
          <p:cNvSpPr txBox="1"/>
          <p:nvPr/>
        </p:nvSpPr>
        <p:spPr>
          <a:xfrm>
            <a:off x="289441" y="5019675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2013</a:t>
            </a:r>
            <a:endParaRPr lang="en-US" sz="320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9" name="71-12Line"/>
          <p:cNvCxnSpPr>
            <a:stCxn id="15" idx="4"/>
            <a:endCxn id="31" idx="0"/>
          </p:cNvCxnSpPr>
          <p:nvPr/>
        </p:nvCxnSpPr>
        <p:spPr>
          <a:xfrm>
            <a:off x="1590675" y="2514600"/>
            <a:ext cx="0" cy="2514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2Circle"/>
          <p:cNvSpPr/>
          <p:nvPr/>
        </p:nvSpPr>
        <p:spPr>
          <a:xfrm>
            <a:off x="1476375" y="50292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10Text"/>
          <p:cNvSpPr txBox="1"/>
          <p:nvPr/>
        </p:nvSpPr>
        <p:spPr>
          <a:xfrm>
            <a:off x="1905000" y="39624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Earliest DRAM with row-to-row coupling</a:t>
            </a:r>
          </a:p>
        </p:txBody>
      </p:sp>
      <p:sp>
        <p:nvSpPr>
          <p:cNvPr id="32" name="10Circle"/>
          <p:cNvSpPr/>
          <p:nvPr/>
        </p:nvSpPr>
        <p:spPr>
          <a:xfrm>
            <a:off x="1476375" y="41148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10Year"/>
          <p:cNvSpPr txBox="1"/>
          <p:nvPr/>
        </p:nvSpPr>
        <p:spPr>
          <a:xfrm>
            <a:off x="289441" y="41148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+mj-lt"/>
              </a:rPr>
              <a:t>2010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1" name="12-10Line"/>
          <p:cNvCxnSpPr>
            <a:stCxn id="32" idx="4"/>
            <a:endCxn id="31" idx="0"/>
          </p:cNvCxnSpPr>
          <p:nvPr/>
        </p:nvCxnSpPr>
        <p:spPr>
          <a:xfrm>
            <a:off x="1590675" y="4343400"/>
            <a:ext cx="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970Text2"/>
          <p:cNvSpPr txBox="1"/>
          <p:nvPr/>
        </p:nvSpPr>
        <p:spPr>
          <a:xfrm>
            <a:off x="1905000" y="2667000"/>
            <a:ext cx="7010400" cy="4095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>
                <a:latin typeface="+mj-lt"/>
              </a:rPr>
              <a:t>Suffered bitline-to-cell coupling</a:t>
            </a:r>
          </a:p>
        </p:txBody>
      </p:sp>
      <p:sp>
        <p:nvSpPr>
          <p:cNvPr id="22" name="1970Text1"/>
          <p:cNvSpPr txBox="1"/>
          <p:nvPr/>
        </p:nvSpPr>
        <p:spPr>
          <a:xfrm>
            <a:off x="1905000" y="21336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latin typeface="+mj-lt"/>
              </a:rPr>
              <a:t>Intel commercializes DRAM (Intel 1103)</a:t>
            </a:r>
          </a:p>
        </p:txBody>
      </p:sp>
      <p:sp>
        <p:nvSpPr>
          <p:cNvPr id="20" name="1970Year"/>
          <p:cNvSpPr txBox="1"/>
          <p:nvPr/>
        </p:nvSpPr>
        <p:spPr>
          <a:xfrm>
            <a:off x="289441" y="22860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accent1"/>
                </a:solidFill>
                <a:latin typeface="+mj-lt"/>
              </a:rPr>
              <a:t>1971</a:t>
            </a:r>
            <a:endParaRPr lang="en-US" sz="3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70Circle"/>
          <p:cNvSpPr/>
          <p:nvPr/>
        </p:nvSpPr>
        <p:spPr>
          <a:xfrm>
            <a:off x="1476375" y="22860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67-70Line"/>
          <p:cNvCxnSpPr>
            <a:stCxn id="4" idx="4"/>
            <a:endCxn id="15" idx="0"/>
          </p:cNvCxnSpPr>
          <p:nvPr/>
        </p:nvCxnSpPr>
        <p:spPr>
          <a:xfrm>
            <a:off x="1590675" y="1600200"/>
            <a:ext cx="0" cy="6858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7Text"/>
          <p:cNvSpPr txBox="1"/>
          <p:nvPr/>
        </p:nvSpPr>
        <p:spPr>
          <a:xfrm>
            <a:off x="1905000" y="1219200"/>
            <a:ext cx="70104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latin typeface="+mj-lt"/>
              </a:rPr>
              <a:t>IBM’s patent on DRAM</a:t>
            </a:r>
          </a:p>
        </p:txBody>
      </p:sp>
      <p:sp>
        <p:nvSpPr>
          <p:cNvPr id="12" name="67Year"/>
          <p:cNvSpPr txBox="1"/>
          <p:nvPr/>
        </p:nvSpPr>
        <p:spPr>
          <a:xfrm>
            <a:off x="289441" y="1371600"/>
            <a:ext cx="1158359" cy="228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smtClean="0">
                <a:solidFill>
                  <a:schemeClr val="accent1"/>
                </a:solidFill>
                <a:latin typeface="+mj-lt"/>
              </a:rPr>
              <a:t>1968</a:t>
            </a:r>
            <a:endParaRPr lang="en-US" sz="3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67Circle"/>
          <p:cNvSpPr/>
          <p:nvPr/>
        </p:nvSpPr>
        <p:spPr>
          <a:xfrm>
            <a:off x="1476375" y="1371600"/>
            <a:ext cx="228600" cy="228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6" grpId="0"/>
      <p:bldP spid="42" grpId="0"/>
      <p:bldP spid="40" grpId="0"/>
      <p:bldP spid="31" grpId="0" animBg="1"/>
      <p:bldP spid="35" grpId="0"/>
      <p:bldP spid="32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from History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Coupling in DRAM is not new</a:t>
            </a:r>
          </a:p>
          <a:p>
            <a:pPr lvl="1"/>
            <a:r>
              <a:rPr lang="en-US" sz="2800" dirty="0" smtClean="0"/>
              <a:t>Leads to </a:t>
            </a:r>
            <a:r>
              <a:rPr lang="en-US" sz="2800" i="1" dirty="0">
                <a:solidFill>
                  <a:srgbClr val="FF0000"/>
                </a:solidFill>
              </a:rPr>
              <a:t>disturbance errors </a:t>
            </a:r>
            <a:r>
              <a:rPr lang="en-US" sz="2800" dirty="0"/>
              <a:t>if not addressed</a:t>
            </a:r>
          </a:p>
          <a:p>
            <a:pPr lvl="1"/>
            <a:r>
              <a:rPr lang="en-US" sz="2800" dirty="0" smtClean="0"/>
              <a:t>Remains a major </a:t>
            </a:r>
            <a:r>
              <a:rPr lang="en-US" sz="2800" dirty="0"/>
              <a:t>hurdle in DRAM scaling</a:t>
            </a:r>
          </a:p>
          <a:p>
            <a:endParaRPr lang="en-US" sz="2000" dirty="0" smtClean="0"/>
          </a:p>
          <a:p>
            <a:r>
              <a:rPr lang="en-US" i="1" dirty="0" smtClean="0">
                <a:solidFill>
                  <a:schemeClr val="tx2"/>
                </a:solidFill>
              </a:rPr>
              <a:t>Traditional efforts to contain errors</a:t>
            </a:r>
          </a:p>
          <a:p>
            <a:pPr lvl="1"/>
            <a:r>
              <a:rPr lang="en-US" sz="2800" dirty="0" smtClean="0"/>
              <a:t>Design-Time: Improve circuit-level isolation</a:t>
            </a:r>
          </a:p>
          <a:p>
            <a:pPr lvl="1"/>
            <a:r>
              <a:rPr lang="en-US" sz="2800" dirty="0" smtClean="0"/>
              <a:t>Production-Time: Test for disturbance errors</a:t>
            </a:r>
          </a:p>
          <a:p>
            <a:endParaRPr lang="en-US" sz="2000" dirty="0" smtClean="0"/>
          </a:p>
          <a:p>
            <a:r>
              <a:rPr lang="en-US" i="1" dirty="0">
                <a:solidFill>
                  <a:srgbClr val="FF0000"/>
                </a:solidFill>
              </a:rPr>
              <a:t>Despite </a:t>
            </a:r>
            <a:r>
              <a:rPr lang="en-US" i="1" dirty="0" smtClean="0">
                <a:solidFill>
                  <a:srgbClr val="FF0000"/>
                </a:solidFill>
              </a:rPr>
              <a:t>such </a:t>
            </a:r>
            <a:r>
              <a:rPr lang="en-US" i="1" dirty="0">
                <a:solidFill>
                  <a:srgbClr val="FF0000"/>
                </a:solidFill>
              </a:rPr>
              <a:t>efforts, disturbance errors have been slipping into the field since 2010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685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1. Historical Context</a:t>
            </a:r>
            <a:endParaRPr lang="en-US" sz="4400" b="1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209800"/>
            <a:ext cx="80010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2. Demonstration (Real System)</a:t>
            </a:r>
            <a:endParaRPr lang="en-US" sz="4400" b="1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733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smtClean="0">
                <a:latin typeface="+mj-lt"/>
              </a:rPr>
              <a:t> 3. Characterization (FPGA-Based)</a:t>
            </a:r>
            <a:endParaRPr lang="en-US" sz="4400" b="1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257800"/>
            <a:ext cx="8001000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atin typeface="+mj-lt"/>
              </a:rPr>
              <a:t> 4. Solutions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Induce Errors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400176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257006"/>
            <a:ext cx="3761672" cy="2542032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3276600" y="1827362"/>
            <a:ext cx="1695450" cy="89535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+mj-lt"/>
              </a:rPr>
              <a:t>DDR3</a:t>
            </a:r>
            <a:endParaRPr lang="en-US" sz="3600" b="1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050" y="914401"/>
            <a:ext cx="3761672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DRAM Module</a:t>
            </a:r>
            <a:endParaRPr 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14400"/>
            <a:ext cx="3238500" cy="638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x86 CPU</a:t>
            </a:r>
            <a:endParaRPr 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2050" y="3028951"/>
            <a:ext cx="37616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RAM"/>
          <p:cNvSpPr/>
          <p:nvPr/>
        </p:nvSpPr>
        <p:spPr>
          <a:xfrm>
            <a:off x="5105400" y="3352801"/>
            <a:ext cx="3505200" cy="3048000"/>
          </a:xfrm>
          <a:prstGeom prst="roundRect">
            <a:avLst>
              <a:gd name="adj" fmla="val 11319"/>
            </a:avLst>
          </a:prstGeom>
          <a:solidFill>
            <a:schemeClr val="bg1">
              <a:lumMod val="75000"/>
            </a:schemeClr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XArrow"/>
          <p:cNvCxnSpPr>
            <a:stCxn id="25" idx="3"/>
          </p:cNvCxnSpPr>
          <p:nvPr/>
        </p:nvCxnSpPr>
        <p:spPr>
          <a:xfrm>
            <a:off x="5715000" y="4305300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X"/>
          <p:cNvSpPr/>
          <p:nvPr/>
        </p:nvSpPr>
        <p:spPr>
          <a:xfrm>
            <a:off x="5105401" y="4114800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800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Row"/>
          <p:cNvSpPr/>
          <p:nvPr/>
        </p:nvSpPr>
        <p:spPr>
          <a:xfrm>
            <a:off x="6096000" y="5638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36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RowY"/>
          <p:cNvSpPr/>
          <p:nvPr/>
        </p:nvSpPr>
        <p:spPr>
          <a:xfrm>
            <a:off x="6096000" y="5257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Row"/>
          <p:cNvSpPr/>
          <p:nvPr/>
        </p:nvSpPr>
        <p:spPr>
          <a:xfrm>
            <a:off x="6096000" y="4876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ow"/>
          <p:cNvSpPr/>
          <p:nvPr/>
        </p:nvSpPr>
        <p:spPr>
          <a:xfrm>
            <a:off x="6096000" y="4495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owX"/>
          <p:cNvSpPr/>
          <p:nvPr/>
        </p:nvSpPr>
        <p:spPr>
          <a:xfrm>
            <a:off x="6096000" y="4114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ow"/>
          <p:cNvSpPr/>
          <p:nvPr/>
        </p:nvSpPr>
        <p:spPr>
          <a:xfrm>
            <a:off x="6096000" y="3733800"/>
            <a:ext cx="21336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111111111</a:t>
            </a:r>
            <a:endParaRPr lang="en-US" sz="280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CPU"/>
          <p:cNvSpPr/>
          <p:nvPr/>
        </p:nvSpPr>
        <p:spPr>
          <a:xfrm>
            <a:off x="419100" y="3352800"/>
            <a:ext cx="4152900" cy="3048001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lnSpc>
                <a:spcPct val="9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Avoid 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cache hits</a:t>
            </a:r>
          </a:p>
          <a:p>
            <a:pPr marL="742950" lvl="1" indent="-285750">
              <a:lnSpc>
                <a:spcPct val="90000"/>
              </a:lnSpc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Flush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from cache</a:t>
            </a:r>
          </a:p>
          <a:p>
            <a:pPr marL="400050" indent="-400050">
              <a:lnSpc>
                <a:spcPct val="90000"/>
              </a:lnSpc>
              <a:buFont typeface="+mj-lt"/>
              <a:buAutoNum type="arabicPeriod"/>
            </a:pPr>
            <a:endParaRPr lang="en-US" sz="3200" dirty="0" smtClean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  <a:p>
            <a:pPr marL="400050" indent="-400050">
              <a:lnSpc>
                <a:spcPct val="9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Avoid </a:t>
            </a:r>
            <a:r>
              <a:rPr lang="en-US" sz="3200" b="1" i="1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row hits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to </a:t>
            </a:r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lnSpc>
                <a:spcPct val="90000"/>
              </a:lnSpc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Read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in another row</a:t>
            </a:r>
            <a:endParaRPr lang="en-US" sz="2800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9" name="YArrow"/>
          <p:cNvCxnSpPr>
            <a:stCxn id="20" idx="3"/>
          </p:cNvCxnSpPr>
          <p:nvPr/>
        </p:nvCxnSpPr>
        <p:spPr>
          <a:xfrm>
            <a:off x="5715000" y="5448300"/>
            <a:ext cx="381000" cy="0"/>
          </a:xfrm>
          <a:prstGeom prst="straightConnector1">
            <a:avLst/>
          </a:prstGeom>
          <a:ln w="38100" cap="rnd">
            <a:solidFill>
              <a:srgbClr val="FF0000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Y"/>
          <p:cNvSpPr/>
          <p:nvPr/>
        </p:nvSpPr>
        <p:spPr>
          <a:xfrm>
            <a:off x="5105401" y="5257800"/>
            <a:ext cx="609599" cy="381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91440" rtlCol="0" anchor="ctr"/>
          <a:lstStyle/>
          <a:p>
            <a:pPr algn="r"/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5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6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7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1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8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7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3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9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9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1603</Words>
  <Application>Microsoft Office PowerPoint</Application>
  <PresentationFormat>On-screen Show (4:3)</PresentationFormat>
  <Paragraphs>484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Cambria Math</vt:lpstr>
      <vt:lpstr>Courier New</vt:lpstr>
      <vt:lpstr>Times New Roman</vt:lpstr>
      <vt:lpstr>Wingdings</vt:lpstr>
      <vt:lpstr>Office Theme</vt:lpstr>
      <vt:lpstr>Flipping Bits in Memory Without Accessing Them</vt:lpstr>
      <vt:lpstr>PowerPoint Presentation</vt:lpstr>
      <vt:lpstr>Quick Summary of Paper</vt:lpstr>
      <vt:lpstr>PowerPoint Presentation</vt:lpstr>
      <vt:lpstr>A Trip Down Memory Lane</vt:lpstr>
      <vt:lpstr>A Trip Down Memory Lane</vt:lpstr>
      <vt:lpstr>Lessons from History</vt:lpstr>
      <vt:lpstr>PowerPoint Presentation</vt:lpstr>
      <vt:lpstr>How to Induce Errors</vt:lpstr>
      <vt:lpstr>How to Induce Errors</vt:lpstr>
      <vt:lpstr>Number of Disturbance Errors</vt:lpstr>
      <vt:lpstr>Security Implications</vt:lpstr>
      <vt:lpstr>Mechanics of Disturbance Errors</vt:lpstr>
      <vt:lpstr>PowerPoint Presentation</vt:lpstr>
      <vt:lpstr>Infrastructure</vt:lpstr>
      <vt:lpstr>PowerPoint Presentation</vt:lpstr>
      <vt:lpstr>Tested DDR3 DRAM Modules</vt:lpstr>
      <vt:lpstr>Characterization Results</vt:lpstr>
      <vt:lpstr>1. Most Modules Are at Risk</vt:lpstr>
      <vt:lpstr>2. Errors vs. Vintage</vt:lpstr>
      <vt:lpstr>3. Error = Charge Loss</vt:lpstr>
      <vt:lpstr>4. Adjacency: Aggressor &amp; Victim</vt:lpstr>
      <vt:lpstr>5. Sensitivity Studies</vt:lpstr>
      <vt:lpstr>❶ Access-Interval (Aggressor)</vt:lpstr>
      <vt:lpstr>5. Sensitivity Studies</vt:lpstr>
      <vt:lpstr>❷ Refresh-Interval</vt:lpstr>
      <vt:lpstr>5. Sensitivity Studies</vt:lpstr>
      <vt:lpstr>❸ Data-Pattern</vt:lpstr>
      <vt:lpstr>Naive Solutions</vt:lpstr>
      <vt:lpstr>Characterization Results</vt:lpstr>
      <vt:lpstr>6. Other Results in Paper</vt:lpstr>
      <vt:lpstr>6. Other Results in Paper (cont’d)</vt:lpstr>
      <vt:lpstr>PowerPoint Presentation</vt:lpstr>
      <vt:lpstr>Several Potential Solutions</vt:lpstr>
      <vt:lpstr>Our Solution</vt:lpstr>
      <vt:lpstr>Advantages of PARA</vt:lpstr>
      <vt:lpstr>Conclusion</vt:lpstr>
      <vt:lpstr>Flipping Bits in Memory Without Accessing Them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2014-06-19T01:58:37Z</dcterms:created>
  <dcterms:modified xsi:type="dcterms:W3CDTF">2014-06-19T02:00:01Z</dcterms:modified>
</cp:coreProperties>
</file>