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6" r:id="rId2"/>
    <p:sldId id="293" r:id="rId3"/>
    <p:sldId id="267" r:id="rId4"/>
    <p:sldId id="268" r:id="rId5"/>
    <p:sldId id="269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85" r:id="rId22"/>
    <p:sldId id="289" r:id="rId23"/>
    <p:sldId id="290" r:id="rId24"/>
    <p:sldId id="291" r:id="rId25"/>
    <p:sldId id="296" r:id="rId26"/>
    <p:sldId id="300" r:id="rId27"/>
    <p:sldId id="297" r:id="rId28"/>
    <p:sldId id="299" r:id="rId29"/>
    <p:sldId id="301" r:id="rId30"/>
    <p:sldId id="306" r:id="rId31"/>
    <p:sldId id="302" r:id="rId32"/>
    <p:sldId id="303" r:id="rId33"/>
    <p:sldId id="304" r:id="rId34"/>
    <p:sldId id="305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FFDB61"/>
    <a:srgbClr val="008F00"/>
    <a:srgbClr val="009051"/>
    <a:srgbClr val="FF5050"/>
    <a:srgbClr val="BF9000"/>
    <a:srgbClr val="CC0000"/>
    <a:srgbClr val="79B192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86460" autoAdjust="0"/>
  </p:normalViewPr>
  <p:slideViewPr>
    <p:cSldViewPr snapToGrid="0">
      <p:cViewPr varScale="1">
        <p:scale>
          <a:sx n="82" d="100"/>
          <a:sy n="82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evinhsieh\Google%20Drive\Research\PIM\PICA\Results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localhost\Users\kevinhsieh\Google%20Drive\Research\PIM\PICA\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localhost\Users\kevinhsieh\Google%20Drive\Research\PIM\PICA\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Hsieh\Google%20Drive\Research\PIM\PICA\Results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Users\Kevin\Google%20Drive\Research\PIM\PICA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\\localhost\Users\kevinhsieh\Google%20Drive\Research\PIM\PICA\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Kevin\Google%20Drive\Research\PIM\PICA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99065711069"/>
          <c:y val="0.269772002138612"/>
          <c:w val="0.83828160666549"/>
          <c:h val="0.49546175025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Microbenchmark!$C$2</c:f>
              <c:strCache>
                <c:ptCount val="1"/>
                <c:pt idx="0">
                  <c:v>Baseline + extra 128KB L2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Microbenchmark!$C$66:$E$66</c:f>
              <c:strCache>
                <c:ptCount val="3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</c:strCache>
            </c:strRef>
          </c:cat>
          <c:val>
            <c:numRef>
              <c:f>(Microbenchmark!$C$54,Microbenchmark!$M$54,Microbenchmark!$W$54)</c:f>
              <c:numCache>
                <c:formatCode>0.00</c:formatCode>
                <c:ptCount val="3"/>
                <c:pt idx="0">
                  <c:v>1.0260990788926</c:v>
                </c:pt>
                <c:pt idx="1">
                  <c:v>1.013470365634118</c:v>
                </c:pt>
                <c:pt idx="2">
                  <c:v>1.020497762526934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38-4E3A-B67F-B0A3BB4DB826}"/>
            </c:ext>
          </c:extLst>
        </c:ser>
        <c:ser>
          <c:idx val="1"/>
          <c:order val="1"/>
          <c:tx>
            <c:v>IMPICA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(Microbenchmark!$D$54,Microbenchmark!$N$54,Microbenchmark!$X$54)</c:f>
              <c:numCache>
                <c:formatCode>0.00</c:formatCode>
                <c:ptCount val="3"/>
                <c:pt idx="0">
                  <c:v>1.923637302871788</c:v>
                </c:pt>
                <c:pt idx="1">
                  <c:v>1.286480109722536</c:v>
                </c:pt>
                <c:pt idx="2">
                  <c:v>1.184777107794305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38-4E3A-B67F-B0A3BB4DB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7041152"/>
        <c:axId val="1906341904"/>
      </c:barChart>
      <c:catAx>
        <c:axId val="19070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6341904"/>
        <c:crosses val="autoZero"/>
        <c:auto val="1"/>
        <c:lblAlgn val="ctr"/>
        <c:lblOffset val="100"/>
        <c:noMultiLvlLbl val="0"/>
      </c:catAx>
      <c:valAx>
        <c:axId val="1906341904"/>
        <c:scaling>
          <c:orientation val="minMax"/>
          <c:max val="2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dirty="0">
                    <a:latin typeface="+mn-lt"/>
                  </a:rPr>
                  <a:t>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704115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'With Area and Parallelism'!$A$60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('With Area and Parallelism'!$F$1,'With Area and Parallelism'!$G$1,'With Area and Parallelism'!$C$1)</c:f>
              <c:strCache>
                <c:ptCount val="3"/>
                <c:pt idx="0">
                  <c:v>Baseline + extra 128KB L2</c:v>
                </c:pt>
                <c:pt idx="1">
                  <c:v>Baseline + extra 1MB L2</c:v>
                </c:pt>
                <c:pt idx="2">
                  <c:v>IMPICA</c:v>
                </c:pt>
              </c:strCache>
            </c:strRef>
          </c:cat>
          <c:val>
            <c:numRef>
              <c:f>('With Area and Parallelism'!$F$60,'With Area and Parallelism'!$G$60,'With Area and Parallelism'!$C$60)</c:f>
              <c:numCache>
                <c:formatCode>0.00</c:formatCode>
                <c:ptCount val="3"/>
                <c:pt idx="0">
                  <c:v>1.010139461413017</c:v>
                </c:pt>
                <c:pt idx="1">
                  <c:v>1.054008351845648</c:v>
                </c:pt>
                <c:pt idx="2">
                  <c:v>1.16007533475401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9A-4545-9C0B-E6A8C6CA5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74267584"/>
        <c:axId val="1874335680"/>
      </c:barChart>
      <c:catAx>
        <c:axId val="18742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4335680"/>
        <c:crosses val="autoZero"/>
        <c:auto val="1"/>
        <c:lblAlgn val="ctr"/>
        <c:lblOffset val="100"/>
        <c:noMultiLvlLbl val="0"/>
      </c:catAx>
      <c:valAx>
        <c:axId val="18743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/>
                  <a:t>Database Throughput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42675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40168586676"/>
          <c:y val="0.13917588259329"/>
          <c:w val="0.734935136415885"/>
          <c:h val="0.479098642087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'With Area and Parallelism'!$A$61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('With Area and Parallelism'!$F$1,'With Area and Parallelism'!$G$1,'With Area and Parallelism'!$C$1)</c:f>
              <c:strCache>
                <c:ptCount val="3"/>
                <c:pt idx="0">
                  <c:v>Baseline + extra 128KB L2</c:v>
                </c:pt>
                <c:pt idx="1">
                  <c:v>Baseline + extra 1MB L2</c:v>
                </c:pt>
                <c:pt idx="2">
                  <c:v>IMPICA</c:v>
                </c:pt>
              </c:strCache>
            </c:strRef>
          </c:cat>
          <c:val>
            <c:numRef>
              <c:f>('With Area and Parallelism'!$F$61,'With Area and Parallelism'!$G$61,'With Area and Parallelism'!$C$61)</c:f>
              <c:numCache>
                <c:formatCode>0.00</c:formatCode>
                <c:ptCount val="3"/>
                <c:pt idx="0">
                  <c:v>1.000974229983324</c:v>
                </c:pt>
                <c:pt idx="1">
                  <c:v>0.959113810269652</c:v>
                </c:pt>
                <c:pt idx="2">
                  <c:v>0.869342408364745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B7-44E2-A518-1B00C8081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74361904"/>
        <c:axId val="1949214096"/>
      </c:barChart>
      <c:catAx>
        <c:axId val="18743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14096"/>
        <c:crosses val="autoZero"/>
        <c:auto val="1"/>
        <c:lblAlgn val="ctr"/>
        <c:lblOffset val="100"/>
        <c:noMultiLvlLbl val="0"/>
      </c:catAx>
      <c:valAx>
        <c:axId val="194921409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/>
                  <a:t>Database Latency</a:t>
                </a:r>
              </a:p>
            </c:rich>
          </c:tx>
          <c:layout>
            <c:manualLayout>
              <c:xMode val="edge"/>
              <c:yMode val="edge"/>
              <c:x val="0.0126229871553651"/>
              <c:y val="0.141670366440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4361904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52378175689"/>
          <c:y val="0.19457731122738"/>
          <c:w val="0.804759430216638"/>
          <c:h val="0.536656241416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Energy!$G$1</c:f>
              <c:strCache>
                <c:ptCount val="1"/>
                <c:pt idx="0">
                  <c:v>Baseline + extra 128KB L2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Microbenchmark!$C$66:$F$66</c:f>
              <c:strCache>
                <c:ptCount val="4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  <c:pt idx="3">
                  <c:v>DBx1000</c:v>
                </c:pt>
              </c:strCache>
            </c:strRef>
          </c:cat>
          <c:val>
            <c:numRef>
              <c:f>(Energy!$C$19,Energy!$G$19,Energy!$K$19,Energy!$O$19)</c:f>
              <c:numCache>
                <c:formatCode>0.00</c:formatCode>
                <c:ptCount val="4"/>
                <c:pt idx="0">
                  <c:v>0.970873786407767</c:v>
                </c:pt>
                <c:pt idx="1">
                  <c:v>0.990774845402629</c:v>
                </c:pt>
                <c:pt idx="2">
                  <c:v>0.980724043171771</c:v>
                </c:pt>
                <c:pt idx="3">
                  <c:v>0.973098591549296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4-491D-9B45-1088F6785741}"/>
            </c:ext>
          </c:extLst>
        </c:ser>
        <c:ser>
          <c:idx val="1"/>
          <c:order val="1"/>
          <c:tx>
            <c:v>IMPICA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Microbenchmark!$C$66:$F$66</c:f>
              <c:strCache>
                <c:ptCount val="4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  <c:pt idx="3">
                  <c:v>DBx1000</c:v>
                </c:pt>
              </c:strCache>
            </c:strRef>
          </c:cat>
          <c:val>
            <c:numRef>
              <c:f>(Energy!$D$19,Energy!$H$19,Energy!$L$19,Energy!$P$19)</c:f>
              <c:numCache>
                <c:formatCode>0.00</c:formatCode>
                <c:ptCount val="4"/>
                <c:pt idx="0">
                  <c:v>0.594742758701238</c:v>
                </c:pt>
                <c:pt idx="1">
                  <c:v>0.771444823663254</c:v>
                </c:pt>
                <c:pt idx="2">
                  <c:v>0.901162457110726</c:v>
                </c:pt>
                <c:pt idx="3">
                  <c:v>0.943654636150235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94-491D-9B45-1088F6785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50279024"/>
        <c:axId val="1950280800"/>
      </c:barChart>
      <c:catAx>
        <c:axId val="195027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50280800"/>
        <c:crosses val="autoZero"/>
        <c:auto val="1"/>
        <c:lblAlgn val="ctr"/>
        <c:lblOffset val="100"/>
        <c:noMultiLvlLbl val="0"/>
      </c:catAx>
      <c:valAx>
        <c:axId val="1950280800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/>
                  <a:t>Normalized Energy </a:t>
                </a:r>
              </a:p>
            </c:rich>
          </c:tx>
          <c:layout>
            <c:manualLayout>
              <c:xMode val="edge"/>
              <c:yMode val="edge"/>
              <c:x val="3.03469511358518E-5"/>
              <c:y val="0.154225964809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5027902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41321555568763"/>
          <c:y val="0.039173833873654"/>
          <c:w val="0.85673759776653"/>
          <c:h val="0.144693512398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10295500622"/>
          <c:y val="0.0606823599471478"/>
          <c:w val="0.670925343013323"/>
          <c:h val="0.5767027171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Microbenchmark!$C$2</c:f>
              <c:strCache>
                <c:ptCount val="1"/>
                <c:pt idx="0">
                  <c:v>Baseline + addititional cache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Microbenchmark!$C$66:$E$66</c:f>
              <c:strCache>
                <c:ptCount val="3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</c:strCache>
            </c:strRef>
          </c:cat>
          <c:val>
            <c:numRef>
              <c:f>(Microbenchmark!$C$53,Microbenchmark!$M$53,Microbenchmark!$W$53)</c:f>
              <c:numCache>
                <c:formatCode>0.00</c:formatCode>
                <c:ptCount val="3"/>
                <c:pt idx="0">
                  <c:v>153.5428695652337</c:v>
                </c:pt>
                <c:pt idx="1">
                  <c:v>57.94003659999591</c:v>
                </c:pt>
                <c:pt idx="2">
                  <c:v>34.47951510590251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7-4C42-82D5-517FA8D8D989}"/>
            </c:ext>
          </c:extLst>
        </c:ser>
        <c:ser>
          <c:idx val="1"/>
          <c:order val="1"/>
          <c:tx>
            <c:v>PICA</c:v>
          </c:tx>
          <c:spPr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val>
            <c:numRef>
              <c:f>(Microbenchmark!$D$53,Microbenchmark!$N$53,Microbenchmark!$X$53)</c:f>
              <c:numCache>
                <c:formatCode>0.00</c:formatCode>
                <c:ptCount val="3"/>
                <c:pt idx="0">
                  <c:v>77.9473844828172</c:v>
                </c:pt>
                <c:pt idx="1">
                  <c:v>13.02694029513437</c:v>
                </c:pt>
                <c:pt idx="2">
                  <c:v>5.020207288146694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7-4C42-82D5-517FA8D8D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49229648"/>
        <c:axId val="1949231968"/>
      </c:barChart>
      <c:catAx>
        <c:axId val="194922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31968"/>
        <c:crosses val="autoZero"/>
        <c:auto val="1"/>
        <c:lblAlgn val="ctr"/>
        <c:lblOffset val="100"/>
        <c:noMultiLvlLbl val="0"/>
      </c:catAx>
      <c:valAx>
        <c:axId val="1949231968"/>
        <c:scaling>
          <c:orientation val="minMax"/>
          <c:max val="16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800" b="1" dirty="0">
                    <a:latin typeface="+mn-lt"/>
                  </a:rPr>
                  <a:t>TLB  MPKI</a:t>
                </a:r>
              </a:p>
            </c:rich>
          </c:tx>
          <c:layout>
            <c:manualLayout>
              <c:xMode val="edge"/>
              <c:yMode val="edge"/>
              <c:x val="0.0300282733227144"/>
              <c:y val="0.139635965185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41948999047"/>
          <c:y val="0.181524040960359"/>
          <c:w val="0.608037354087678"/>
          <c:h val="0.544590257834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Microbenchmark!$C$2</c:f>
              <c:strCache>
                <c:ptCount val="1"/>
                <c:pt idx="0">
                  <c:v>Baseline + extra 128KB L2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Microbenchmark!$C$66:$E$66</c:f>
              <c:strCache>
                <c:ptCount val="3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</c:strCache>
            </c:strRef>
          </c:cat>
          <c:val>
            <c:numRef>
              <c:f>(Microbenchmark!$C$56,Microbenchmark!$M$56,Microbenchmark!$W$56)</c:f>
              <c:numCache>
                <c:formatCode>0.00</c:formatCode>
                <c:ptCount val="3"/>
                <c:pt idx="0">
                  <c:v>1.01080492368737</c:v>
                </c:pt>
                <c:pt idx="1">
                  <c:v>0.997413711993676</c:v>
                </c:pt>
                <c:pt idx="2">
                  <c:v>0.97900010216508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88-4571-AA1B-AB5FB2A8A91B}"/>
            </c:ext>
          </c:extLst>
        </c:ser>
        <c:ser>
          <c:idx val="1"/>
          <c:order val="1"/>
          <c:tx>
            <c:v>IMPICA</c:v>
          </c:tx>
          <c:spPr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val>
            <c:numRef>
              <c:f>(Microbenchmark!$D$56,Microbenchmark!$N$56,Microbenchmark!$X$56)</c:f>
              <c:numCache>
                <c:formatCode>0.00</c:formatCode>
                <c:ptCount val="3"/>
                <c:pt idx="0">
                  <c:v>0.614551452226516</c:v>
                </c:pt>
                <c:pt idx="1">
                  <c:v>0.719857406518988</c:v>
                </c:pt>
                <c:pt idx="2">
                  <c:v>0.717485696573329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88-4571-AA1B-AB5FB2A8A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49257984"/>
        <c:axId val="1949260304"/>
      </c:barChart>
      <c:catAx>
        <c:axId val="19492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60304"/>
        <c:crosses val="autoZero"/>
        <c:auto val="1"/>
        <c:lblAlgn val="ctr"/>
        <c:lblOffset val="100"/>
        <c:noMultiLvlLbl val="0"/>
      </c:catAx>
      <c:valAx>
        <c:axId val="1949260304"/>
        <c:scaling>
          <c:orientation val="minMax"/>
          <c:max val="1.1"/>
          <c:min val="0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latin typeface="+mn-lt"/>
                  </a:rPr>
                  <a:t>Normalized cache miss latency</a:t>
                </a:r>
              </a:p>
            </c:rich>
          </c:tx>
          <c:layout>
            <c:manualLayout>
              <c:xMode val="edge"/>
              <c:yMode val="edge"/>
              <c:x val="0.0126970839030636"/>
              <c:y val="0.166878183921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5798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32 TLB</c:v>
          </c:tx>
          <c:spPr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Microbenchmark!$C$66:$F$66</c:f>
              <c:strCache>
                <c:ptCount val="4"/>
                <c:pt idx="0">
                  <c:v>Linked List</c:v>
                </c:pt>
                <c:pt idx="1">
                  <c:v>Hash Table</c:v>
                </c:pt>
                <c:pt idx="2">
                  <c:v>B-Tree</c:v>
                </c:pt>
                <c:pt idx="3">
                  <c:v>DBx1000</c:v>
                </c:pt>
              </c:strCache>
            </c:strRef>
          </c:cat>
          <c:val>
            <c:numRef>
              <c:f>(Microbenchmark!$H$62,Microbenchmark!$R$62,Microbenchmark!$AB$62,Microbenchmark!$AH$62)</c:f>
              <c:numCache>
                <c:formatCode>0.00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v>64 TLB</c:v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(Microbenchmark!$K$62,Microbenchmark!$U$62,Microbenchmark!$AE$62,Microbenchmark!$AI$62)</c:f>
              <c:numCache>
                <c:formatCode>0.00</c:formatCode>
                <c:ptCount val="4"/>
                <c:pt idx="0">
                  <c:v>1.0</c:v>
                </c:pt>
                <c:pt idx="1">
                  <c:v>1.001699034801347</c:v>
                </c:pt>
                <c:pt idx="2">
                  <c:v>1.010803631289002</c:v>
                </c:pt>
                <c:pt idx="3">
                  <c:v>1.032414197765273</c:v>
                </c:pt>
              </c:numCache>
            </c:numRef>
          </c:val>
        </c:ser>
        <c:ser>
          <c:idx val="2"/>
          <c:order val="2"/>
          <c:tx>
            <c:v>32 TLB + RPT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(Microbenchmark!$D$62,Microbenchmark!$N$62,Microbenchmark!$X$62,Microbenchmark!$AK$62)</c:f>
              <c:numCache>
                <c:formatCode>0.00</c:formatCode>
                <c:ptCount val="4"/>
                <c:pt idx="0">
                  <c:v>1.096111909376046</c:v>
                </c:pt>
                <c:pt idx="1">
                  <c:v>1.07299821520493</c:v>
                </c:pt>
                <c:pt idx="2">
                  <c:v>1.047322431159078</c:v>
                </c:pt>
                <c:pt idx="3">
                  <c:v>1.283712395866121</c:v>
                </c:pt>
              </c:numCache>
            </c:numRef>
          </c:val>
        </c:ser>
        <c:ser>
          <c:idx val="3"/>
          <c:order val="3"/>
          <c:tx>
            <c:v>64 TLB + RPT</c:v>
          </c:tx>
          <c:spPr>
            <a:solidFill>
              <a:srgbClr val="006C3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(Microbenchmark!$G$62,Microbenchmark!$Q$62,Microbenchmark!$AA$62,Microbenchmark!$AL$62)</c:f>
              <c:numCache>
                <c:formatCode>0.00</c:formatCode>
                <c:ptCount val="4"/>
                <c:pt idx="0">
                  <c:v>1.096111909376046</c:v>
                </c:pt>
                <c:pt idx="1">
                  <c:v>1.075179019925975</c:v>
                </c:pt>
                <c:pt idx="2">
                  <c:v>1.055083776313546</c:v>
                </c:pt>
                <c:pt idx="3">
                  <c:v>1.300786041156544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49281888"/>
        <c:axId val="1907290304"/>
      </c:barChart>
      <c:catAx>
        <c:axId val="19492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07290304"/>
        <c:crosses val="autoZero"/>
        <c:auto val="1"/>
        <c:lblAlgn val="ctr"/>
        <c:lblOffset val="100"/>
        <c:noMultiLvlLbl val="0"/>
      </c:catAx>
      <c:valAx>
        <c:axId val="19072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/>
                  <a:t>Address Translation Speedup</a:t>
                </a:r>
              </a:p>
            </c:rich>
          </c:tx>
          <c:layout>
            <c:manualLayout>
              <c:xMode val="edge"/>
              <c:yMode val="edge"/>
              <c:x val="0.0137737843309767"/>
              <c:y val="0.2040323000941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928188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0.13578</cdr:x>
      <cdr:y>0.51426</cdr:y>
    </cdr:from>
    <cdr:to>
      <cdr:x>0.97222</cdr:x>
      <cdr:y>0.51426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99192" y="1632275"/>
          <a:ext cx="615549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0.16709</cdr:x>
      <cdr:y>0.19567</cdr:y>
    </cdr:from>
    <cdr:to>
      <cdr:x>1</cdr:x>
      <cdr:y>0.19567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248220" y="863636"/>
          <a:ext cx="6222128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7FBD1-A786-4944-85C1-F00657A73DBE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271F-7425-1F4D-9CEB-AA003F758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85CC-C942-4BEA-8A51-D004A285CE75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0261-DDF3-4A25-A57F-F361917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7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8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70261-DDF3-4A25-A57F-F361917ECC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678B-5A7A-4B90-B104-08D81DE501A8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0DDE-3A47-4319-8657-B02B4FE328D8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1CC4-A03E-4285-8700-BD0558A54FBC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496647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8419-6133-49E9-B2AC-5BC3AB74657C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1266-C3DB-42D6-86AE-14035E33A8BD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D769-23A8-4C3A-A7DA-3008081AC88D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3600-220B-4590-B408-BA8ECB6E25BB}" type="datetime1">
              <a:rPr lang="en-US" smtClean="0"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DA88-5A0B-4296-ADE5-A67D092B0EAE}" type="datetime1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AAEB-00FA-49C4-903C-825242744E6F}" type="datetime1">
              <a:rPr lang="en-US" smtClean="0"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5CC0-D307-42C4-8DD8-A1304BC2F6A7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7031-1807-44C6-9E33-9D4219CB35E4}" type="datetime1">
              <a:rPr lang="en-US" smtClean="0"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0472-63BD-4F26-8322-E7B4933B0A11}" type="datetime1">
              <a:rPr lang="en-US" smtClean="0"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9896" y="64890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761933-5E43-49A2-AD73-7C7EDD79F2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tif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9253"/>
            <a:ext cx="9144000" cy="198712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006C31"/>
                </a:solidFill>
              </a:rPr>
              <a:t>Accelerating Pointer Chasing in </a:t>
            </a:r>
            <a:br>
              <a:rPr lang="en-US" sz="4000" b="1" dirty="0">
                <a:solidFill>
                  <a:srgbClr val="006C31"/>
                </a:solidFill>
              </a:rPr>
            </a:br>
            <a:r>
              <a:rPr lang="en-US" sz="4000" b="1" dirty="0">
                <a:solidFill>
                  <a:srgbClr val="006C31"/>
                </a:solidFill>
              </a:rPr>
              <a:t>3D-Stacked Memory:</a:t>
            </a:r>
            <a:br>
              <a:rPr lang="en-US" sz="4000" b="1" dirty="0">
                <a:solidFill>
                  <a:srgbClr val="006C31"/>
                </a:solidFill>
              </a:rPr>
            </a:br>
            <a:r>
              <a:rPr lang="en-US" sz="4000" b="1" i="1" dirty="0">
                <a:solidFill>
                  <a:srgbClr val="0070C0"/>
                </a:solidFill>
              </a:rPr>
              <a:t>Challenges, Mechanisms, Evaluation</a:t>
            </a:r>
            <a:endParaRPr lang="en-US" sz="3300" b="1" i="1" dirty="0">
              <a:solidFill>
                <a:srgbClr val="0070C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0642"/>
            <a:ext cx="9079345" cy="207685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Kevin Hsieh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Samira Khan,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Nandita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Vijaykumar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Kevin K. Chang, </a:t>
            </a:r>
          </a:p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Amirali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Boroumand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Saugata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Ghose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Mutlu</a:t>
            </a:r>
            <a:endParaRPr lang="en-US" dirty="0"/>
          </a:p>
        </p:txBody>
      </p:sp>
      <p:pic>
        <p:nvPicPr>
          <p:cNvPr id="5" name="Picture 4" descr="safar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59" y="6304287"/>
            <a:ext cx="1581277" cy="4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5861168" y="5040849"/>
            <a:ext cx="2722908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47" y="5090437"/>
            <a:ext cx="2329129" cy="676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0" y="4742105"/>
            <a:ext cx="2119092" cy="13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1165" y="1143949"/>
            <a:ext cx="7685084" cy="920482"/>
          </a:xfrm>
          <a:prstGeom prst="rect">
            <a:avLst/>
          </a:prstGeom>
          <a:solidFill>
            <a:srgbClr val="FFDB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 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IMPICA Core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6591" y="4293688"/>
            <a:ext cx="1802050" cy="1344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Address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Engine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967" y="4327955"/>
            <a:ext cx="1899031" cy="1343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Access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Engine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2916" y="2646722"/>
            <a:ext cx="2098005" cy="9204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Memory Controller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88586" y="3606800"/>
            <a:ext cx="11094" cy="72115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8765" y="991549"/>
            <a:ext cx="7685084" cy="920482"/>
          </a:xfrm>
          <a:prstGeom prst="rect">
            <a:avLst/>
          </a:prstGeom>
          <a:solidFill>
            <a:srgbClr val="FFDB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6587" y="2523248"/>
            <a:ext cx="8790709" cy="1039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587" y="2523248"/>
            <a:ext cx="174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Logic 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6586" y="2061583"/>
            <a:ext cx="208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 Layers</a:t>
            </a:r>
          </a:p>
        </p:txBody>
      </p:sp>
      <p:sp>
        <p:nvSpPr>
          <p:cNvPr id="20" name="Up-Down Arrow 19"/>
          <p:cNvSpPr/>
          <p:nvPr/>
        </p:nvSpPr>
        <p:spPr>
          <a:xfrm>
            <a:off x="6745183" y="1609143"/>
            <a:ext cx="779318" cy="107288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61345" y="4687522"/>
            <a:ext cx="1090481" cy="437582"/>
            <a:chOff x="842435" y="4704822"/>
            <a:chExt cx="1090481" cy="437582"/>
          </a:xfrm>
        </p:grpSpPr>
        <p:sp>
          <p:nvSpPr>
            <p:cNvPr id="25" name="Rectangle 24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-35043" y="4253548"/>
            <a:ext cx="220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Request Queue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98352" y="5980115"/>
            <a:ext cx="8790709" cy="1039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29" y="6006793"/>
            <a:ext cx="274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To/From CPU</a:t>
            </a:r>
          </a:p>
        </p:txBody>
      </p:sp>
      <p:sp>
        <p:nvSpPr>
          <p:cNvPr id="38" name="Up-Down Arrow 37"/>
          <p:cNvSpPr/>
          <p:nvPr/>
        </p:nvSpPr>
        <p:spPr>
          <a:xfrm>
            <a:off x="732852" y="5125103"/>
            <a:ext cx="348505" cy="107288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544963" y="4367810"/>
            <a:ext cx="1090481" cy="437582"/>
            <a:chOff x="842435" y="4704822"/>
            <a:chExt cx="1090481" cy="437582"/>
          </a:xfrm>
        </p:grpSpPr>
        <p:sp>
          <p:nvSpPr>
            <p:cNvPr id="41" name="Rectangle 40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4963" y="5119884"/>
            <a:ext cx="1090481" cy="437582"/>
            <a:chOff x="842435" y="4704822"/>
            <a:chExt cx="1090481" cy="437582"/>
          </a:xfrm>
        </p:grpSpPr>
        <p:sp>
          <p:nvSpPr>
            <p:cNvPr id="48" name="Rectangle 47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032586" y="3889302"/>
            <a:ext cx="220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Access Queue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08907" y="5540083"/>
            <a:ext cx="2581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Response Queue</a:t>
            </a:r>
          </a:p>
        </p:txBody>
      </p:sp>
      <p:cxnSp>
        <p:nvCxnSpPr>
          <p:cNvPr id="56" name="Straight Arrow Connector 55"/>
          <p:cNvCxnSpPr>
            <a:stCxn id="41" idx="1"/>
          </p:cNvCxnSpPr>
          <p:nvPr/>
        </p:nvCxnSpPr>
        <p:spPr>
          <a:xfrm flipH="1" flipV="1">
            <a:off x="3984441" y="4586601"/>
            <a:ext cx="560522" cy="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648170" y="4600254"/>
            <a:ext cx="559590" cy="22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622544" y="5320066"/>
            <a:ext cx="600372" cy="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8" idx="1"/>
          </p:cNvCxnSpPr>
          <p:nvPr/>
        </p:nvCxnSpPr>
        <p:spPr>
          <a:xfrm flipH="1">
            <a:off x="3968692" y="5338676"/>
            <a:ext cx="576271" cy="42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55384" y="4897120"/>
            <a:ext cx="708696" cy="2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856046" y="2972805"/>
            <a:ext cx="2098005" cy="9204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IMPICA Cache</a:t>
            </a:r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>
          <a:xfrm flipH="1" flipV="1">
            <a:off x="5954051" y="3433046"/>
            <a:ext cx="607113" cy="89189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7" idx="1"/>
          </p:cNvCxnSpPr>
          <p:nvPr/>
        </p:nvCxnSpPr>
        <p:spPr>
          <a:xfrm flipV="1">
            <a:off x="3188033" y="3433046"/>
            <a:ext cx="668013" cy="876643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96833" y="5449334"/>
            <a:ext cx="994114" cy="5524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Traversal </a:t>
            </a: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84947" y="5998883"/>
            <a:ext cx="994114" cy="55241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MT" panose="020B0502020104020203" pitchFamily="34" charset="0"/>
              </a:rPr>
              <a:t>Traversal </a:t>
            </a:r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7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L -3.05556E-6 0.00024 C 0.00052 -0.02083 0.00052 -0.04143 0.00174 -0.06226 C 0.00295 -0.08426 0.00539 -0.06805 0.00174 -0.08472 C 0.00226 -0.08796 0.00052 -0.09282 0.00348 -0.0949 C 0.01528 -0.10301 0.0382 -0.10856 0.05382 -0.11064 C 0.06841 -0.11226 0.09792 -0.11365 0.09792 -0.11342 C 0.14827 -0.11273 0.19809 -0.11064 0.24844 -0.11064 L 0.24844 -0.11018 " pathEditMode="relative" rAng="0" ptsTypes="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0313 -0.200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44 -0.11018 L 0.24844 -0.10972 C 0.24966 -0.11435 0.2507 -0.11875 0.25226 -0.12268 C 0.25365 -0.12592 0.25695 -0.12986 0.2592 -0.13194 C 0.26059 -0.1331 0.26181 -0.13426 0.26354 -0.13495 C 0.26511 -0.13611 0.26702 -0.13634 0.26893 -0.1368 C 0.27066 -0.13819 0.27223 -0.14004 0.27431 -0.1412 C 0.27743 -0.14328 0.28594 -0.14398 0.28802 -0.14444 C 0.29028 -0.1456 0.29254 -0.14699 0.29497 -0.14768 C 0.30209 -0.1493 0.32674 -0.15046 0.32934 -0.15069 L 0.36771 -0.15208 C 0.37327 -0.15347 0.37865 -0.15463 0.38438 -0.15532 C 0.38872 -0.15602 0.39341 -0.15625 0.39792 -0.15694 C 0.39948 -0.15717 0.4007 -0.15833 0.40209 -0.15833 C 0.40851 -0.15926 0.41493 -0.15972 0.42118 -0.15995 L 0.51216 -0.16134 L 0.51216 -0.16111 " pathEditMode="relative" rAng="0" ptsTypes="AAAAAAAAAAAAAAAAA">
                                      <p:cBhvr>
                                        <p:cTn id="9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20093 L 0.24982 -0.1902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16 -0.1611 L 0.51216 -0.1611 L 0.53021 -0.15972 C 0.53611 -0.15902 0.54688 -0.15763 0.55295 -0.15671 C 0.55556 -0.15624 0.55834 -0.15578 0.56094 -0.15509 C 0.56702 -0.1537 0.57292 -0.15161 0.57917 -0.15069 C 0.58542 -0.14953 0.59202 -0.14953 0.59844 -0.14907 C 0.59948 -0.1486 0.6007 -0.14791 0.60174 -0.14745 C 0.60521 -0.14652 0.60868 -0.14606 0.61198 -0.14444 C 0.61337 -0.14397 0.61424 -0.14212 0.61545 -0.14143 C 0.61719 -0.1405 0.61927 -0.1405 0.62118 -0.14004 C 0.62483 -0.13749 0.62847 -0.13425 0.63247 -0.1324 L 0.63924 -0.12939 C 0.64045 -0.12823 0.6415 -0.12708 0.64271 -0.12638 C 0.64497 -0.12476 0.6474 -0.12384 0.64948 -0.12175 C 0.65209 -0.11921 0.65452 -0.1162 0.65625 -0.11272 C 0.65712 -0.1111 0.65764 -0.10948 0.65868 -0.10809 C 0.65955 -0.10671 0.66094 -0.10624 0.66198 -0.10509 C 0.66719 -0.09976 0.6665 -0.10046 0.66997 -0.09583 L 0.67118 -0.09583 " pathEditMode="relative" ptsTypes="AAAAAAAAAAAAAAAAAAAA"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18 -0.09583 L 0.67118 -0.09583 C 0.67257 -0.10046 0.67483 -0.10462 0.67569 -0.10949 C 0.67673 -0.11759 0.67604 -0.12569 0.67673 -0.13379 C 0.67691 -0.13541 0.67743 -0.1368 0.67795 -0.13842 C 0.67899 -0.17777 0.67986 -0.21712 0.68125 -0.25648 C 0.6816 -0.26759 0.68333 -0.2787 0.68351 -0.28981 C 0.68489 -0.36875 0.68437 -0.44745 0.68576 -0.52615 C 0.68594 -0.53287 0.6875 -0.53935 0.68802 -0.54583 C 0.68854 -0.55208 0.68854 -0.5581 0.68923 -0.56412 C 0.68941 -0.56574 0.69062 -0.56712 0.69028 -0.56875 C 0.6901 -0.56967 0.68871 -0.56875 0.68802 -0.56875 L 0.68802 -0.56875 " pathEditMode="relative" ptsTypes="AAAAAAAAAAAAA"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3 -0.19029 L 0.24983 -0.19029 C 0.25244 -0.1933 0.25521 -0.19607 0.25764 -0.19955 C 0.26442 -0.20834 0.26442 -0.21251 0.2724 -0.2176 C 0.2757 -0.21968 0.27935 -0.22061 0.28264 -0.22223 C 0.29705 -0.22941 0.28542 -0.22617 0.3066 -0.23288 C 0.31771 -0.23635 0.33942 -0.24052 0.34966 -0.24191 C 0.3599 -0.2433 0.37014 -0.24376 0.38039 -0.24492 L 0.41667 -0.24955 C 0.46893 -0.24792 0.52136 -0.24839 0.57344 -0.24492 C 0.58091 -0.24445 0.58785 -0.23982 0.59514 -0.23728 L 0.61216 -0.23126 C 0.62622 -0.21876 0.60278 -0.23936 0.62014 -0.22524 C 0.62553 -0.22084 0.63074 -0.21621 0.63594 -0.21158 C 0.64931 -0.20024 0.64393 -0.20302 0.65192 -0.19955 C 0.65955 -0.18913 0.64983 -0.20117 0.6632 -0.19029 C 0.66459 -0.18936 0.66546 -0.18728 0.66667 -0.18589 C 0.67535 -0.17617 0.6658 -0.18867 0.6724 -0.17964 L 0.69063 -0.65996 " pathEditMode="relative" ptsTypes="AAAAAAAAAAAAAAAAAAA">
                                      <p:cBhvr>
                                        <p:cTn id="10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3 -0.56851 L 0.68803 -0.04143 L 0.32327 -0.03819 L 0.24497 -0.09282 " pathEditMode="relative" ptsTypes="AAAA">
                                      <p:cBhvr>
                                        <p:cTn id="11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942 -0.64861 C 0.68977 -0.47593 0.69011 -0.30324 0.69063 -0.13056 L 0.4099 -0.12894 " pathEditMode="relative" ptsTypes="AAA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2" grpId="0"/>
      <p:bldP spid="36" grpId="0"/>
      <p:bldP spid="38" grpId="0" animBg="1"/>
      <p:bldP spid="54" grpId="0"/>
      <p:bldP spid="55" grpId="0"/>
      <p:bldP spid="77" grpId="0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9" grpId="0" animBg="1"/>
      <p:bldP spid="89" grpId="1" animBg="1"/>
      <p:bldP spid="89" grpId="2" animBg="1"/>
      <p:bldP spid="89" grpId="3" animBg="1"/>
      <p:bldP spid="89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Motivation and Our Approach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Parallelism Challenge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IMPICA Core Architecture</a:t>
            </a:r>
          </a:p>
          <a:p>
            <a:r>
              <a:rPr lang="en-US" sz="4000" dirty="0">
                <a:solidFill>
                  <a:srgbClr val="C00000"/>
                </a:solidFill>
              </a:rPr>
              <a:t>Address Translation Challenge</a:t>
            </a:r>
          </a:p>
          <a:p>
            <a:r>
              <a:rPr lang="en-US" sz="4000" dirty="0">
                <a:solidFill>
                  <a:srgbClr val="C00000"/>
                </a:solidFill>
              </a:rPr>
              <a:t>IMPICA Page Table</a:t>
            </a:r>
          </a:p>
          <a:p>
            <a:r>
              <a:rPr lang="en-US" sz="4000" dirty="0"/>
              <a:t>Evaluation</a:t>
            </a:r>
          </a:p>
          <a:p>
            <a:r>
              <a:rPr lang="en-US" sz="40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https://lh3.googleusercontent.com/3xgXI2Pgv8nIrFBOvsDaucRGIRjTAYX90w7NWkJRQdssgbMD5bSLeH2Kb4_3Nap9Jq0=w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3" y="1773312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be 5"/>
          <p:cNvSpPr/>
          <p:nvPr/>
        </p:nvSpPr>
        <p:spPr>
          <a:xfrm>
            <a:off x="5007923" y="2243576"/>
            <a:ext cx="2244614" cy="1030312"/>
          </a:xfrm>
          <a:prstGeom prst="cube">
            <a:avLst>
              <a:gd name="adj" fmla="val 85440"/>
            </a:avLst>
          </a:prstGeom>
          <a:solidFill>
            <a:srgbClr val="4472C4"/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4490" y="1873225"/>
            <a:ext cx="1811241" cy="1166618"/>
            <a:chOff x="1795451" y="2219413"/>
            <a:chExt cx="1234990" cy="776005"/>
          </a:xfrm>
        </p:grpSpPr>
        <p:sp>
          <p:nvSpPr>
            <p:cNvPr id="8" name="Cube 7"/>
            <p:cNvSpPr/>
            <p:nvPr/>
          </p:nvSpPr>
          <p:spPr>
            <a:xfrm>
              <a:off x="1795451" y="2463112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1795451" y="2341262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1795451" y="2219413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01673" y="2758732"/>
            <a:ext cx="1615310" cy="380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TLB/MMU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71639" y="1689000"/>
            <a:ext cx="1871438" cy="380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Pointer (VA)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69171" y="2881758"/>
            <a:ext cx="162657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29158" y="2413836"/>
            <a:ext cx="1626577" cy="130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b="11849"/>
          <a:stretch/>
        </p:blipFill>
        <p:spPr>
          <a:xfrm>
            <a:off x="1385466" y="3648935"/>
            <a:ext cx="6373067" cy="239451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35486" y="2922076"/>
            <a:ext cx="1871438" cy="380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8F00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Pointer (PA)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69899" y="5934317"/>
            <a:ext cx="274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Page table walk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27556" y="2922076"/>
            <a:ext cx="1007986" cy="380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PTW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14900" y="1689000"/>
            <a:ext cx="2461846" cy="181033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92480" y="3593693"/>
            <a:ext cx="7722870" cy="283229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29317" y="4670114"/>
            <a:ext cx="854523" cy="21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PTW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6924" y="5169728"/>
            <a:ext cx="854523" cy="21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PTW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3771" y="5482511"/>
            <a:ext cx="854523" cy="21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PTW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04490" y="4850363"/>
            <a:ext cx="854523" cy="21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PTW</a:t>
            </a:r>
          </a:p>
        </p:txBody>
      </p:sp>
      <p:sp>
        <p:nvSpPr>
          <p:cNvPr id="30" name="Rounded Rectangle 29"/>
          <p:cNvSpPr/>
          <p:nvPr/>
        </p:nvSpPr>
        <p:spPr>
          <a:xfrm rot="21364223">
            <a:off x="122336" y="4047709"/>
            <a:ext cx="8869297" cy="16753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No TLB/MMU on the memory side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Duplicating it </a:t>
            </a:r>
            <a:r>
              <a:rPr lang="en-US" sz="32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is costly and creates </a:t>
            </a:r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compatibility issue</a:t>
            </a:r>
          </a:p>
        </p:txBody>
      </p:sp>
      <p:sp>
        <p:nvSpPr>
          <p:cNvPr id="32" name="Rounded Rectangle 31"/>
          <p:cNvSpPr/>
          <p:nvPr/>
        </p:nvSpPr>
        <p:spPr>
          <a:xfrm rot="21364223">
            <a:off x="718895" y="1632819"/>
            <a:ext cx="7298809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The page table walk requires multiple memory accesses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1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208 L -0.00347 0.14931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5434 3.7037E-6 L 0.25555 -0.11551 L -0.0434 -0.11273 L -0.04445 0.00602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2963E-6 L 0.30104 -0.0074 L 0.30226 -0.13333 L 2.22222E-6 -0.13055 L 2.22222E-6 6.2963E-6 Z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26111 0.00139 L 0.26232 -0.11273 L -0.01216 -0.11412 L -0.0132 0.01042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7431 -0.00301 L 0.27309 -0.1169 L 0.0033 -0.1169 L 5.55556E-7 2.96296E-6 Z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14422 L -0.00555 0.176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7" grpId="1" animBg="1"/>
      <p:bldP spid="17" grpId="2" animBg="1"/>
      <p:bldP spid="17" grpId="3" animBg="1"/>
      <p:bldP spid="26" grpId="0" animBg="1"/>
      <p:bldP spid="26" grpId="1" animBg="1"/>
      <p:bldP spid="26" grpId="2" animBg="1"/>
      <p:bldP spid="27" grpId="0"/>
      <p:bldP spid="27" grpId="1"/>
      <p:bldP spid="28" grpId="0" animBg="1"/>
      <p:bldP spid="28" grpId="2" animBg="1"/>
      <p:bldP spid="28" grpId="3" animBg="1"/>
      <p:bldP spid="28" grpId="4" animBg="1"/>
      <p:bldP spid="28" grpId="5" animBg="1"/>
      <p:bldP spid="28" grpId="6" animBg="1"/>
      <p:bldP spid="29" grpId="0" animBg="1"/>
      <p:bldP spid="29" grpId="1" animBg="1"/>
      <p:bldP spid="31" grpId="0" animBg="1"/>
      <p:bldP spid="23" grpId="0" animBg="1"/>
      <p:bldP spid="23" grpId="2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30" grpId="0" animBg="1"/>
      <p:bldP spid="30" grpId="1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IMPICA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150633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Completely </a:t>
            </a:r>
            <a:r>
              <a:rPr lang="en-US" sz="3600" dirty="0">
                <a:solidFill>
                  <a:srgbClr val="006C31"/>
                </a:solidFill>
              </a:rPr>
              <a:t>decouple the page table of IMPICA </a:t>
            </a:r>
            <a:r>
              <a:rPr lang="en-US" sz="3600" dirty="0"/>
              <a:t>from the page table of the CPUs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6674" y="3009403"/>
            <a:ext cx="1439677" cy="2989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75134" y="2927838"/>
            <a:ext cx="7335" cy="322677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2506" y="3270737"/>
            <a:ext cx="1439677" cy="27278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716" y="3675609"/>
            <a:ext cx="1626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IMPICA Region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7588" y="6027417"/>
            <a:ext cx="3012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Physical Address Space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6674" y="3481754"/>
            <a:ext cx="1439677" cy="2637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Page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2504" y="5602952"/>
            <a:ext cx="1439677" cy="2637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Page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58587" y="3515343"/>
            <a:ext cx="1439677" cy="2637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6674" y="5471067"/>
            <a:ext cx="1439677" cy="2637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Page</a:t>
            </a:r>
          </a:p>
        </p:txBody>
      </p: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 flipV="1">
            <a:off x="3406351" y="3647228"/>
            <a:ext cx="1952236" cy="195572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4" idx="1"/>
          </p:cNvCxnSpPr>
          <p:nvPr/>
        </p:nvCxnSpPr>
        <p:spPr>
          <a:xfrm>
            <a:off x="3406351" y="3613639"/>
            <a:ext cx="1956153" cy="212119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06351" y="2372591"/>
            <a:ext cx="2315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CPU Page Table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62755" y="3270737"/>
            <a:ext cx="1432342" cy="896817"/>
          </a:xfrm>
          <a:prstGeom prst="rect">
            <a:avLst/>
          </a:prstGeom>
          <a:solidFill>
            <a:srgbClr val="FF5050">
              <a:alpha val="4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69617" y="6024626"/>
            <a:ext cx="3012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Virtual Address Space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431681" y="3930162"/>
            <a:ext cx="531074" cy="237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1"/>
          </p:cNvCxnSpPr>
          <p:nvPr/>
        </p:nvCxnSpPr>
        <p:spPr>
          <a:xfrm flipV="1">
            <a:off x="3395097" y="3647228"/>
            <a:ext cx="1963490" cy="3491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08534" y="2364744"/>
            <a:ext cx="30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IMPICA Page Table</a:t>
            </a:r>
          </a:p>
        </p:txBody>
      </p:sp>
      <p:sp>
        <p:nvSpPr>
          <p:cNvPr id="34" name="Rounded Rectangle 33"/>
          <p:cNvSpPr/>
          <p:nvPr/>
        </p:nvSpPr>
        <p:spPr>
          <a:xfrm rot="21364223">
            <a:off x="335188" y="3232454"/>
            <a:ext cx="8369945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Map linked data structure into IMPICA regions</a:t>
            </a:r>
          </a:p>
          <a:p>
            <a:pPr algn="ctr"/>
            <a:r>
              <a:rPr lang="en-US" sz="2800" b="1" dirty="0">
                <a:solidFill>
                  <a:srgbClr val="006C31"/>
                </a:solidFill>
                <a:latin typeface="Gill Sans MT" panose="020B0502020104020203" pitchFamily="34" charset="0"/>
              </a:rPr>
              <a:t>IMPICA page table is a partial-to-any mapping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9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052 -0.2425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22" grpId="0"/>
      <p:bldP spid="22" grpId="1"/>
      <p:bldP spid="26" grpId="0" animBg="1"/>
      <p:bldP spid="26" grpId="1" animBg="1"/>
      <p:bldP spid="27" grpId="0"/>
      <p:bldP spid="27" grpId="1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IMPICA Page Table: Mechanism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204" y="1557239"/>
            <a:ext cx="1789235" cy="4737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Bit [47:41]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3439" y="1557239"/>
            <a:ext cx="3199360" cy="4737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Bit [40:21]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2799" y="1557239"/>
            <a:ext cx="1789235" cy="4737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Bit [20:12]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2034" y="1557239"/>
            <a:ext cx="1789235" cy="4737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Bit [11:0]</a:t>
            </a:r>
          </a:p>
        </p:txBody>
      </p:sp>
      <p:sp>
        <p:nvSpPr>
          <p:cNvPr id="9" name="Rectangle 8"/>
          <p:cNvSpPr/>
          <p:nvPr/>
        </p:nvSpPr>
        <p:spPr>
          <a:xfrm>
            <a:off x="951767" y="2796958"/>
            <a:ext cx="1290271" cy="438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679" y="3235568"/>
            <a:ext cx="1802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Region Table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5697" y="3235568"/>
            <a:ext cx="1290271" cy="1925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4366" y="5073579"/>
            <a:ext cx="2078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Flat Page Table (2MB)</a:t>
            </a:r>
          </a:p>
        </p:txBody>
      </p:sp>
      <p:cxnSp>
        <p:nvCxnSpPr>
          <p:cNvPr id="25" name="Elbow Connector 24"/>
          <p:cNvCxnSpPr>
            <a:endCxn id="9" idx="1"/>
          </p:cNvCxnSpPr>
          <p:nvPr/>
        </p:nvCxnSpPr>
        <p:spPr>
          <a:xfrm rot="16200000" flipH="1">
            <a:off x="290996" y="2355491"/>
            <a:ext cx="985237" cy="336305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62421" y="4419920"/>
            <a:ext cx="1290271" cy="740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35482" y="5082874"/>
            <a:ext cx="2192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Small Page Table (4KB)</a:t>
            </a:r>
          </a:p>
        </p:txBody>
      </p:sp>
      <p:sp>
        <p:nvSpPr>
          <p:cNvPr id="29" name="Oval 28"/>
          <p:cNvSpPr/>
          <p:nvPr/>
        </p:nvSpPr>
        <p:spPr>
          <a:xfrm>
            <a:off x="2708031" y="3235568"/>
            <a:ext cx="461665" cy="461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9" idx="3"/>
            <a:endCxn id="29" idx="1"/>
          </p:cNvCxnSpPr>
          <p:nvPr/>
        </p:nvCxnSpPr>
        <p:spPr>
          <a:xfrm>
            <a:off x="2242038" y="3016263"/>
            <a:ext cx="533602" cy="286914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29" idx="7"/>
          </p:cNvCxnSpPr>
          <p:nvPr/>
        </p:nvCxnSpPr>
        <p:spPr>
          <a:xfrm rot="5400000">
            <a:off x="2466809" y="2666301"/>
            <a:ext cx="1272154" cy="159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4"/>
          </p:cNvCxnSpPr>
          <p:nvPr/>
        </p:nvCxnSpPr>
        <p:spPr>
          <a:xfrm rot="16200000" flipH="1">
            <a:off x="3105043" y="3531053"/>
            <a:ext cx="294475" cy="626833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329713" y="4097754"/>
            <a:ext cx="461665" cy="461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Elbow Connector 45"/>
          <p:cNvCxnSpPr>
            <a:endCxn id="43" idx="1"/>
          </p:cNvCxnSpPr>
          <p:nvPr/>
        </p:nvCxnSpPr>
        <p:spPr>
          <a:xfrm>
            <a:off x="4855968" y="3922416"/>
            <a:ext cx="541354" cy="242947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3" idx="7"/>
          </p:cNvCxnSpPr>
          <p:nvPr/>
        </p:nvCxnSpPr>
        <p:spPr>
          <a:xfrm rot="5400000">
            <a:off x="4656613" y="3098183"/>
            <a:ext cx="2134337" cy="23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3" idx="4"/>
            <a:endCxn id="27" idx="1"/>
          </p:cNvCxnSpPr>
          <p:nvPr/>
        </p:nvCxnSpPr>
        <p:spPr>
          <a:xfrm rot="16200000" flipH="1">
            <a:off x="5696067" y="4423897"/>
            <a:ext cx="230832" cy="501875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274" y="1152457"/>
            <a:ext cx="219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Virtual Address</a:t>
            </a:r>
          </a:p>
        </p:txBody>
      </p:sp>
      <p:sp>
        <p:nvSpPr>
          <p:cNvPr id="56" name="Oval 55"/>
          <p:cNvSpPr/>
          <p:nvPr/>
        </p:nvSpPr>
        <p:spPr>
          <a:xfrm>
            <a:off x="7857764" y="5018851"/>
            <a:ext cx="461665" cy="4616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Elbow Connector 56"/>
          <p:cNvCxnSpPr>
            <a:stCxn id="27" idx="3"/>
            <a:endCxn id="56" idx="1"/>
          </p:cNvCxnSpPr>
          <p:nvPr/>
        </p:nvCxnSpPr>
        <p:spPr>
          <a:xfrm>
            <a:off x="7352692" y="4790251"/>
            <a:ext cx="572681" cy="296209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5400000">
            <a:off x="6682685" y="3552675"/>
            <a:ext cx="3060396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415152" y="5964453"/>
            <a:ext cx="2728848" cy="7107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Physical Address</a:t>
            </a:r>
          </a:p>
        </p:txBody>
      </p:sp>
      <p:cxnSp>
        <p:nvCxnSpPr>
          <p:cNvPr id="81" name="Elbow Connector 80"/>
          <p:cNvCxnSpPr>
            <a:stCxn id="56" idx="4"/>
            <a:endCxn id="77" idx="0"/>
          </p:cNvCxnSpPr>
          <p:nvPr/>
        </p:nvCxnSpPr>
        <p:spPr>
          <a:xfrm rot="5400000">
            <a:off x="7692119" y="5567974"/>
            <a:ext cx="483937" cy="30902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611171" y="2659671"/>
            <a:ext cx="1917650" cy="115179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 rot="21364223">
            <a:off x="267635" y="3974356"/>
            <a:ext cx="5358108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6C31"/>
                </a:solidFill>
                <a:latin typeface="Gill Sans MT" panose="020B0502020104020203" pitchFamily="34" charset="0"/>
              </a:rPr>
              <a:t>Tiny region table is almost always in the cache</a:t>
            </a:r>
          </a:p>
        </p:txBody>
      </p:sp>
      <p:sp>
        <p:nvSpPr>
          <p:cNvPr id="86" name="Rounded Rectangle 85"/>
          <p:cNvSpPr/>
          <p:nvPr/>
        </p:nvSpPr>
        <p:spPr>
          <a:xfrm rot="21364223">
            <a:off x="1639002" y="1422236"/>
            <a:ext cx="5358108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6C31"/>
                </a:solidFill>
                <a:latin typeface="Gill Sans MT" panose="020B0502020104020203" pitchFamily="34" charset="0"/>
              </a:rPr>
              <a:t>Flat page table </a:t>
            </a:r>
          </a:p>
          <a:p>
            <a:pPr algn="ctr"/>
            <a:r>
              <a:rPr lang="en-US" sz="2800" b="1" dirty="0">
                <a:solidFill>
                  <a:srgbClr val="006C31"/>
                </a:solidFill>
                <a:latin typeface="Gill Sans MT" panose="020B0502020104020203" pitchFamily="34" charset="0"/>
              </a:rPr>
              <a:t>saves one memory access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86611" y="3056079"/>
            <a:ext cx="1917650" cy="299302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8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43" grpId="0" animBg="1"/>
      <p:bldP spid="43" grpId="1" animBg="1"/>
      <p:bldP spid="55" grpId="0"/>
      <p:bldP spid="56" grpId="0" animBg="1"/>
      <p:bldP spid="56" grpId="1" animBg="1"/>
      <p:bldP spid="77" grpId="0" animBg="1"/>
      <p:bldP spid="77" grpId="1" animBg="1"/>
      <p:bldP spid="84" grpId="0" animBg="1"/>
      <p:bldP spid="84" grpId="1" animBg="1"/>
      <p:bldP spid="85" grpId="0" animBg="1"/>
      <p:bldP spid="85" grpId="2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Motivation and Our Approach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Parallelism Challenge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IMPICA Core Architecture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Address Translation Challenge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IMPICA Page Table</a:t>
            </a:r>
          </a:p>
          <a:p>
            <a:r>
              <a:rPr lang="en-US" sz="4000" dirty="0">
                <a:solidFill>
                  <a:srgbClr val="C00000"/>
                </a:solidFill>
              </a:rPr>
              <a:t>Evaluation</a:t>
            </a:r>
          </a:p>
          <a:p>
            <a:r>
              <a:rPr lang="en-US" sz="40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Evaluated Workloads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Microbenchmarks</a:t>
            </a:r>
            <a:endParaRPr lang="en-US" sz="3600" dirty="0"/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Linked list </a:t>
            </a:r>
            <a:r>
              <a:rPr lang="en-US" sz="3200" dirty="0"/>
              <a:t>(from Olden benchmark)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Hash table </a:t>
            </a:r>
            <a:r>
              <a:rPr lang="en-US" sz="3200" dirty="0"/>
              <a:t>(from </a:t>
            </a:r>
            <a:r>
              <a:rPr lang="en-US" sz="3200" dirty="0" err="1"/>
              <a:t>Memcached</a:t>
            </a:r>
            <a:r>
              <a:rPr lang="en-US" sz="3200" dirty="0"/>
              <a:t>)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B-tree</a:t>
            </a:r>
            <a:r>
              <a:rPr lang="en-US" sz="3200" dirty="0"/>
              <a:t> (from DBx</a:t>
            </a:r>
            <a:r>
              <a:rPr lang="en-US" sz="3600" dirty="0">
                <a:latin typeface="+mn-lt"/>
              </a:rPr>
              <a:t>1000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r>
              <a:rPr lang="en-US" sz="3600" dirty="0"/>
              <a:t>Application</a:t>
            </a:r>
          </a:p>
          <a:p>
            <a:pPr lvl="1"/>
            <a:r>
              <a:rPr lang="en-US" sz="3200" dirty="0">
                <a:solidFill>
                  <a:schemeClr val="accent5"/>
                </a:solidFill>
              </a:rPr>
              <a:t>DBx1000</a:t>
            </a:r>
            <a:r>
              <a:rPr lang="en-US" sz="3200" dirty="0"/>
              <a:t> (with TPC-C benchmark)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1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5643717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Simulator: </a:t>
            </a:r>
            <a:r>
              <a:rPr lang="en-US" sz="3600" dirty="0">
                <a:solidFill>
                  <a:schemeClr val="accent5"/>
                </a:solidFill>
              </a:rPr>
              <a:t>gem5</a:t>
            </a:r>
          </a:p>
          <a:p>
            <a:r>
              <a:rPr lang="en-US" sz="3600" dirty="0"/>
              <a:t>System Configuration</a:t>
            </a:r>
          </a:p>
          <a:p>
            <a:pPr lvl="1"/>
            <a:r>
              <a:rPr lang="en-US" sz="3200" dirty="0"/>
              <a:t>CPU</a:t>
            </a:r>
          </a:p>
          <a:p>
            <a:pPr lvl="2"/>
            <a:r>
              <a:rPr lang="en-US" sz="2800" dirty="0">
                <a:solidFill>
                  <a:schemeClr val="accent5"/>
                </a:solidFill>
              </a:rPr>
              <a:t>4 </a:t>
            </a:r>
            <a:r>
              <a:rPr lang="en-US" sz="2800" dirty="0" err="1">
                <a:solidFill>
                  <a:schemeClr val="accent5"/>
                </a:solidFill>
              </a:rPr>
              <a:t>OoO</a:t>
            </a:r>
            <a:r>
              <a:rPr lang="en-US" sz="2800" dirty="0">
                <a:solidFill>
                  <a:schemeClr val="accent5"/>
                </a:solidFill>
              </a:rPr>
              <a:t> cores</a:t>
            </a:r>
            <a:r>
              <a:rPr lang="en-US" sz="2800" dirty="0"/>
              <a:t>, 2GHz</a:t>
            </a:r>
          </a:p>
          <a:p>
            <a:pPr lvl="2"/>
            <a:r>
              <a:rPr lang="en-US" sz="2800" dirty="0"/>
              <a:t>Cache: 32KB L</a:t>
            </a:r>
            <a:r>
              <a:rPr lang="en-US" sz="3200" dirty="0">
                <a:latin typeface="+mn-lt"/>
              </a:rPr>
              <a:t>1</a:t>
            </a:r>
            <a:r>
              <a:rPr lang="en-US" sz="2800" dirty="0"/>
              <a:t>,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2800" dirty="0"/>
              <a:t>MB L2</a:t>
            </a:r>
          </a:p>
          <a:p>
            <a:pPr lvl="1"/>
            <a:r>
              <a:rPr lang="en-US" sz="3200" dirty="0"/>
              <a:t>IMPICA</a:t>
            </a:r>
          </a:p>
          <a:p>
            <a:pPr lvl="2"/>
            <a:r>
              <a:rPr lang="en-US" sz="3200" dirty="0">
                <a:solidFill>
                  <a:schemeClr val="accent5"/>
                </a:solidFill>
                <a:latin typeface="+mn-lt"/>
              </a:rPr>
              <a:t>1</a:t>
            </a:r>
            <a:r>
              <a:rPr lang="en-US" sz="2800" dirty="0">
                <a:solidFill>
                  <a:schemeClr val="accent5"/>
                </a:solidFill>
              </a:rPr>
              <a:t> core</a:t>
            </a:r>
            <a:r>
              <a:rPr lang="en-US" sz="2800" dirty="0"/>
              <a:t>, 500MHz, 32KB Cache</a:t>
            </a:r>
          </a:p>
          <a:p>
            <a:pPr lvl="1"/>
            <a:r>
              <a:rPr lang="en-US" sz="3200" dirty="0"/>
              <a:t>Memory Bandwidth</a:t>
            </a:r>
          </a:p>
          <a:p>
            <a:pPr lvl="2"/>
            <a:r>
              <a:rPr lang="en-US" sz="3200" dirty="0">
                <a:latin typeface="+mn-lt"/>
              </a:rPr>
              <a:t>1</a:t>
            </a:r>
            <a:r>
              <a:rPr lang="en-US" sz="2800" dirty="0"/>
              <a:t>2.8 GB/s for CPU, 5</a:t>
            </a:r>
            <a:r>
              <a:rPr lang="en-US" sz="3200" dirty="0">
                <a:latin typeface="+mn-lt"/>
              </a:rPr>
              <a:t>1</a:t>
            </a:r>
            <a:r>
              <a:rPr lang="en-US" sz="2800" dirty="0"/>
              <a:t>.2 GB/s for IMPICA</a:t>
            </a:r>
          </a:p>
          <a:p>
            <a:r>
              <a:rPr lang="en-US" sz="3600" dirty="0"/>
              <a:t>Our simulator code will be released in Dec</a:t>
            </a:r>
            <a:r>
              <a:rPr lang="en-US" sz="3600" dirty="0" smtClean="0"/>
              <a:t>.</a:t>
            </a:r>
          </a:p>
          <a:p>
            <a:pPr lvl="1"/>
            <a:r>
              <a:rPr lang="en-US" sz="3200" u="sng" dirty="0">
                <a:solidFill>
                  <a:schemeClr val="accent5"/>
                </a:solidFill>
              </a:rPr>
              <a:t>https://</a:t>
            </a:r>
            <a:r>
              <a:rPr lang="en-US" sz="3200" u="sng" dirty="0" err="1">
                <a:solidFill>
                  <a:schemeClr val="accent5"/>
                </a:solidFill>
              </a:rPr>
              <a:t>github.com</a:t>
            </a:r>
            <a:r>
              <a:rPr lang="en-US" sz="3200" u="sng" dirty="0">
                <a:solidFill>
                  <a:schemeClr val="accent5"/>
                </a:solidFill>
              </a:rPr>
              <a:t>/CMU-SAFARI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594481" cy="723445"/>
          </a:xfrm>
        </p:spPr>
        <p:txBody>
          <a:bodyPr>
            <a:normAutofit/>
          </a:bodyPr>
          <a:lstStyle/>
          <a:p>
            <a:r>
              <a:rPr lang="en-US" dirty="0"/>
              <a:t>Result – </a:t>
            </a:r>
            <a:r>
              <a:rPr lang="en-US" dirty="0" err="1"/>
              <a:t>Microbenchmark</a:t>
            </a:r>
            <a:r>
              <a:rPr lang="en-US" dirty="0"/>
              <a:t>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922765"/>
              </p:ext>
            </p:extLst>
          </p:nvPr>
        </p:nvGraphicFramePr>
        <p:xfrm>
          <a:off x="949569" y="1311683"/>
          <a:ext cx="7359162" cy="435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75107" y="2098473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1.9X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5889" y="279483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1.3X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0421" y="29248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1.2X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Database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76193"/>
              </p:ext>
            </p:extLst>
          </p:nvPr>
        </p:nvGraphicFramePr>
        <p:xfrm>
          <a:off x="628650" y="1389184"/>
          <a:ext cx="7530612" cy="23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261099" y="2482664"/>
            <a:ext cx="581305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1309" y="204265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4879" y="186255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6351" y="138918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+16%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85772"/>
              </p:ext>
            </p:extLst>
          </p:nvPr>
        </p:nvGraphicFramePr>
        <p:xfrm>
          <a:off x="553916" y="3912577"/>
          <a:ext cx="7675684" cy="280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46445" y="4296810"/>
            <a:ext cx="581305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8"/>
          <p:cNvSpPr txBox="1"/>
          <p:nvPr/>
        </p:nvSpPr>
        <p:spPr>
          <a:xfrm>
            <a:off x="4854879" y="4254058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-4%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6638621" y="4790893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-13%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2936155" y="3924679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9" grpId="0" uiExpand="1"/>
      <p:bldP spid="10" grpId="0" uiExpand="1"/>
      <p:bldP spid="11" grpId="0" uiExpand="1"/>
      <p:bldGraphic spid="12" grpId="0" uiExpand="1">
        <p:bldSub>
          <a:bldChart bld="series"/>
        </p:bldSub>
      </p:bldGraphic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319"/>
            <a:ext cx="7886700" cy="723445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6765"/>
            <a:ext cx="8358647" cy="563177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Our Goal: </a:t>
            </a:r>
            <a:r>
              <a:rPr lang="en-US" dirty="0"/>
              <a:t>Accelerating pointer chasing inside            main memory</a:t>
            </a:r>
          </a:p>
          <a:p>
            <a:endParaRPr lang="en-US" sz="900" b="1" dirty="0"/>
          </a:p>
          <a:p>
            <a:r>
              <a:rPr lang="en-US" b="1" dirty="0"/>
              <a:t>Challenges: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Parallelism challenge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Address translation challenge</a:t>
            </a:r>
          </a:p>
          <a:p>
            <a:pPr marL="0" indent="0">
              <a:buNone/>
            </a:pPr>
            <a:endParaRPr lang="en-US" sz="900" b="1" dirty="0"/>
          </a:p>
          <a:p>
            <a:r>
              <a:rPr lang="en-US" b="1" dirty="0"/>
              <a:t>Our Solution: </a:t>
            </a:r>
            <a:r>
              <a:rPr lang="en-US" dirty="0">
                <a:solidFill>
                  <a:srgbClr val="0070C0"/>
                </a:solidFill>
              </a:rPr>
              <a:t>In-Memory </a:t>
            </a:r>
            <a:r>
              <a:rPr lang="en-US" dirty="0" err="1">
                <a:solidFill>
                  <a:srgbClr val="0070C0"/>
                </a:solidFill>
              </a:rPr>
              <a:t>PoInter</a:t>
            </a:r>
            <a:r>
              <a:rPr lang="en-US" dirty="0">
                <a:solidFill>
                  <a:srgbClr val="0070C0"/>
                </a:solidFill>
              </a:rPr>
              <a:t> Chasing Accelerator (IMPICA)</a:t>
            </a:r>
          </a:p>
          <a:p>
            <a:pPr lvl="1"/>
            <a:r>
              <a:rPr lang="en-US" dirty="0">
                <a:solidFill>
                  <a:srgbClr val="006C31"/>
                </a:solidFill>
              </a:rPr>
              <a:t>Address-access decoupling</a:t>
            </a:r>
            <a:r>
              <a:rPr lang="en-US" dirty="0"/>
              <a:t>: enabling parallelism in the accelerator with low cost</a:t>
            </a:r>
          </a:p>
          <a:p>
            <a:pPr lvl="1"/>
            <a:r>
              <a:rPr lang="en-US" dirty="0">
                <a:solidFill>
                  <a:srgbClr val="006C31"/>
                </a:solidFill>
              </a:rPr>
              <a:t>IMPICA page table</a:t>
            </a:r>
            <a:r>
              <a:rPr lang="en-US" dirty="0"/>
              <a:t>: </a:t>
            </a:r>
            <a:r>
              <a:rPr lang="en-US" dirty="0" smtClean="0"/>
              <a:t>low cost page </a:t>
            </a:r>
            <a:r>
              <a:rPr lang="en-US" dirty="0"/>
              <a:t>table structure</a:t>
            </a:r>
          </a:p>
          <a:p>
            <a:endParaRPr lang="en-US" sz="800" dirty="0"/>
          </a:p>
          <a:p>
            <a:r>
              <a:rPr lang="en-US" b="1" dirty="0"/>
              <a:t>Key Results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2600" dirty="0" smtClean="0">
                <a:latin typeface="+mn-lt"/>
              </a:rPr>
              <a:t>1</a:t>
            </a:r>
            <a:r>
              <a:rPr lang="en-US" dirty="0" smtClean="0"/>
              <a:t>.2X </a:t>
            </a:r>
            <a:r>
              <a:rPr lang="en-US" dirty="0"/>
              <a:t>– </a:t>
            </a:r>
            <a:r>
              <a:rPr lang="en-US" sz="2600" dirty="0">
                <a:latin typeface="+mn-lt"/>
              </a:rPr>
              <a:t>1</a:t>
            </a:r>
            <a:r>
              <a:rPr lang="en-US" dirty="0"/>
              <a:t>.9X speedup for </a:t>
            </a:r>
            <a:r>
              <a:rPr lang="en-US" dirty="0" smtClean="0"/>
              <a:t>pointer </a:t>
            </a:r>
            <a:r>
              <a:rPr lang="en-US" dirty="0"/>
              <a:t>chasing operations, +</a:t>
            </a:r>
            <a:r>
              <a:rPr lang="en-US" dirty="0">
                <a:latin typeface="+mn-lt"/>
              </a:rPr>
              <a:t>1</a:t>
            </a:r>
            <a:r>
              <a:rPr lang="en-US" dirty="0"/>
              <a:t>6% database </a:t>
            </a:r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6% - 4</a:t>
            </a:r>
            <a:r>
              <a:rPr lang="en-US" sz="2600" dirty="0" smtClean="0">
                <a:latin typeface="+mn-lt"/>
              </a:rPr>
              <a:t>1</a:t>
            </a:r>
            <a:r>
              <a:rPr lang="en-US" dirty="0" smtClean="0"/>
              <a:t>% reduction in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739431"/>
              </p:ext>
            </p:extLst>
          </p:nvPr>
        </p:nvGraphicFramePr>
        <p:xfrm>
          <a:off x="725365" y="1264777"/>
          <a:ext cx="7470348" cy="441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2709" y="269328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-41%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179" y="229317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-24%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7147018" y="1795799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1633" y="199585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-10%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Interface and design considerations</a:t>
            </a:r>
          </a:p>
          <a:p>
            <a:pPr lvl="1"/>
            <a:r>
              <a:rPr lang="en-US" sz="3200" dirty="0"/>
              <a:t>CPU interface and programming model</a:t>
            </a:r>
          </a:p>
          <a:p>
            <a:pPr lvl="1"/>
            <a:r>
              <a:rPr lang="en-US" sz="3200" dirty="0"/>
              <a:t>Page table management</a:t>
            </a:r>
          </a:p>
          <a:p>
            <a:pPr lvl="1"/>
            <a:r>
              <a:rPr lang="en-US" sz="3200" dirty="0"/>
              <a:t>Cache coherence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Area and power overhead analysis</a:t>
            </a:r>
          </a:p>
          <a:p>
            <a:endParaRPr lang="en-US" sz="3600" dirty="0"/>
          </a:p>
          <a:p>
            <a:r>
              <a:rPr lang="en-US" sz="3600" dirty="0"/>
              <a:t>Sensitivity to IMPICA page table design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319"/>
            <a:ext cx="7886700" cy="72344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06764"/>
            <a:ext cx="8358647" cy="5851236"/>
          </a:xfrm>
        </p:spPr>
        <p:txBody>
          <a:bodyPr>
            <a:normAutofit fontScale="92500"/>
          </a:bodyPr>
          <a:lstStyle/>
          <a:p>
            <a:r>
              <a:rPr lang="en-US" dirty="0"/>
              <a:t>Performing pointer-chasing inside main memory can greatly speed up the traversal of linked data structures</a:t>
            </a:r>
          </a:p>
          <a:p>
            <a:endParaRPr lang="en-US" sz="100" b="1" dirty="0"/>
          </a:p>
          <a:p>
            <a:r>
              <a:rPr lang="en-US" b="1" dirty="0"/>
              <a:t>Challenges: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Parallelism challenge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Address translation challenge</a:t>
            </a:r>
          </a:p>
          <a:p>
            <a:pPr marL="0" indent="0">
              <a:buNone/>
            </a:pPr>
            <a:endParaRPr lang="en-US" sz="100" b="1" dirty="0"/>
          </a:p>
          <a:p>
            <a:r>
              <a:rPr lang="en-US" b="1" dirty="0"/>
              <a:t>Our Solution: </a:t>
            </a:r>
            <a:r>
              <a:rPr lang="en-US" dirty="0">
                <a:solidFill>
                  <a:srgbClr val="0070C0"/>
                </a:solidFill>
              </a:rPr>
              <a:t>In-Memory </a:t>
            </a:r>
            <a:r>
              <a:rPr lang="en-US" dirty="0" err="1">
                <a:solidFill>
                  <a:srgbClr val="0070C0"/>
                </a:solidFill>
              </a:rPr>
              <a:t>PoInter</a:t>
            </a:r>
            <a:r>
              <a:rPr lang="en-US" dirty="0">
                <a:solidFill>
                  <a:srgbClr val="0070C0"/>
                </a:solidFill>
              </a:rPr>
              <a:t> Chasing Accelerator</a:t>
            </a:r>
          </a:p>
          <a:p>
            <a:pPr lvl="1"/>
            <a:r>
              <a:rPr lang="en-US" dirty="0">
                <a:solidFill>
                  <a:srgbClr val="006C31"/>
                </a:solidFill>
              </a:rPr>
              <a:t>Address-access decoupling</a:t>
            </a:r>
            <a:r>
              <a:rPr lang="en-US" dirty="0"/>
              <a:t>: enabling parallelism with low cost</a:t>
            </a:r>
          </a:p>
          <a:p>
            <a:pPr lvl="1"/>
            <a:r>
              <a:rPr lang="en-US" dirty="0">
                <a:solidFill>
                  <a:srgbClr val="006C31"/>
                </a:solidFill>
              </a:rPr>
              <a:t>IMPICA page table</a:t>
            </a:r>
            <a:r>
              <a:rPr lang="en-US" dirty="0"/>
              <a:t>: </a:t>
            </a:r>
            <a:r>
              <a:rPr lang="en-US" dirty="0" smtClean="0"/>
              <a:t>low cost page </a:t>
            </a:r>
            <a:r>
              <a:rPr lang="en-US" dirty="0"/>
              <a:t>table structure</a:t>
            </a:r>
          </a:p>
          <a:p>
            <a:endParaRPr lang="en-US" sz="100" dirty="0"/>
          </a:p>
          <a:p>
            <a:r>
              <a:rPr lang="en-US" b="1" dirty="0"/>
              <a:t>Key Results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latin typeface="+mn-lt"/>
              </a:rPr>
              <a:t>1.2</a:t>
            </a:r>
            <a:r>
              <a:rPr lang="en-US" dirty="0"/>
              <a:t>X – </a:t>
            </a:r>
            <a:r>
              <a:rPr lang="en-US" dirty="0">
                <a:latin typeface="+mn-lt"/>
              </a:rPr>
              <a:t>1.9</a:t>
            </a:r>
            <a:r>
              <a:rPr lang="en-US" dirty="0"/>
              <a:t>X speedup for pointer chasing operations, +</a:t>
            </a:r>
            <a:r>
              <a:rPr lang="en-US" dirty="0">
                <a:latin typeface="+mn-lt"/>
              </a:rPr>
              <a:t>16</a:t>
            </a:r>
            <a:r>
              <a:rPr lang="en-US" dirty="0"/>
              <a:t>% database throughput</a:t>
            </a:r>
          </a:p>
          <a:p>
            <a:pPr lvl="1"/>
            <a:r>
              <a:rPr lang="en-US" dirty="0">
                <a:latin typeface="+mn-lt"/>
              </a:rPr>
              <a:t>6</a:t>
            </a:r>
            <a:r>
              <a:rPr lang="en-US" dirty="0"/>
              <a:t>% - </a:t>
            </a:r>
            <a:r>
              <a:rPr lang="en-US" dirty="0">
                <a:latin typeface="+mn-lt"/>
              </a:rPr>
              <a:t>41</a:t>
            </a:r>
            <a:r>
              <a:rPr lang="en-US" dirty="0"/>
              <a:t>% reduction in energy consumption</a:t>
            </a:r>
          </a:p>
          <a:p>
            <a:pPr marL="0" indent="0">
              <a:buNone/>
            </a:pPr>
            <a:endParaRPr lang="en-US" sz="100" dirty="0"/>
          </a:p>
          <a:p>
            <a:r>
              <a:rPr lang="en-US" dirty="0" smtClean="0"/>
              <a:t>Our </a:t>
            </a:r>
            <a:r>
              <a:rPr lang="en-US" dirty="0"/>
              <a:t>solution can be applied to </a:t>
            </a:r>
            <a:r>
              <a:rPr lang="en-US" dirty="0">
                <a:solidFill>
                  <a:schemeClr val="accent5"/>
                </a:solidFill>
              </a:rPr>
              <a:t>a broad class of in-memory accelerators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9253"/>
            <a:ext cx="9144000" cy="198712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rgbClr val="006C31"/>
                </a:solidFill>
              </a:rPr>
              <a:t>Accelerating Pointer Chasing in </a:t>
            </a:r>
            <a:br>
              <a:rPr lang="en-US" sz="4000" b="1" dirty="0">
                <a:solidFill>
                  <a:srgbClr val="006C31"/>
                </a:solidFill>
              </a:rPr>
            </a:br>
            <a:r>
              <a:rPr lang="en-US" sz="4000" b="1" dirty="0">
                <a:solidFill>
                  <a:srgbClr val="006C31"/>
                </a:solidFill>
              </a:rPr>
              <a:t>3D-Stacked Memory:</a:t>
            </a:r>
            <a:br>
              <a:rPr lang="en-US" sz="4000" b="1" dirty="0">
                <a:solidFill>
                  <a:srgbClr val="006C31"/>
                </a:solidFill>
              </a:rPr>
            </a:br>
            <a:r>
              <a:rPr lang="en-US" sz="4000" b="1" i="1" dirty="0">
                <a:solidFill>
                  <a:srgbClr val="0070C0"/>
                </a:solidFill>
              </a:rPr>
              <a:t>Challenges, Mechanisms, Evaluation</a:t>
            </a:r>
            <a:endParaRPr lang="en-US" sz="3300" b="1" i="1" dirty="0">
              <a:solidFill>
                <a:srgbClr val="0070C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0642"/>
            <a:ext cx="9079345" cy="207685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Kevin Hsieh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Samira Khan,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Nandita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Vijaykumar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Kevin K. Chang, </a:t>
            </a:r>
          </a:p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Amirali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Boroumand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Saugata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Ghose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Onur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Mutlu</a:t>
            </a:r>
            <a:endParaRPr lang="en-US" dirty="0"/>
          </a:p>
        </p:txBody>
      </p:sp>
      <p:pic>
        <p:nvPicPr>
          <p:cNvPr id="5" name="Picture 4" descr="safar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59" y="6304287"/>
            <a:ext cx="1581277" cy="4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5861168" y="5040849"/>
            <a:ext cx="2722908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47" y="5090437"/>
            <a:ext cx="2329129" cy="676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0" y="4742105"/>
            <a:ext cx="2119092" cy="13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634288"/>
              </p:ext>
            </p:extLst>
          </p:nvPr>
        </p:nvGraphicFramePr>
        <p:xfrm>
          <a:off x="174342" y="2275159"/>
          <a:ext cx="4106618" cy="249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8654"/>
              </p:ext>
            </p:extLst>
          </p:nvPr>
        </p:nvGraphicFramePr>
        <p:xfrm>
          <a:off x="4828280" y="1744837"/>
          <a:ext cx="4035030" cy="302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3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5" grpId="1">
        <p:bldSub>
          <a:bldChart bld="series"/>
        </p:bldSub>
      </p:bldGraphic>
      <p:bldGraphic spid="6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3193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to IMPICA TLB size &amp; Page Table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280728"/>
              </p:ext>
            </p:extLst>
          </p:nvPr>
        </p:nvGraphicFramePr>
        <p:xfrm>
          <a:off x="216976" y="1782305"/>
          <a:ext cx="8298373" cy="435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844984" y="3392424"/>
            <a:ext cx="6530920" cy="274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1165" y="1143949"/>
            <a:ext cx="7685084" cy="920482"/>
          </a:xfrm>
          <a:prstGeom prst="rect">
            <a:avLst/>
          </a:prstGeom>
          <a:solidFill>
            <a:srgbClr val="FFDB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 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IMPICA </a:t>
            </a:r>
            <a:r>
              <a:rPr lang="en-US" dirty="0"/>
              <a:t>Core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6591" y="4293688"/>
            <a:ext cx="1802050" cy="1344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Address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Engine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967" y="4327955"/>
            <a:ext cx="1899031" cy="1343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Access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Engine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2916" y="2646722"/>
            <a:ext cx="2098005" cy="9204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Memory Controller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88586" y="3606800"/>
            <a:ext cx="11094" cy="72115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8765" y="991549"/>
            <a:ext cx="7685084" cy="920482"/>
          </a:xfrm>
          <a:prstGeom prst="rect">
            <a:avLst/>
          </a:prstGeom>
          <a:solidFill>
            <a:srgbClr val="FFDB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6587" y="2523248"/>
            <a:ext cx="8790709" cy="1039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587" y="2523248"/>
            <a:ext cx="1745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Logic 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6586" y="2061583"/>
            <a:ext cx="208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 Layers</a:t>
            </a:r>
          </a:p>
        </p:txBody>
      </p:sp>
      <p:sp>
        <p:nvSpPr>
          <p:cNvPr id="20" name="Up-Down Arrow 19"/>
          <p:cNvSpPr/>
          <p:nvPr/>
        </p:nvSpPr>
        <p:spPr>
          <a:xfrm>
            <a:off x="6745183" y="1609143"/>
            <a:ext cx="779318" cy="107288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36288" y="5067319"/>
            <a:ext cx="1090481" cy="437582"/>
            <a:chOff x="842435" y="4704822"/>
            <a:chExt cx="1090481" cy="437582"/>
          </a:xfrm>
        </p:grpSpPr>
        <p:sp>
          <p:nvSpPr>
            <p:cNvPr id="25" name="Rectangle 24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-60100" y="4633345"/>
            <a:ext cx="220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Request Queue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9608" y="6006793"/>
            <a:ext cx="8790709" cy="1039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29" y="6006793"/>
            <a:ext cx="274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To/From CPU</a:t>
            </a:r>
          </a:p>
        </p:txBody>
      </p:sp>
      <p:sp>
        <p:nvSpPr>
          <p:cNvPr id="38" name="Up-Down Arrow 37"/>
          <p:cNvSpPr/>
          <p:nvPr/>
        </p:nvSpPr>
        <p:spPr>
          <a:xfrm>
            <a:off x="677331" y="5504899"/>
            <a:ext cx="320547" cy="730967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544963" y="4367810"/>
            <a:ext cx="1090481" cy="437582"/>
            <a:chOff x="842435" y="4704822"/>
            <a:chExt cx="1090481" cy="437582"/>
          </a:xfrm>
        </p:grpSpPr>
        <p:sp>
          <p:nvSpPr>
            <p:cNvPr id="41" name="Rectangle 40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44963" y="5119884"/>
            <a:ext cx="1090481" cy="437582"/>
            <a:chOff x="842435" y="4704822"/>
            <a:chExt cx="1090481" cy="437582"/>
          </a:xfrm>
        </p:grpSpPr>
        <p:sp>
          <p:nvSpPr>
            <p:cNvPr id="48" name="Rectangle 47"/>
            <p:cNvSpPr/>
            <p:nvPr/>
          </p:nvSpPr>
          <p:spPr>
            <a:xfrm>
              <a:off x="842435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25034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7633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390232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72831" y="4704823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5429" y="4704822"/>
              <a:ext cx="177487" cy="4375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032586" y="3889302"/>
            <a:ext cx="220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Access Queue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08907" y="5540083"/>
            <a:ext cx="2581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Response Queue</a:t>
            </a:r>
          </a:p>
        </p:txBody>
      </p:sp>
      <p:cxnSp>
        <p:nvCxnSpPr>
          <p:cNvPr id="56" name="Straight Arrow Connector 55"/>
          <p:cNvCxnSpPr>
            <a:stCxn id="41" idx="1"/>
          </p:cNvCxnSpPr>
          <p:nvPr/>
        </p:nvCxnSpPr>
        <p:spPr>
          <a:xfrm flipH="1" flipV="1">
            <a:off x="3984441" y="4586601"/>
            <a:ext cx="560522" cy="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648170" y="4600254"/>
            <a:ext cx="559590" cy="22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622544" y="5320066"/>
            <a:ext cx="600372" cy="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8" idx="1"/>
          </p:cNvCxnSpPr>
          <p:nvPr/>
        </p:nvCxnSpPr>
        <p:spPr>
          <a:xfrm flipH="1">
            <a:off x="3968692" y="5338676"/>
            <a:ext cx="576271" cy="424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30327" y="5276917"/>
            <a:ext cx="708696" cy="229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856046" y="2972805"/>
            <a:ext cx="2098005" cy="9204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IMPICA Cache</a:t>
            </a:r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>
          <a:xfrm flipH="1" flipV="1">
            <a:off x="5954051" y="3433046"/>
            <a:ext cx="607113" cy="89189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7" idx="1"/>
          </p:cNvCxnSpPr>
          <p:nvPr/>
        </p:nvCxnSpPr>
        <p:spPr>
          <a:xfrm flipV="1">
            <a:off x="3188033" y="3433046"/>
            <a:ext cx="668013" cy="876643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31360" y="3115584"/>
            <a:ext cx="1808965" cy="5959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Inst RAM</a:t>
            </a:r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0167" y="3980872"/>
            <a:ext cx="1756766" cy="5959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Data RAM</a:t>
            </a:r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cxnSp>
        <p:nvCxnSpPr>
          <p:cNvPr id="59" name="Straight Arrow Connector 58"/>
          <p:cNvCxnSpPr>
            <a:stCxn id="5" idx="0"/>
            <a:endCxn id="57" idx="2"/>
          </p:cNvCxnSpPr>
          <p:nvPr/>
        </p:nvCxnSpPr>
        <p:spPr>
          <a:xfrm flipH="1" flipV="1">
            <a:off x="2435843" y="3711517"/>
            <a:ext cx="621773" cy="58217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" idx="1"/>
            <a:endCxn id="58" idx="3"/>
          </p:cNvCxnSpPr>
          <p:nvPr/>
        </p:nvCxnSpPr>
        <p:spPr>
          <a:xfrm flipH="1" flipV="1">
            <a:off x="1836933" y="4278839"/>
            <a:ext cx="319658" cy="686933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34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CPU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 use </a:t>
            </a:r>
            <a:r>
              <a:rPr lang="en-US" sz="3200" dirty="0" smtClean="0">
                <a:solidFill>
                  <a:schemeClr val="accent5"/>
                </a:solidFill>
              </a:rPr>
              <a:t>packet-based interface </a:t>
            </a:r>
            <a:r>
              <a:rPr lang="en-US" sz="3200" dirty="0" smtClean="0"/>
              <a:t>between CPU and IMPICA</a:t>
            </a:r>
          </a:p>
          <a:p>
            <a:endParaRPr lang="en-US" sz="3200" dirty="0"/>
          </a:p>
          <a:p>
            <a:r>
              <a:rPr lang="en-US" sz="3200" dirty="0" smtClean="0"/>
              <a:t>Execution steps</a:t>
            </a:r>
          </a:p>
          <a:p>
            <a:pPr lvl="1"/>
            <a:r>
              <a:rPr lang="en-US" sz="2800" dirty="0" smtClean="0"/>
              <a:t>CPU sends </a:t>
            </a:r>
            <a:r>
              <a:rPr lang="en-US" sz="2800" dirty="0" smtClean="0">
                <a:solidFill>
                  <a:schemeClr val="accent5"/>
                </a:solidFill>
              </a:rPr>
              <a:t>function call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5"/>
                </a:solidFill>
              </a:rPr>
              <a:t>parameter</a:t>
            </a:r>
            <a:r>
              <a:rPr lang="en-US" sz="2800" dirty="0" smtClean="0"/>
              <a:t> to IMPICA</a:t>
            </a:r>
          </a:p>
          <a:p>
            <a:pPr lvl="1"/>
            <a:r>
              <a:rPr lang="en-US" sz="2800" dirty="0" smtClean="0"/>
              <a:t>The packet is written to IMPICA </a:t>
            </a:r>
            <a:r>
              <a:rPr lang="en-US" sz="2800" dirty="0" smtClean="0">
                <a:solidFill>
                  <a:schemeClr val="accent5"/>
                </a:solidFill>
              </a:rPr>
              <a:t>data RAM</a:t>
            </a:r>
          </a:p>
          <a:p>
            <a:pPr lvl="1"/>
            <a:r>
              <a:rPr lang="en-US" sz="2800" dirty="0" smtClean="0"/>
              <a:t>IMPICA loads the function into </a:t>
            </a:r>
            <a:r>
              <a:rPr lang="en-US" sz="2800" dirty="0" err="1" smtClean="0">
                <a:solidFill>
                  <a:schemeClr val="accent5"/>
                </a:solidFill>
              </a:rPr>
              <a:t>inst</a:t>
            </a:r>
            <a:r>
              <a:rPr lang="en-US" sz="2800" dirty="0" smtClean="0">
                <a:solidFill>
                  <a:schemeClr val="accent5"/>
                </a:solidFill>
              </a:rPr>
              <a:t> RAM</a:t>
            </a:r>
          </a:p>
          <a:p>
            <a:pPr lvl="1"/>
            <a:r>
              <a:rPr lang="en-US" sz="2800" dirty="0" smtClean="0"/>
              <a:t>IMPICA writes results to the </a:t>
            </a:r>
            <a:r>
              <a:rPr lang="en-US" sz="2800" dirty="0" smtClean="0">
                <a:solidFill>
                  <a:schemeClr val="accent5"/>
                </a:solidFill>
              </a:rPr>
              <a:t>data RAM</a:t>
            </a:r>
            <a:r>
              <a:rPr lang="en-US" sz="2800" dirty="0" smtClean="0"/>
              <a:t>, from which the CPU polls the results.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IMPICA program is written as a function in the application code with a </a:t>
            </a:r>
            <a:r>
              <a:rPr lang="en-US" sz="3600" dirty="0" smtClean="0">
                <a:solidFill>
                  <a:schemeClr val="accent5"/>
                </a:solidFill>
              </a:rPr>
              <a:t>compiler directive</a:t>
            </a:r>
          </a:p>
          <a:p>
            <a:endParaRPr lang="en-US" sz="3600" dirty="0"/>
          </a:p>
          <a:p>
            <a:r>
              <a:rPr lang="en-US" sz="3600" dirty="0" smtClean="0"/>
              <a:t>The compiler compiles these functions into IMPICA instructions and </a:t>
            </a:r>
            <a:r>
              <a:rPr lang="en-US" sz="3600" dirty="0" smtClean="0">
                <a:solidFill>
                  <a:schemeClr val="accent5"/>
                </a:solidFill>
              </a:rPr>
              <a:t>wraps</a:t>
            </a:r>
            <a:r>
              <a:rPr lang="en-US" sz="3600" dirty="0" smtClean="0"/>
              <a:t> the function calls with           </a:t>
            </a:r>
            <a:r>
              <a:rPr lang="en-US" sz="3600" dirty="0" smtClean="0">
                <a:solidFill>
                  <a:schemeClr val="accent5"/>
                </a:solidFill>
              </a:rPr>
              <a:t>communication codes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The application allocates the memory for its linked data structures with a </a:t>
            </a:r>
            <a:r>
              <a:rPr lang="en-US" sz="3600" dirty="0" smtClean="0">
                <a:solidFill>
                  <a:schemeClr val="accent5"/>
                </a:solidFill>
              </a:rPr>
              <a:t>special API</a:t>
            </a:r>
          </a:p>
          <a:p>
            <a:endParaRPr lang="en-US" sz="3600" dirty="0"/>
          </a:p>
          <a:p>
            <a:r>
              <a:rPr lang="en-US" sz="3600" dirty="0" smtClean="0"/>
              <a:t>The OS reserves a portion of the virtual address space as </a:t>
            </a:r>
            <a:r>
              <a:rPr lang="en-US" sz="3600" dirty="0" smtClean="0">
                <a:solidFill>
                  <a:schemeClr val="accent5"/>
                </a:solidFill>
              </a:rPr>
              <a:t>IMPICA regions</a:t>
            </a:r>
          </a:p>
          <a:p>
            <a:endParaRPr lang="en-US" sz="3600" dirty="0"/>
          </a:p>
          <a:p>
            <a:r>
              <a:rPr lang="en-US" sz="3600" dirty="0" smtClean="0"/>
              <a:t>The OS maintains the </a:t>
            </a:r>
            <a:r>
              <a:rPr lang="en-US" sz="3600" dirty="0" smtClean="0">
                <a:solidFill>
                  <a:schemeClr val="accent5"/>
                </a:solidFill>
              </a:rPr>
              <a:t>coherence</a:t>
            </a:r>
            <a:r>
              <a:rPr lang="en-US" sz="3600" dirty="0" smtClean="0"/>
              <a:t> between CPU page table and IMPICA page table in the </a:t>
            </a:r>
            <a:r>
              <a:rPr lang="en-US" sz="3600" dirty="0" smtClean="0">
                <a:solidFill>
                  <a:schemeClr val="accent5"/>
                </a:solidFill>
              </a:rPr>
              <a:t>page fault handler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1441302"/>
          </a:xfrm>
        </p:spPr>
        <p:txBody>
          <a:bodyPr>
            <a:normAutofit/>
          </a:bodyPr>
          <a:lstStyle/>
          <a:p>
            <a:r>
              <a:rPr lang="en-US" sz="3600" dirty="0"/>
              <a:t>Linked data structures are widely used in many important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0" y="4575174"/>
            <a:ext cx="2688544" cy="1237546"/>
          </a:xfrm>
          <a:prstGeom prst="rect">
            <a:avLst/>
          </a:prstGeom>
        </p:spPr>
      </p:pic>
      <p:pic>
        <p:nvPicPr>
          <p:cNvPr id="1026" name="Picture 2" descr="shutterstock_197803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32" y="2575723"/>
            <a:ext cx="2270376" cy="13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42426" y="3771548"/>
            <a:ext cx="1573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Database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2426" y="5769960"/>
            <a:ext cx="17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B-Tree</a:t>
            </a:r>
          </a:p>
        </p:txBody>
      </p:sp>
      <p:pic>
        <p:nvPicPr>
          <p:cNvPr id="1028" name="Picture 4" descr="https://static.dzone.com/dz1/dz-files/icloud-stainless-3-devices-key-valu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0"/>
          <a:stretch/>
        </p:blipFill>
        <p:spPr bwMode="auto">
          <a:xfrm>
            <a:off x="4447187" y="2254969"/>
            <a:ext cx="3377334" cy="16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13931" y="5842752"/>
            <a:ext cx="2744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Hash Table</a:t>
            </a:r>
          </a:p>
        </p:txBody>
      </p:sp>
      <p:pic>
        <p:nvPicPr>
          <p:cNvPr id="1032" name="Picture 8" descr="http://vhanda.in/blog/images/2012/07/19/normal-hash-tabl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4911595" y="4279530"/>
            <a:ext cx="2995886" cy="167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50588" y="3802363"/>
            <a:ext cx="27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Key-value stores</a:t>
            </a:r>
          </a:p>
        </p:txBody>
      </p:sp>
      <p:sp>
        <p:nvSpPr>
          <p:cNvPr id="14" name="Rounded Rectangle 13"/>
          <p:cNvSpPr/>
          <p:nvPr/>
        </p:nvSpPr>
        <p:spPr>
          <a:xfrm rot="21364223">
            <a:off x="983022" y="3198479"/>
            <a:ext cx="6781800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Linked data structures are </a:t>
            </a: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connected by pointers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0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2" grpId="0"/>
      <p:bldP spid="12" grpId="1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IMPICA Page Table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Region Table</a:t>
            </a:r>
          </a:p>
          <a:p>
            <a:pPr lvl="1"/>
            <a:r>
              <a:rPr lang="en-US" sz="3200" dirty="0" smtClean="0"/>
              <a:t>4 entries (covers a 2TB memory range)</a:t>
            </a:r>
          </a:p>
          <a:p>
            <a:pPr lvl="1"/>
            <a:r>
              <a:rPr lang="en-US" sz="3200" dirty="0" smtClean="0"/>
              <a:t>68 B</a:t>
            </a:r>
            <a:endParaRPr lang="en-US" sz="3200" dirty="0"/>
          </a:p>
          <a:p>
            <a:r>
              <a:rPr lang="en-US" sz="3600" dirty="0" smtClean="0"/>
              <a:t>Flat page table (each)</a:t>
            </a:r>
          </a:p>
          <a:p>
            <a:pPr lvl="1"/>
            <a:r>
              <a:rPr lang="en-US" sz="3200" dirty="0" smtClean="0"/>
              <a:t>2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 entries</a:t>
            </a:r>
          </a:p>
          <a:p>
            <a:pPr lvl="1"/>
            <a:r>
              <a:rPr lang="en-US" sz="3200" dirty="0" smtClean="0"/>
              <a:t>8 MB</a:t>
            </a:r>
            <a:endParaRPr lang="en-US" sz="3200" dirty="0"/>
          </a:p>
          <a:p>
            <a:r>
              <a:rPr lang="en-US" sz="3600" dirty="0" smtClean="0"/>
              <a:t>Small page table (each)</a:t>
            </a:r>
          </a:p>
          <a:p>
            <a:pPr lvl="1"/>
            <a:r>
              <a:rPr lang="en-US" sz="3200" dirty="0" smtClean="0"/>
              <a:t>2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 entries</a:t>
            </a:r>
          </a:p>
          <a:p>
            <a:pPr lvl="1"/>
            <a:r>
              <a:rPr lang="en-US" sz="3200" dirty="0" smtClean="0"/>
              <a:t>4 KB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67878" cy="723445"/>
          </a:xfrm>
        </p:spPr>
        <p:txBody>
          <a:bodyPr>
            <a:normAutofit/>
          </a:bodyPr>
          <a:lstStyle/>
          <a:p>
            <a:r>
              <a:rPr lang="en-US" dirty="0" smtClean="0"/>
              <a:t>Handling of Multiple </a:t>
            </a:r>
            <a:r>
              <a:rPr lang="en-US" smtClean="0"/>
              <a:t>Memory Stacks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OS knows the IMPICA region because of our page table management</a:t>
            </a:r>
          </a:p>
          <a:p>
            <a:endParaRPr lang="en-US" sz="3600" dirty="0"/>
          </a:p>
          <a:p>
            <a:r>
              <a:rPr lang="en-US" sz="3600" dirty="0" smtClean="0"/>
              <a:t>The OS always maps the IMPICA region of the </a:t>
            </a:r>
            <a:r>
              <a:rPr lang="en-US" sz="3600" dirty="0" smtClean="0">
                <a:solidFill>
                  <a:schemeClr val="accent5"/>
                </a:solidFill>
              </a:rPr>
              <a:t>same application into the same memory stack</a:t>
            </a:r>
            <a:r>
              <a:rPr lang="en-US" sz="3600" dirty="0" smtClean="0"/>
              <a:t>, including the corresponding IMPICA page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execute every function that operates on the IMPICA regions in the accelerator</a:t>
            </a:r>
          </a:p>
          <a:p>
            <a:endParaRPr lang="en-US" sz="3600" dirty="0"/>
          </a:p>
          <a:p>
            <a:r>
              <a:rPr lang="en-US" sz="3600" dirty="0" smtClean="0"/>
              <a:t>It can be extended with more advanced cache coherence mechanism.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parallelism of IMPICA is limited by</a:t>
            </a:r>
          </a:p>
          <a:p>
            <a:pPr lvl="1"/>
            <a:r>
              <a:rPr lang="en-US" sz="3200" dirty="0" smtClean="0"/>
              <a:t>Data RAM size (for call stacks)</a:t>
            </a:r>
          </a:p>
          <a:p>
            <a:pPr lvl="1"/>
            <a:r>
              <a:rPr lang="en-US" sz="3200" dirty="0" smtClean="0"/>
              <a:t>Memory access time vs.                 address computation time 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size of the </a:t>
            </a:r>
            <a:r>
              <a:rPr lang="en-US" sz="3200" dirty="0" smtClean="0"/>
              <a:t>queues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Each IMPICA core can easily parallelize      </a:t>
            </a:r>
            <a:r>
              <a:rPr lang="en-US" sz="4000" dirty="0" smtClean="0">
                <a:latin typeface="+mn-lt"/>
              </a:rPr>
              <a:t>1</a:t>
            </a:r>
            <a:r>
              <a:rPr lang="en-US" sz="3600" dirty="0" smtClean="0"/>
              <a:t>0 </a:t>
            </a:r>
            <a:r>
              <a:rPr lang="mr-IN" sz="3600" dirty="0" smtClean="0"/>
              <a:t>–</a:t>
            </a:r>
            <a:r>
              <a:rPr lang="en-US" sz="3600" dirty="0" smtClean="0"/>
              <a:t> </a:t>
            </a:r>
            <a:r>
              <a:rPr lang="en-US" sz="4000" dirty="0" smtClean="0">
                <a:latin typeface="+mn-lt"/>
              </a:rPr>
              <a:t>1</a:t>
            </a:r>
            <a:r>
              <a:rPr lang="en-US" sz="3600" dirty="0" smtClean="0"/>
              <a:t>5 pointer chasing requests.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Power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90287"/>
            <a:ext cx="7886700" cy="15866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Power overhead: average power increases by 5.6%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05401"/>
              </p:ext>
            </p:extLst>
          </p:nvPr>
        </p:nvGraphicFramePr>
        <p:xfrm>
          <a:off x="146304" y="1397000"/>
          <a:ext cx="8369046" cy="288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4523"/>
                <a:gridCol w="4184523"/>
              </a:tblGrid>
              <a:tr h="7202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CPU (Cortex-A57)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5.85</a:t>
                      </a:r>
                      <a:r>
                        <a:rPr lang="en-US" sz="3200" baseline="0" dirty="0" smtClean="0"/>
                        <a:t> mm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per core</a:t>
                      </a:r>
                      <a:endParaRPr lang="en-US" sz="3200" dirty="0"/>
                    </a:p>
                  </a:txBody>
                  <a:tcPr/>
                </a:tc>
              </a:tr>
              <a:tr h="7202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L2 Cache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5 </a:t>
                      </a:r>
                      <a:r>
                        <a:rPr lang="en-US" sz="3200" baseline="0" dirty="0" smtClean="0"/>
                        <a:t>mm</a:t>
                      </a:r>
                      <a:r>
                        <a:rPr lang="en-US" sz="3200" baseline="30000" dirty="0" smtClean="0"/>
                        <a:t>2</a:t>
                      </a:r>
                      <a:r>
                        <a:rPr lang="en-US" sz="3200" baseline="0" dirty="0" smtClean="0"/>
                        <a:t> per MB</a:t>
                      </a:r>
                      <a:endParaRPr lang="en-US" sz="3200" dirty="0" smtClean="0"/>
                    </a:p>
                  </a:txBody>
                  <a:tcPr/>
                </a:tc>
              </a:tr>
              <a:tr h="7202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Memory Controller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 mm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</a:tr>
              <a:tr h="7202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IMPICA</a:t>
                      </a:r>
                      <a:r>
                        <a:rPr lang="en-US" sz="3200" baseline="0" dirty="0" smtClean="0"/>
                        <a:t> (+32KB cache)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0.45</a:t>
                      </a:r>
                      <a:r>
                        <a:rPr lang="en-US" sz="3200" baseline="0" dirty="0" smtClean="0"/>
                        <a:t> mm</a:t>
                      </a:r>
                      <a:r>
                        <a:rPr lang="en-US" sz="3200" baseline="30000" dirty="0" smtClean="0"/>
                        <a:t>2</a:t>
                      </a:r>
                      <a:endParaRPr lang="en-US" sz="32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Pointer Chasing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1178684"/>
          </a:xfrm>
        </p:spPr>
        <p:txBody>
          <a:bodyPr/>
          <a:lstStyle/>
          <a:p>
            <a:r>
              <a:rPr lang="en-US" sz="3600" dirty="0"/>
              <a:t>Traversing linked data structures </a:t>
            </a:r>
            <a:r>
              <a:rPr lang="en-US" sz="3600" dirty="0" smtClean="0"/>
              <a:t>requires chasing </a:t>
            </a:r>
            <a:r>
              <a:rPr lang="en-US" sz="3600" dirty="0"/>
              <a:t>pointers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s://lh3.googleusercontent.com/3xgXI2Pgv8nIrFBOvsDaucRGIRjTAYX90w7NWkJRQdssgbMD5bSLeH2Kb4_3Nap9Jq0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26" y="220551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04480" y="4566808"/>
            <a:ext cx="1585796" cy="1574240"/>
            <a:chOff x="139765" y="1041960"/>
            <a:chExt cx="1585796" cy="15742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765" y="1041960"/>
              <a:ext cx="1585796" cy="15742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9142" y="1644648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MEM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348345" y="2899062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1558636" y="3824769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928369" y="4849114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2012295" y="4849114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3056244" y="3824769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Q</a:t>
            </a:r>
          </a:p>
        </p:txBody>
      </p:sp>
      <p:sp>
        <p:nvSpPr>
          <p:cNvPr id="14" name="Oval 13"/>
          <p:cNvSpPr/>
          <p:nvPr/>
        </p:nvSpPr>
        <p:spPr>
          <a:xfrm>
            <a:off x="2936732" y="4849114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M</a:t>
            </a:r>
          </a:p>
        </p:txBody>
      </p:sp>
      <p:cxnSp>
        <p:nvCxnSpPr>
          <p:cNvPr id="16" name="Straight Connector 15"/>
          <p:cNvCxnSpPr>
            <a:stCxn id="5" idx="3"/>
            <a:endCxn id="10" idx="0"/>
          </p:cNvCxnSpPr>
          <p:nvPr/>
        </p:nvCxnSpPr>
        <p:spPr>
          <a:xfrm flipH="1">
            <a:off x="1953491" y="3555383"/>
            <a:ext cx="510504" cy="269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5"/>
            <a:endCxn id="13" idx="0"/>
          </p:cNvCxnSpPr>
          <p:nvPr/>
        </p:nvCxnSpPr>
        <p:spPr>
          <a:xfrm>
            <a:off x="3022404" y="3555383"/>
            <a:ext cx="428695" cy="269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11" idx="0"/>
          </p:cNvCxnSpPr>
          <p:nvPr/>
        </p:nvCxnSpPr>
        <p:spPr>
          <a:xfrm flipH="1">
            <a:off x="1323224" y="4481090"/>
            <a:ext cx="351062" cy="368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2" idx="0"/>
          </p:cNvCxnSpPr>
          <p:nvPr/>
        </p:nvCxnSpPr>
        <p:spPr>
          <a:xfrm>
            <a:off x="2232695" y="4481090"/>
            <a:ext cx="174455" cy="368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4"/>
            <a:endCxn id="14" idx="0"/>
          </p:cNvCxnSpPr>
          <p:nvPr/>
        </p:nvCxnSpPr>
        <p:spPr>
          <a:xfrm flipH="1">
            <a:off x="3331587" y="4593697"/>
            <a:ext cx="119512" cy="2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100291" y="2297246"/>
            <a:ext cx="17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Find(A)</a:t>
            </a:r>
          </a:p>
        </p:txBody>
      </p:sp>
      <p:cxnSp>
        <p:nvCxnSpPr>
          <p:cNvPr id="2056" name="Straight Arrow Connector 2055"/>
          <p:cNvCxnSpPr/>
          <p:nvPr/>
        </p:nvCxnSpPr>
        <p:spPr>
          <a:xfrm>
            <a:off x="5783857" y="3824769"/>
            <a:ext cx="0" cy="8403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657814" y="3824770"/>
            <a:ext cx="1" cy="7689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18186" y="3384202"/>
            <a:ext cx="801767" cy="500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Addr</a:t>
            </a:r>
            <a:r>
              <a:rPr lang="en-US" b="1" dirty="0">
                <a:solidFill>
                  <a:schemeClr val="tx1"/>
                </a:solidFill>
              </a:rPr>
              <a:t> (H)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736617" y="4721405"/>
            <a:ext cx="801767" cy="500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(H)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945995" y="3383092"/>
            <a:ext cx="801767" cy="500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Addr</a:t>
            </a:r>
            <a:r>
              <a:rPr lang="en-US" b="1" dirty="0">
                <a:solidFill>
                  <a:schemeClr val="tx1"/>
                </a:solidFill>
              </a:rPr>
              <a:t> (E)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15420" y="4721405"/>
            <a:ext cx="801767" cy="500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(E)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52127" y="3376830"/>
            <a:ext cx="801767" cy="500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Addr</a:t>
            </a:r>
            <a:r>
              <a:rPr lang="en-US" b="1" dirty="0">
                <a:solidFill>
                  <a:schemeClr val="tx1"/>
                </a:solidFill>
              </a:rPr>
              <a:t> (A)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97118" y="4721405"/>
            <a:ext cx="801767" cy="500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(A)</a:t>
            </a:r>
          </a:p>
        </p:txBody>
      </p:sp>
      <p:sp>
        <p:nvSpPr>
          <p:cNvPr id="52" name="goal"/>
          <p:cNvSpPr/>
          <p:nvPr/>
        </p:nvSpPr>
        <p:spPr>
          <a:xfrm>
            <a:off x="0" y="5222882"/>
            <a:ext cx="9144000" cy="1029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Serialized and irregular access pattern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6X cycles per instruction in real workloads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4.72222E-6 0.19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4.44444E-6 -0.19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2.22222E-6 0.195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2.5E-6 -0.19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95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2.77778E-7 -0.19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39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044338" y="5021177"/>
            <a:ext cx="1851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DRAM layers</a:t>
            </a:r>
            <a:endParaRPr lang="en-US" sz="2000" b="1" dirty="0">
              <a:solidFill>
                <a:prstClr val="black"/>
              </a:solidFill>
              <a:latin typeface="Gill Sans MT" panose="020B0502020104020203" pitchFamily="34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576" y="1097680"/>
            <a:ext cx="9018469" cy="1698964"/>
          </a:xfrm>
          <a:prstGeom prst="roundRect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Accelerating pointer chasing         inside main memory</a:t>
            </a:r>
          </a:p>
        </p:txBody>
      </p:sp>
      <p:pic>
        <p:nvPicPr>
          <p:cNvPr id="7" name="Picture 2" descr="https://lh3.googleusercontent.com/3xgXI2Pgv8nIrFBOvsDaucRGIRjTAYX90w7NWkJRQdssgbMD5bSLeH2Kb4_3Nap9Jq0=w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2" y="280575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06781" y="3499297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1517072" y="4425004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886805" y="5449349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1970731" y="5449349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F</a:t>
            </a:r>
          </a:p>
        </p:txBody>
      </p:sp>
      <p:sp>
        <p:nvSpPr>
          <p:cNvPr id="12" name="Oval 11"/>
          <p:cNvSpPr/>
          <p:nvPr/>
        </p:nvSpPr>
        <p:spPr>
          <a:xfrm>
            <a:off x="3014680" y="4425004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Q</a:t>
            </a:r>
          </a:p>
        </p:txBody>
      </p:sp>
      <p:sp>
        <p:nvSpPr>
          <p:cNvPr id="13" name="Oval 12"/>
          <p:cNvSpPr/>
          <p:nvPr/>
        </p:nvSpPr>
        <p:spPr>
          <a:xfrm>
            <a:off x="2895168" y="5449349"/>
            <a:ext cx="789709" cy="7689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M</a:t>
            </a:r>
          </a:p>
        </p:txBody>
      </p:sp>
      <p:cxnSp>
        <p:nvCxnSpPr>
          <p:cNvPr id="14" name="Straight Connector 13"/>
          <p:cNvCxnSpPr>
            <a:stCxn id="8" idx="3"/>
            <a:endCxn id="9" idx="0"/>
          </p:cNvCxnSpPr>
          <p:nvPr/>
        </p:nvCxnSpPr>
        <p:spPr>
          <a:xfrm flipH="1">
            <a:off x="1911927" y="4155618"/>
            <a:ext cx="510504" cy="269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5"/>
            <a:endCxn id="12" idx="0"/>
          </p:cNvCxnSpPr>
          <p:nvPr/>
        </p:nvCxnSpPr>
        <p:spPr>
          <a:xfrm>
            <a:off x="2980840" y="4155618"/>
            <a:ext cx="428695" cy="269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0" idx="0"/>
          </p:cNvCxnSpPr>
          <p:nvPr/>
        </p:nvCxnSpPr>
        <p:spPr>
          <a:xfrm flipH="1">
            <a:off x="1281660" y="5081325"/>
            <a:ext cx="351062" cy="368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0"/>
          </p:cNvCxnSpPr>
          <p:nvPr/>
        </p:nvCxnSpPr>
        <p:spPr>
          <a:xfrm>
            <a:off x="2191131" y="5081325"/>
            <a:ext cx="174455" cy="368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4"/>
            <a:endCxn id="13" idx="0"/>
          </p:cNvCxnSpPr>
          <p:nvPr/>
        </p:nvCxnSpPr>
        <p:spPr>
          <a:xfrm flipH="1">
            <a:off x="3290023" y="5193932"/>
            <a:ext cx="119512" cy="2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58727" y="2897481"/>
            <a:ext cx="17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Find(A)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362916" y="5097405"/>
            <a:ext cx="1585796" cy="1574240"/>
            <a:chOff x="139765" y="1041960"/>
            <a:chExt cx="1585796" cy="15742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765" y="1041960"/>
              <a:ext cx="1585796" cy="157424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19142" y="1644648"/>
              <a:ext cx="873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MEM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5697970" y="4461579"/>
            <a:ext cx="0" cy="5514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1928" y="4427779"/>
            <a:ext cx="0" cy="5486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be 34"/>
          <p:cNvSpPr/>
          <p:nvPr/>
        </p:nvSpPr>
        <p:spPr>
          <a:xfrm>
            <a:off x="4880890" y="5482885"/>
            <a:ext cx="2244614" cy="1030312"/>
          </a:xfrm>
          <a:prstGeom prst="cube">
            <a:avLst>
              <a:gd name="adj" fmla="val 85440"/>
            </a:avLst>
          </a:prstGeom>
          <a:solidFill>
            <a:srgbClr val="4472C4"/>
          </a:soli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77457" y="5112534"/>
            <a:ext cx="1811241" cy="1166618"/>
            <a:chOff x="1795451" y="2219413"/>
            <a:chExt cx="1234990" cy="776005"/>
          </a:xfrm>
        </p:grpSpPr>
        <p:sp>
          <p:nvSpPr>
            <p:cNvPr id="37" name="Cube 36"/>
            <p:cNvSpPr/>
            <p:nvPr/>
          </p:nvSpPr>
          <p:spPr>
            <a:xfrm>
              <a:off x="1795451" y="2463112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1795451" y="2341262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1795451" y="2219413"/>
              <a:ext cx="1234990" cy="532306"/>
            </a:xfrm>
            <a:prstGeom prst="cube">
              <a:avLst>
                <a:gd name="adj" fmla="val 85440"/>
              </a:avLst>
            </a:prstGeom>
            <a:solidFill>
              <a:srgbClr val="FFC834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636225" y="5121619"/>
            <a:ext cx="801767" cy="500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(A)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52340" y="6416674"/>
            <a:ext cx="1851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Logic layer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60109" y="3933225"/>
            <a:ext cx="801767" cy="500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7 0.305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4.44444E-6 -0.1918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/>
      <p:bldP spid="35" grpId="0" animBg="1"/>
      <p:bldP spid="44" grpId="0" animBg="1"/>
      <p:bldP spid="44" grpId="1" animBg="1"/>
      <p:bldP spid="45" grpId="0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Motivation and Our Approach</a:t>
            </a:r>
          </a:p>
          <a:p>
            <a:r>
              <a:rPr lang="en-US" sz="4000" dirty="0">
                <a:solidFill>
                  <a:srgbClr val="C00000"/>
                </a:solidFill>
              </a:rPr>
              <a:t>Parallelism Challenge</a:t>
            </a:r>
          </a:p>
          <a:p>
            <a:r>
              <a:rPr lang="en-US" sz="4000" dirty="0">
                <a:solidFill>
                  <a:srgbClr val="C00000"/>
                </a:solidFill>
              </a:rPr>
              <a:t>IMPICA Core Architecture</a:t>
            </a:r>
          </a:p>
          <a:p>
            <a:r>
              <a:rPr lang="en-US" sz="4000" dirty="0"/>
              <a:t>Address Translation Challenge</a:t>
            </a:r>
          </a:p>
          <a:p>
            <a:r>
              <a:rPr lang="en-US" sz="4000" dirty="0"/>
              <a:t>IMPICA Page Table</a:t>
            </a:r>
          </a:p>
          <a:p>
            <a:r>
              <a:rPr lang="en-US" sz="4000" dirty="0"/>
              <a:t>Evaluation</a:t>
            </a:r>
          </a:p>
          <a:p>
            <a:r>
              <a:rPr lang="en-US" sz="400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7364" y="1662545"/>
            <a:ext cx="69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89273" y="1339379"/>
            <a:ext cx="17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Time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19845" y="1905256"/>
            <a:ext cx="2763982" cy="737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89161"/>
            <a:ext cx="169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CPU core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9833" y="4148458"/>
            <a:ext cx="2067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In-Memory Accelerator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67791" y="4227065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19845" y="4227065"/>
            <a:ext cx="1766455" cy="739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access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031270"/>
            <a:ext cx="169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CPU core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86300" y="4227065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82537" y="1905256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85755" y="1896201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42410" y="2961538"/>
            <a:ext cx="2761488" cy="7378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05102" y="2961538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03898" y="2950618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7963" y="4227065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380017" y="4227065"/>
            <a:ext cx="1766455" cy="7393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access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146472" y="4227065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527963" y="3969327"/>
            <a:ext cx="0" cy="203661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28061" y="1724406"/>
            <a:ext cx="0" cy="42602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527965" y="5569527"/>
            <a:ext cx="9780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 rot="21364223">
            <a:off x="436829" y="5265143"/>
            <a:ext cx="4794422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Faster for one operation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929896" y="1745673"/>
            <a:ext cx="0" cy="42602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004614" y="3948060"/>
            <a:ext cx="0" cy="203661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45561" y="5569527"/>
            <a:ext cx="2059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 rot="21364223">
            <a:off x="615427" y="5150213"/>
            <a:ext cx="4794422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Slower for two operations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4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 animBg="1"/>
      <p:bldP spid="15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 animBg="1"/>
      <p:bldP spid="45" grpId="1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723445"/>
          </a:xfrm>
        </p:spPr>
        <p:txBody>
          <a:bodyPr>
            <a:normAutofit/>
          </a:bodyPr>
          <a:lstStyle/>
          <a:p>
            <a:r>
              <a:rPr lang="en-US" dirty="0"/>
              <a:t>Parallelism Challenge and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491"/>
            <a:ext cx="7886700" cy="5356564"/>
          </a:xfrm>
        </p:spPr>
        <p:txBody>
          <a:bodyPr>
            <a:normAutofit/>
          </a:bodyPr>
          <a:lstStyle/>
          <a:p>
            <a:r>
              <a:rPr lang="en-US" sz="3600" dirty="0"/>
              <a:t>A simple in-memory accelerator can still be </a:t>
            </a:r>
            <a:r>
              <a:rPr lang="en-US" sz="3600" dirty="0">
                <a:solidFill>
                  <a:srgbClr val="FF0000"/>
                </a:solidFill>
              </a:rPr>
              <a:t>slower</a:t>
            </a:r>
            <a:r>
              <a:rPr lang="en-US" sz="3600" dirty="0"/>
              <a:t> than multiple CPU cores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600" dirty="0">
                <a:solidFill>
                  <a:schemeClr val="accent5"/>
                </a:solidFill>
              </a:rPr>
              <a:t>Opportunity: </a:t>
            </a:r>
            <a:r>
              <a:rPr lang="en-US" sz="3600" dirty="0"/>
              <a:t>a pointer-chasing accelerator spends a long time     </a:t>
            </a:r>
            <a:r>
              <a:rPr lang="en-US" sz="3600" dirty="0">
                <a:solidFill>
                  <a:srgbClr val="006C31"/>
                </a:solidFill>
              </a:rPr>
              <a:t>waiting for memory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602" y="2357120"/>
            <a:ext cx="1616428" cy="447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CPU core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2656" y="3240187"/>
            <a:ext cx="1650224" cy="447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Accelerator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9554" y="2357120"/>
            <a:ext cx="1616428" cy="447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CPU 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0506" y="2353594"/>
            <a:ext cx="1616428" cy="447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CPU core</a:t>
            </a:r>
          </a:p>
        </p:txBody>
      </p:sp>
      <p:cxnSp>
        <p:nvCxnSpPr>
          <p:cNvPr id="13" name="Straight Arrow Connector 12"/>
          <p:cNvCxnSpPr>
            <a:stCxn id="5" idx="2"/>
            <a:endCxn id="8" idx="0"/>
          </p:cNvCxnSpPr>
          <p:nvPr/>
        </p:nvCxnSpPr>
        <p:spPr>
          <a:xfrm>
            <a:off x="2606816" y="2804160"/>
            <a:ext cx="1830952" cy="436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8" idx="0"/>
          </p:cNvCxnSpPr>
          <p:nvPr/>
        </p:nvCxnSpPr>
        <p:spPr>
          <a:xfrm>
            <a:off x="4437768" y="2804160"/>
            <a:ext cx="0" cy="436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8" idx="0"/>
          </p:cNvCxnSpPr>
          <p:nvPr/>
        </p:nvCxnSpPr>
        <p:spPr>
          <a:xfrm flipH="1">
            <a:off x="4437768" y="2800634"/>
            <a:ext cx="1830952" cy="439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56939" y="5449092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08993" y="5449092"/>
            <a:ext cx="5758312" cy="739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access (10-15X of Comp)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67305" y="5435018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0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urved Connector 53"/>
          <p:cNvCxnSpPr>
            <a:stCxn id="24" idx="2"/>
            <a:endCxn id="25" idx="1"/>
          </p:cNvCxnSpPr>
          <p:nvPr/>
        </p:nvCxnSpPr>
        <p:spPr>
          <a:xfrm rot="16200000" flipH="1">
            <a:off x="2754413" y="5367634"/>
            <a:ext cx="1520622" cy="34809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0383"/>
          </a:xfrm>
        </p:spPr>
        <p:txBody>
          <a:bodyPr>
            <a:normAutofit/>
          </a:bodyPr>
          <a:lstStyle/>
          <a:p>
            <a:r>
              <a:rPr lang="en-US" dirty="0"/>
              <a:t>Our Solution: </a:t>
            </a:r>
            <a:br>
              <a:rPr lang="en-US" dirty="0"/>
            </a:br>
            <a:r>
              <a:rPr lang="en-US" dirty="0"/>
              <a:t>Address-Access Decoupling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1933-5E43-49A2-AD73-7C7EDD79F2C4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7364" y="1662545"/>
            <a:ext cx="69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89273" y="1339379"/>
            <a:ext cx="174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Time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67791" y="4029636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09454" y="5100833"/>
            <a:ext cx="1766455" cy="739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access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23954" y="4015616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76008" y="4029636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2623" y="3914981"/>
            <a:ext cx="1517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Address Engine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2623" y="5363083"/>
            <a:ext cx="1517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Access Engine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19845" y="4028533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88772" y="5932341"/>
            <a:ext cx="1766455" cy="7393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access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27364" y="1662545"/>
            <a:ext cx="69619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919844" y="1905256"/>
            <a:ext cx="2999115" cy="7378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989161"/>
            <a:ext cx="169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CPU core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3031270"/>
            <a:ext cx="1698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Times New Roman" charset="0"/>
                <a:cs typeface="Times New Roman" charset="0"/>
              </a:rPr>
              <a:t>CPU core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82537" y="1905256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18960" y="1897765"/>
            <a:ext cx="841663" cy="7528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88200" y="2936200"/>
            <a:ext cx="3088270" cy="7378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150892" y="2936200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76470" y="2936200"/>
            <a:ext cx="841663" cy="752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929896" y="1745673"/>
            <a:ext cx="0" cy="426027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328061" y="3969327"/>
            <a:ext cx="0" cy="203661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351993" y="5621482"/>
            <a:ext cx="5779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6" idx="2"/>
            <a:endCxn id="17" idx="1"/>
          </p:cNvCxnSpPr>
          <p:nvPr/>
        </p:nvCxnSpPr>
        <p:spPr>
          <a:xfrm rot="16200000" flipH="1">
            <a:off x="2355033" y="4916063"/>
            <a:ext cx="688011" cy="420831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7" idx="3"/>
            <a:endCxn id="18" idx="2"/>
          </p:cNvCxnSpPr>
          <p:nvPr/>
        </p:nvCxnSpPr>
        <p:spPr>
          <a:xfrm flipV="1">
            <a:off x="4675909" y="4768454"/>
            <a:ext cx="368877" cy="702031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25" idx="3"/>
            <a:endCxn id="19" idx="2"/>
          </p:cNvCxnSpPr>
          <p:nvPr/>
        </p:nvCxnSpPr>
        <p:spPr>
          <a:xfrm flipV="1">
            <a:off x="5455227" y="4782474"/>
            <a:ext cx="441613" cy="1519519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 rot="21364223">
            <a:off x="1044748" y="3202812"/>
            <a:ext cx="7813882" cy="14512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6C31"/>
                </a:solidFill>
              </a:rPr>
              <a:t>Address-access decoupling enables parallelism </a:t>
            </a:r>
            <a:r>
              <a:rPr lang="en-US" sz="3200" b="1" dirty="0">
                <a:solidFill>
                  <a:srgbClr val="006C31"/>
                </a:solidFill>
              </a:rPr>
              <a:t>in both engines with low cost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5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4.5|10.5|6.2|5.9|12.6|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9|7.1|20|2.3|4.8|1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8.1|12.9|8.6|5|1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4|3.3|3.6|7.5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0.7|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8.3|5.7|11.7|9.1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4|4.1|5.9|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4.5|10.5|6.2|5.9|12.6|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3.3|4.1|1.6|1.8|5.2|9|5.2|10|7.2|4.3|7.6|3.6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6|4|2.9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5.6|13.9|6.9|5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8|3.9|2.7|7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.9|7.8|3.4|4.9|5.6|1.1|4.4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8.5|0.9|7.8|11.7|9.3|5.5|3.3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3.3|4.1|1.6|1.8|5.2|9|5.2|10|7.2|4.3|7.6|3.6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4|2.6|4.7|5.5|0.5|6.8|8.6|32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21849</TotalTime>
  <Words>1249</Words>
  <Application>Microsoft Macintosh PowerPoint</Application>
  <PresentationFormat>On-screen Show (4:3)</PresentationFormat>
  <Paragraphs>380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Rounded MT Bold</vt:lpstr>
      <vt:lpstr>Calibri</vt:lpstr>
      <vt:lpstr>Gill Sans MT</vt:lpstr>
      <vt:lpstr>Mangal</vt:lpstr>
      <vt:lpstr>Times New Roman</vt:lpstr>
      <vt:lpstr>Office Theme</vt:lpstr>
      <vt:lpstr>Accelerating Pointer Chasing in  3D-Stacked Memory: Challenges, Mechanisms, Evaluation</vt:lpstr>
      <vt:lpstr>Executive Summary</vt:lpstr>
      <vt:lpstr>Linked Data Structures</vt:lpstr>
      <vt:lpstr>The Problem: Pointer Chasing</vt:lpstr>
      <vt:lpstr>Our Goal</vt:lpstr>
      <vt:lpstr>Outline</vt:lpstr>
      <vt:lpstr>Parallelism Challenge</vt:lpstr>
      <vt:lpstr>Parallelism Challenge and Opportunity</vt:lpstr>
      <vt:lpstr>Our Solution:  Address-Access Decoupling</vt:lpstr>
      <vt:lpstr>IMPICA Core Architecture</vt:lpstr>
      <vt:lpstr>Outline</vt:lpstr>
      <vt:lpstr>Address Translation Challenge</vt:lpstr>
      <vt:lpstr>Our Solution: IMPICA Page Table</vt:lpstr>
      <vt:lpstr>IMPICA Page Table: Mechanism</vt:lpstr>
      <vt:lpstr>Outline</vt:lpstr>
      <vt:lpstr>Evaluated Workloads</vt:lpstr>
      <vt:lpstr>Evaluation Methodology</vt:lpstr>
      <vt:lpstr>Result – Microbenchmark Performance</vt:lpstr>
      <vt:lpstr>Result – Database Performance</vt:lpstr>
      <vt:lpstr>Energy Consumption</vt:lpstr>
      <vt:lpstr>More in the Paper</vt:lpstr>
      <vt:lpstr>Conclusion</vt:lpstr>
      <vt:lpstr>Accelerating Pointer Chasing in  3D-Stacked Memory: Challenges, Mechanisms, Evaluation</vt:lpstr>
      <vt:lpstr>Microarchitecture Metrics</vt:lpstr>
      <vt:lpstr>Sensitivity to IMPICA TLB size &amp; Page Table Design</vt:lpstr>
      <vt:lpstr>Full IMPICA Core Architecture</vt:lpstr>
      <vt:lpstr>CPU Interface</vt:lpstr>
      <vt:lpstr>Programming Model</vt:lpstr>
      <vt:lpstr>Page Table Management</vt:lpstr>
      <vt:lpstr>IMPICA Page Table Size</vt:lpstr>
      <vt:lpstr>Handling of Multiple Memory Stacks</vt:lpstr>
      <vt:lpstr>Cache Coherence</vt:lpstr>
      <vt:lpstr>Limit of Parallelism</vt:lpstr>
      <vt:lpstr>Area and Power Overhead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 Offloading and Mapping (TOM): Enabling Programmer-Transparent Near-Data Processing in GPU Systems</dc:title>
  <dc:creator>Kevin Hsieh</dc:creator>
  <cp:lastModifiedBy>Microsoft Office User</cp:lastModifiedBy>
  <cp:revision>1067</cp:revision>
  <cp:lastPrinted>2016-06-26T00:20:11Z</cp:lastPrinted>
  <dcterms:created xsi:type="dcterms:W3CDTF">2016-06-04T20:12:37Z</dcterms:created>
  <dcterms:modified xsi:type="dcterms:W3CDTF">2016-10-03T22:02:40Z</dcterms:modified>
</cp:coreProperties>
</file>