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1"/>
  </p:sldMasterIdLst>
  <p:notesMasterIdLst>
    <p:notesMasterId r:id="rId39"/>
  </p:notesMasterIdLst>
  <p:handoutMasterIdLst>
    <p:handoutMasterId r:id="rId40"/>
  </p:handoutMasterIdLst>
  <p:sldIdLst>
    <p:sldId id="256" r:id="rId2"/>
    <p:sldId id="440" r:id="rId3"/>
    <p:sldId id="466" r:id="rId4"/>
    <p:sldId id="467" r:id="rId5"/>
    <p:sldId id="491" r:id="rId6"/>
    <p:sldId id="469" r:id="rId7"/>
    <p:sldId id="490" r:id="rId8"/>
    <p:sldId id="493" r:id="rId9"/>
    <p:sldId id="475" r:id="rId10"/>
    <p:sldId id="513" r:id="rId11"/>
    <p:sldId id="498" r:id="rId12"/>
    <p:sldId id="497" r:id="rId13"/>
    <p:sldId id="496" r:id="rId14"/>
    <p:sldId id="499" r:id="rId15"/>
    <p:sldId id="500" r:id="rId16"/>
    <p:sldId id="501" r:id="rId17"/>
    <p:sldId id="514" r:id="rId18"/>
    <p:sldId id="502" r:id="rId19"/>
    <p:sldId id="509" r:id="rId20"/>
    <p:sldId id="503" r:id="rId21"/>
    <p:sldId id="504" r:id="rId22"/>
    <p:sldId id="507" r:id="rId23"/>
    <p:sldId id="447" r:id="rId24"/>
    <p:sldId id="482" r:id="rId25"/>
    <p:sldId id="454" r:id="rId26"/>
    <p:sldId id="453" r:id="rId27"/>
    <p:sldId id="510" r:id="rId28"/>
    <p:sldId id="272" r:id="rId29"/>
    <p:sldId id="448" r:id="rId30"/>
    <p:sldId id="288" r:id="rId31"/>
    <p:sldId id="438" r:id="rId32"/>
    <p:sldId id="515" r:id="rId33"/>
    <p:sldId id="286" r:id="rId34"/>
    <p:sldId id="511" r:id="rId35"/>
    <p:sldId id="487" r:id="rId36"/>
    <p:sldId id="488" r:id="rId37"/>
    <p:sldId id="512" r:id="rId38"/>
  </p:sldIdLst>
  <p:sldSz cx="10080625" cy="7559675"/>
  <p:notesSz cx="7315200" cy="9601200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741363" indent="-28416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11414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5986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20558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B5BC9"/>
    <a:srgbClr val="4A5CB4"/>
    <a:srgbClr val="4452BA"/>
    <a:srgbClr val="BDE3FF"/>
    <a:srgbClr val="7B85CF"/>
    <a:srgbClr val="626EC6"/>
    <a:srgbClr val="FFC9C9"/>
    <a:srgbClr val="B3D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343" autoAdjust="0"/>
  </p:normalViewPr>
  <p:slideViewPr>
    <p:cSldViewPr>
      <p:cViewPr varScale="1">
        <p:scale>
          <a:sx n="46" d="100"/>
          <a:sy n="46" d="100"/>
        </p:scale>
        <p:origin x="-1070" y="-8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explosion val="15"/>
            <c:spPr>
              <a:solidFill>
                <a:schemeClr val="accent1"/>
              </a:solidFill>
            </c:spPr>
          </c:dPt>
          <c:cat>
            <c:strRef>
              <c:f>Sheet1!$A$2:$A$3</c:f>
              <c:strCache>
                <c:ptCount val="2"/>
                <c:pt idx="0">
                  <c:v>Bus turnaround cycles</c:v>
                </c:pt>
                <c:pt idx="1">
                  <c:v>Memory access cycles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0.17</c:v>
                </c:pt>
                <c:pt idx="1">
                  <c:v>0.83000000000000063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Pr>
        <a:bodyPr/>
        <a:lstStyle/>
        <a:p>
          <a:pPr>
            <a:defRPr sz="28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7.1101307075293399E-2"/>
          <c:y val="0.11091025080198309"/>
          <c:w val="0.92889869292470995"/>
          <c:h val="0.5466766914552347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Speedup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Sheet1!$A$2:$A$7</c:f>
              <c:strCache>
                <c:ptCount val="6"/>
                <c:pt idx="0">
                  <c:v>FRFCFS</c:v>
                </c:pt>
                <c:pt idx="1">
                  <c:v>MTCM</c:v>
                </c:pt>
                <c:pt idx="2">
                  <c:v>PAR-BS</c:v>
                </c:pt>
                <c:pt idx="3">
                  <c:v>TCM</c:v>
                </c:pt>
                <c:pt idx="4">
                  <c:v>NVMDuet</c:v>
                </c:pt>
                <c:pt idx="5">
                  <c:v>Our Design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2.02</c:v>
                </c:pt>
                <c:pt idx="1">
                  <c:v>2.13</c:v>
                </c:pt>
                <c:pt idx="2">
                  <c:v>2.16</c:v>
                </c:pt>
                <c:pt idx="3">
                  <c:v>2.2599999999999998</c:v>
                </c:pt>
                <c:pt idx="4">
                  <c:v>2.2799999999999998</c:v>
                </c:pt>
                <c:pt idx="5">
                  <c:v>2.56</c:v>
                </c:pt>
              </c:numCache>
            </c:numRef>
          </c:val>
        </c:ser>
        <c:gapWidth val="0"/>
        <c:axId val="198479232"/>
        <c:axId val="198481024"/>
      </c:barChart>
      <c:catAx>
        <c:axId val="19847923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2800"/>
            </a:pPr>
            <a:endParaRPr lang="en-US"/>
          </a:p>
        </c:txPr>
        <c:crossAx val="198481024"/>
        <c:crosses val="autoZero"/>
        <c:auto val="1"/>
        <c:lblAlgn val="ctr"/>
        <c:lblOffset val="100"/>
      </c:catAx>
      <c:valAx>
        <c:axId val="198481024"/>
        <c:scaling>
          <c:orientation val="minMax"/>
        </c:scaling>
        <c:axPos val="l"/>
        <c:majorGridlines/>
        <c:numFmt formatCode="#,##0.0" sourceLinked="0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8479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Pr>
        <a:bodyPr/>
        <a:lstStyle/>
        <a:p>
          <a:pPr>
            <a:defRPr sz="28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7.1101307075293399E-2"/>
          <c:y val="0.14100285741197321"/>
          <c:w val="0.92889869292471072"/>
          <c:h val="0.4919970665431526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Maximum Slowdown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Sheet1!$A$2:$A$7</c:f>
              <c:strCache>
                <c:ptCount val="6"/>
                <c:pt idx="0">
                  <c:v>FRFCFS</c:v>
                </c:pt>
                <c:pt idx="1">
                  <c:v>MTCM</c:v>
                </c:pt>
                <c:pt idx="2">
                  <c:v>PAR-BS</c:v>
                </c:pt>
                <c:pt idx="3">
                  <c:v>TCM</c:v>
                </c:pt>
                <c:pt idx="4">
                  <c:v>NVMDuet</c:v>
                </c:pt>
                <c:pt idx="5">
                  <c:v>Our Design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1.62</c:v>
                </c:pt>
                <c:pt idx="1">
                  <c:v>1.53</c:v>
                </c:pt>
                <c:pt idx="2">
                  <c:v>1.48</c:v>
                </c:pt>
                <c:pt idx="3">
                  <c:v>1.41</c:v>
                </c:pt>
                <c:pt idx="4">
                  <c:v>1.3900000000000001</c:v>
                </c:pt>
                <c:pt idx="5">
                  <c:v>1.1599999999999986</c:v>
                </c:pt>
              </c:numCache>
            </c:numRef>
          </c:val>
        </c:ser>
        <c:gapWidth val="0"/>
        <c:axId val="199056384"/>
        <c:axId val="199062272"/>
      </c:barChart>
      <c:catAx>
        <c:axId val="19905638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2800"/>
            </a:pPr>
            <a:endParaRPr lang="en-US"/>
          </a:p>
        </c:txPr>
        <c:crossAx val="199062272"/>
        <c:crosses val="autoZero"/>
        <c:auto val="1"/>
        <c:lblAlgn val="ctr"/>
        <c:lblOffset val="100"/>
      </c:catAx>
      <c:valAx>
        <c:axId val="199062272"/>
        <c:scaling>
          <c:orientation val="minMax"/>
        </c:scaling>
        <c:axPos val="l"/>
        <c:majorGridlines/>
        <c:numFmt formatCode="#,##0.0" sourceLinked="0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056384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83321927791088E-2"/>
          <c:y val="4.3191666055351512E-2"/>
          <c:w val="0.90088040667714564"/>
          <c:h val="0.9027860189263194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TCM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6.6500000000000004E-2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FIRM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1.0900000000000003E-2</c:v>
                </c:pt>
              </c:numCache>
            </c:numRef>
          </c:val>
        </c:ser>
        <c:gapWidth val="0"/>
        <c:axId val="199233920"/>
        <c:axId val="199235456"/>
      </c:barChart>
      <c:catAx>
        <c:axId val="199233920"/>
        <c:scaling>
          <c:orientation val="minMax"/>
        </c:scaling>
        <c:delete val="1"/>
        <c:axPos val="b"/>
        <c:tickLblPos val="none"/>
        <c:crossAx val="199235456"/>
        <c:crosses val="autoZero"/>
        <c:auto val="1"/>
        <c:lblAlgn val="ctr"/>
        <c:lblOffset val="100"/>
      </c:catAx>
      <c:valAx>
        <c:axId val="199235456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233920"/>
        <c:crosses val="autoZero"/>
        <c:crossBetween val="between"/>
      </c:valAx>
      <c:spPr>
        <a:ln w="0"/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0168FB-B444-4DF1-9119-DECF5EAA90C8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EFF232-EA7B-450C-AF67-8FF66A197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04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86749" tIns="43375" rIns="86749" bIns="43375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749" tIns="43375" rIns="86749" bIns="43375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749" tIns="43375" rIns="86749" bIns="43375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749" tIns="43375" rIns="86749" bIns="43375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749" tIns="43375" rIns="86749" bIns="43375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749" tIns="43375" rIns="86749" bIns="43375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175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8663"/>
            <a:ext cx="4783138" cy="358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42000" cy="431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3888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5450">
              <a:buClrTx/>
              <a:buFontTx/>
              <a:buNone/>
              <a:tabLst>
                <a:tab pos="685800" algn="l"/>
                <a:tab pos="1373188" algn="l"/>
                <a:tab pos="2058988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63888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5450">
              <a:buClrTx/>
              <a:buFontTx/>
              <a:buNone/>
              <a:tabLst>
                <a:tab pos="685800" algn="l"/>
                <a:tab pos="1373188" algn="l"/>
                <a:tab pos="2058988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3888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5450">
              <a:buClrTx/>
              <a:buFontTx/>
              <a:buNone/>
              <a:tabLst>
                <a:tab pos="685800" algn="l"/>
                <a:tab pos="1373188" algn="l"/>
                <a:tab pos="2058988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8"/>
            <a:ext cx="3163888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5450">
              <a:buClrTx/>
              <a:buFontTx/>
              <a:buNone/>
              <a:tabLst>
                <a:tab pos="685800" algn="l"/>
                <a:tab pos="1373188" algn="l"/>
                <a:tab pos="2058988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08171F0-4B32-44B9-9FA5-64BB1BE48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33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2FB44195-89F7-48DD-921B-5DDA5D8A1C96}" type="slidenum">
              <a:rPr lang="en-US" smtClean="0"/>
              <a:pPr defTabSz="423863"/>
              <a:t>1</a:t>
            </a:fld>
            <a:endParaRPr lang="en-US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188913"/>
            <a:ext cx="1588" cy="379413"/>
          </a:xfrm>
          <a:noFill/>
          <a:ln/>
        </p:spPr>
        <p:txBody>
          <a:bodyPr wrap="none" anchor="ctr"/>
          <a:lstStyle/>
          <a:p>
            <a:pPr marL="215900" indent="-215900" eaLnBrk="1">
              <a:spcBef>
                <a:spcPct val="0"/>
              </a:spcBef>
              <a:buClrTx/>
              <a:buFontTx/>
              <a:buNone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E3344A1F-A2F6-42DD-A242-CF201889911A}" type="slidenum">
              <a:rPr lang="en-US" smtClean="0"/>
              <a:pPr defTabSz="423863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FDF1C562-FE54-4C18-BC65-9770EBEB5CD4}" type="slidenum">
              <a:rPr lang="en-US" smtClean="0"/>
              <a:pPr defTabSz="423863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8B736520-2BC2-4FDF-924F-0DD6B2D63895}" type="slidenum">
              <a:rPr lang="en-US" smtClean="0"/>
              <a:pPr defTabSz="423863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8B736520-2BC2-4FDF-924F-0DD6B2D63895}" type="slidenum">
              <a:rPr lang="en-US" smtClean="0"/>
              <a:pPr defTabSz="423863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8B736520-2BC2-4FDF-924F-0DD6B2D63895}" type="slidenum">
              <a:rPr lang="en-US" smtClean="0"/>
              <a:pPr defTabSz="423863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8B736520-2BC2-4FDF-924F-0DD6B2D63895}" type="slidenum">
              <a:rPr lang="en-US" smtClean="0"/>
              <a:pPr defTabSz="423863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E3344A1F-A2F6-42DD-A242-CF201889911A}" type="slidenum">
              <a:rPr lang="en-US" smtClean="0"/>
              <a:pPr defTabSz="423863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E3344A1F-A2F6-42DD-A242-CF201889911A}" type="slidenum">
              <a:rPr lang="en-US" smtClean="0"/>
              <a:pPr defTabSz="423863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5900" indent="-215900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241CB8DE-DAAC-407D-B622-90D05B880F3C}" type="slidenum">
              <a:rPr lang="en-US" smtClean="0"/>
              <a:pPr defTabSz="423863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0B86F79C-4DC8-4B09-8DD6-3FD557FB6D55}" type="slidenum">
              <a:rPr lang="en-US" smtClean="0"/>
              <a:pPr defTabSz="423863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08171F0-4B32-44B9-9FA5-64BB1BE48B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5771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0B86F79C-4DC8-4B09-8DD6-3FD557FB6D55}" type="slidenum">
              <a:rPr lang="en-US" smtClean="0"/>
              <a:pPr defTabSz="423863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F08A3-FD1C-481C-91EA-295440BE78D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118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2FB44195-89F7-48DD-921B-5DDA5D8A1C96}" type="slidenum">
              <a:rPr lang="en-US" smtClean="0"/>
              <a:pPr defTabSz="423863"/>
              <a:t>37</a:t>
            </a:fld>
            <a:endParaRPr lang="en-US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188913"/>
            <a:ext cx="1588" cy="379413"/>
          </a:xfrm>
          <a:noFill/>
          <a:ln/>
        </p:spPr>
        <p:txBody>
          <a:bodyPr wrap="none" anchor="ctr"/>
          <a:lstStyle/>
          <a:p>
            <a:pPr marL="215900" indent="-215900" eaLnBrk="1">
              <a:spcBef>
                <a:spcPct val="0"/>
              </a:spcBef>
              <a:buClrTx/>
              <a:buFontTx/>
              <a:buNone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08171F0-4B32-44B9-9FA5-64BB1BE48B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32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6B33CE5F-BBE4-48D6-87EF-294C1C3E9451}" type="slidenum">
              <a:rPr lang="en-US" smtClean="0"/>
              <a:pPr defTabSz="423863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/>
            <a:fld id="{6B33CE5F-BBE4-48D6-87EF-294C1C3E9451}" type="slidenum">
              <a:rPr lang="en-US" smtClean="0"/>
              <a:pPr defTabSz="423863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>
              <a:tabLst>
                <a:tab pos="685800" algn="l"/>
                <a:tab pos="1373188" algn="l"/>
                <a:tab pos="2058988" algn="l"/>
                <a:tab pos="2746375" algn="l"/>
              </a:tabLst>
            </a:pPr>
            <a:fld id="{CF65BDBE-E021-472E-9902-A7E0954B142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 defTabSz="423863">
                <a:tabLst>
                  <a:tab pos="685800" algn="l"/>
                  <a:tab pos="1373188" algn="l"/>
                  <a:tab pos="2058988" algn="l"/>
                  <a:tab pos="2746375" algn="l"/>
                </a:tabLst>
              </a:pPr>
              <a:t>11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>
              <a:tabLst>
                <a:tab pos="685800" algn="l"/>
                <a:tab pos="1373188" algn="l"/>
                <a:tab pos="2058988" algn="l"/>
                <a:tab pos="2746375" algn="l"/>
              </a:tabLst>
            </a:pPr>
            <a:fld id="{CF65BDBE-E021-472E-9902-A7E0954B142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 defTabSz="423863">
                <a:tabLst>
                  <a:tab pos="685800" algn="l"/>
                  <a:tab pos="1373188" algn="l"/>
                  <a:tab pos="2058988" algn="l"/>
                  <a:tab pos="2746375" algn="l"/>
                </a:tabLst>
              </a:pPr>
              <a:t>12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>
              <a:tabLst>
                <a:tab pos="685800" algn="l"/>
                <a:tab pos="1373188" algn="l"/>
                <a:tab pos="2058988" algn="l"/>
                <a:tab pos="2746375" algn="l"/>
              </a:tabLst>
            </a:pPr>
            <a:fld id="{D5C7B41A-B385-4927-9C04-8734F9B063E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 defTabSz="423863">
                <a:tabLst>
                  <a:tab pos="685800" algn="l"/>
                  <a:tab pos="1373188" algn="l"/>
                  <a:tab pos="2058988" algn="l"/>
                  <a:tab pos="2746375" algn="l"/>
                </a:tabLst>
              </a:pPr>
              <a:t>14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23863">
              <a:tabLst>
                <a:tab pos="685800" algn="l"/>
                <a:tab pos="1373188" algn="l"/>
                <a:tab pos="2058988" algn="l"/>
                <a:tab pos="2746375" algn="l"/>
              </a:tabLst>
            </a:pPr>
            <a:fld id="{F6718A5C-866D-4690-B42A-83F891A3E48A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 defTabSz="423863">
                <a:tabLst>
                  <a:tab pos="685800" algn="l"/>
                  <a:tab pos="1373188" algn="l"/>
                  <a:tab pos="2058988" algn="l"/>
                  <a:tab pos="2746375" algn="l"/>
                </a:tabLst>
              </a:pPr>
              <a:t>15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79A6-D46A-4F58-96DF-2D2A7CEE5C04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CE7A-063E-4297-94CA-A9EE8820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C13B-999A-4A2F-BCEB-CB5B57534707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B538-53F2-4899-8870-6D765724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5B7F-C3D0-4303-A10A-4CCB5EDA33A4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DA25-CAF2-4FD3-995F-8001DC87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8D57-D71C-477C-87CD-D8F4D2322F60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A581-3E89-428B-AFB1-CB333BF98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7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2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DFC9-0A43-4032-8E3E-75F4C3522738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A47B-D25D-43FC-AD35-46AD65219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91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6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6574-471B-4558-A3EA-32AC1132927E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CAB6-4738-485D-8FD6-728FD944C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D732-8C88-46E9-8C69-4260F6CDB319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236E-8DF6-4F38-B871-79A735B96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0850-3FFE-4B56-B3CC-454053C42FDE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42CB-8A7F-4453-964E-B8D7E8D69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23E1-BEC9-4FBE-A798-3C95E0FFA27F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018D-BD49-4B6B-9EE3-B3E1A58BC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1A07-19D3-414A-802F-FC7B775604A2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61FB-7AA7-4494-BBD1-85965FBB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710" indent="0">
              <a:buNone/>
              <a:defRPr sz="3100"/>
            </a:lvl2pPr>
            <a:lvl3pPr marL="1007421" indent="0">
              <a:buNone/>
              <a:defRPr sz="2600"/>
            </a:lvl3pPr>
            <a:lvl4pPr marL="1511132" indent="0">
              <a:buNone/>
              <a:defRPr sz="2200"/>
            </a:lvl4pPr>
            <a:lvl5pPr marL="2014841" indent="0">
              <a:buNone/>
              <a:defRPr sz="2200"/>
            </a:lvl5pPr>
            <a:lvl6pPr marL="2518552" indent="0">
              <a:buNone/>
              <a:defRPr sz="2200"/>
            </a:lvl6pPr>
            <a:lvl7pPr marL="3022262" indent="0">
              <a:buNone/>
              <a:defRPr sz="2200"/>
            </a:lvl7pPr>
            <a:lvl8pPr marL="3525971" indent="0">
              <a:buNone/>
              <a:defRPr sz="2200"/>
            </a:lvl8pPr>
            <a:lvl9pPr marL="4029683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D99D-45A0-4685-A364-3FFBEBC19B3B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AC00-2D53-469E-B10A-0AEE52617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39" tIns="50372" rIns="100739" bIns="503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39" tIns="50372" rIns="100739" bIns="50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wrap="square" lIns="100739" tIns="50372" rIns="100739" bIns="50372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4BDE58-2D0B-4ED4-A29D-AC6795D66383}" type="datetime1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100739" tIns="50372" rIns="100739" bIns="50372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100739" tIns="50372" rIns="100739" bIns="50372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F1C23B-2155-4DC6-A809-506547040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1004888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48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48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48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48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152" algn="ctr" defTabSz="100637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305" algn="ctr" defTabSz="100637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457" algn="ctr" defTabSz="100637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610" algn="ctr" defTabSz="100637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1004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2738" algn="l" defTabSz="1004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1004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9238" algn="l" defTabSz="1004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9238" algn="l" defTabSz="10048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407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118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828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538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10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42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13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84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55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26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97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683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24.png"/><Relationship Id="rId1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14388" y="1493838"/>
            <a:ext cx="8721724" cy="2743200"/>
          </a:xfrm>
        </p:spPr>
        <p:txBody>
          <a:bodyPr lIns="99710" tIns="48955" rIns="99710" bIns="48955"/>
          <a:lstStyle/>
          <a:p>
            <a:pPr eaLnBrk="1">
              <a:lnSpc>
                <a:spcPct val="93000"/>
              </a:lnSpc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FIRM: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cs typeface="Arial" charset="0"/>
              </a:rPr>
              <a:t>F</a:t>
            </a: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air and </a:t>
            </a:r>
            <a:r>
              <a:rPr lang="en-US" sz="4800" b="1" dirty="0" err="1" smtClean="0">
                <a:solidFill>
                  <a:schemeClr val="accent1"/>
                </a:solidFill>
                <a:latin typeface="+mn-lt"/>
                <a:cs typeface="Arial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+mn-lt"/>
                <a:cs typeface="Arial" charset="0"/>
              </a:rPr>
              <a:t>I</a:t>
            </a:r>
            <a:r>
              <a:rPr lang="en-US" sz="4800" b="1" dirty="0" err="1" smtClean="0">
                <a:solidFill>
                  <a:schemeClr val="accent1"/>
                </a:solidFill>
                <a:latin typeface="+mn-lt"/>
                <a:cs typeface="Arial" charset="0"/>
              </a:rPr>
              <a:t>gh-Perfo</a:t>
            </a:r>
            <a:r>
              <a:rPr lang="en-US" sz="4800" b="1" dirty="0" err="1" smtClean="0">
                <a:solidFill>
                  <a:srgbClr val="FF0000"/>
                </a:solidFill>
                <a:latin typeface="+mn-lt"/>
                <a:cs typeface="Arial" charset="0"/>
              </a:rPr>
              <a:t>R</a:t>
            </a:r>
            <a:r>
              <a:rPr lang="en-US" sz="4800" b="1" dirty="0" err="1" smtClean="0">
                <a:solidFill>
                  <a:schemeClr val="accent1"/>
                </a:solidFill>
                <a:latin typeface="+mn-lt"/>
                <a:cs typeface="Arial" charset="0"/>
              </a:rPr>
              <a:t>mance</a:t>
            </a: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cs typeface="Arial" charset="0"/>
              </a:rPr>
              <a:t>M</a:t>
            </a: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emory Control for </a:t>
            </a:r>
            <a:b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</a:b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Persistent Memory Systems</a:t>
            </a:r>
            <a:endParaRPr lang="en-GB" sz="4800" b="1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2" y="6387733"/>
            <a:ext cx="1871997" cy="11020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2" descr="C:\Users\zhaojis\hp\HP_Circle_Logo_150dpi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112" y="6458772"/>
            <a:ext cx="898274" cy="89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756878" y="427038"/>
            <a:ext cx="4114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MICRO-47, December 15, 2014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614488" y="4313237"/>
            <a:ext cx="7540624" cy="151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39" tIns="50372" rIns="100739" bIns="50372"/>
          <a:lstStyle/>
          <a:p>
            <a:pPr defTabSz="1004888" ea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None/>
              <a:defRPr/>
            </a:pPr>
            <a:r>
              <a:rPr lang="en-US" sz="3200" u="sng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Jishen </a:t>
            </a:r>
            <a:r>
              <a:rPr lang="en-US" sz="3200" u="sng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Zhao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Onur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Mutlu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      Yuan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Xie</a:t>
            </a:r>
            <a:endParaRPr lang="en-US" sz="3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21312" y="6570130"/>
            <a:ext cx="1675899" cy="863116"/>
            <a:chOff x="3540375" y="6347503"/>
            <a:chExt cx="2057400" cy="1120237"/>
          </a:xfrm>
        </p:grpSpPr>
        <p:pic>
          <p:nvPicPr>
            <p:cNvPr id="2050" name="Picture 2" descr="http://www.cs.cmu.edu/~spdow/images/logo-CMU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375" y="6724790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afari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4912" y="6347503"/>
              <a:ext cx="1777296" cy="514243"/>
            </a:xfrm>
            <a:prstGeom prst="rect">
              <a:avLst/>
            </a:prstGeom>
          </p:spPr>
        </p:pic>
      </p:grpSp>
      <p:pic>
        <p:nvPicPr>
          <p:cNvPr id="1026" name="Picture 2" descr="http://pire-ecci.ucsb.edu/renewal/ucs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2" y="64507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6FEDD-EEFF-4DD0-B957-D888B42A25AB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52" name="Title 31"/>
          <p:cNvSpPr txBox="1">
            <a:spLocks/>
          </p:cNvSpPr>
          <p:nvPr/>
        </p:nvSpPr>
        <p:spPr>
          <a:xfrm>
            <a:off x="620712" y="274637"/>
            <a:ext cx="8991600" cy="885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312" y="2124812"/>
            <a:ext cx="853440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These assumptions no longer hold in persistent memory, which needs to support data persistence</a:t>
            </a:r>
            <a:endParaRPr lang="en-US" sz="2800" dirty="0">
              <a:latin typeface="+mn-lt"/>
            </a:endParaRP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auto">
          <a:xfrm>
            <a:off x="0" y="3039212"/>
            <a:ext cx="9753600" cy="4358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(Data consistency when the system suddenly crashes or loses power)</a:t>
            </a:r>
            <a:endParaRPr lang="en-US" sz="2000" b="1" i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9312" y="4160837"/>
            <a:ext cx="853440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Mechanisms: </a:t>
            </a:r>
            <a:r>
              <a:rPr lang="en-US" sz="2800" b="1" dirty="0" err="1" smtClean="0">
                <a:solidFill>
                  <a:schemeClr val="accent2"/>
                </a:solidFill>
                <a:latin typeface="+mn-lt"/>
              </a:rPr>
              <a:t>multiversioning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 and write-order control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1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122238"/>
            <a:ext cx="8915400" cy="75088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Implication of </a:t>
            </a:r>
            <a:r>
              <a:rPr lang="en-US" sz="4000" b="1" dirty="0" err="1" smtClean="0">
                <a:solidFill>
                  <a:schemeClr val="accent1"/>
                </a:solidFill>
              </a:rPr>
              <a:t>Multiversioning</a:t>
            </a:r>
            <a:endParaRPr lang="en-US" sz="4000" b="1" dirty="0" smtClean="0">
              <a:solidFill>
                <a:schemeClr val="accent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035300" y="1692707"/>
            <a:ext cx="3657600" cy="13430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27" name="Rectangle 71"/>
          <p:cNvSpPr>
            <a:spLocks noChangeArrowheads="1"/>
          </p:cNvSpPr>
          <p:nvPr/>
        </p:nvSpPr>
        <p:spPr bwMode="auto">
          <a:xfrm>
            <a:off x="3276600" y="1719694"/>
            <a:ext cx="29162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NVM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88013" y="2211819"/>
            <a:ext cx="439737" cy="436563"/>
            <a:chOff x="5116512" y="2072124"/>
            <a:chExt cx="439948" cy="434117"/>
          </a:xfrm>
        </p:grpSpPr>
        <p:sp>
          <p:nvSpPr>
            <p:cNvPr id="151" name="Rounded Rectangle 150"/>
            <p:cNvSpPr/>
            <p:nvPr/>
          </p:nvSpPr>
          <p:spPr>
            <a:xfrm>
              <a:off x="5116512" y="2103696"/>
              <a:ext cx="439948" cy="3030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0516" name="Rectangle 5"/>
            <p:cNvSpPr>
              <a:spLocks noChangeArrowheads="1"/>
            </p:cNvSpPr>
            <p:nvPr/>
          </p:nvSpPr>
          <p:spPr bwMode="auto">
            <a:xfrm>
              <a:off x="5162572" y="2072124"/>
              <a:ext cx="362774" cy="434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A</a:t>
              </a:r>
              <a:endParaRPr lang="en-US" sz="2800">
                <a:latin typeface="Calibri" pitchFamily="34" charset="0"/>
              </a:endParaRPr>
            </a:p>
          </p:txBody>
        </p:sp>
      </p:grpSp>
      <p:sp>
        <p:nvSpPr>
          <p:cNvPr id="11273" name="Slide Number Placeholder 10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A225CBE-3CAB-481E-9AB1-537883DC33EE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57" name="Right Brace 56"/>
          <p:cNvSpPr/>
          <p:nvPr/>
        </p:nvSpPr>
        <p:spPr>
          <a:xfrm>
            <a:off x="6732588" y="1692707"/>
            <a:ext cx="381000" cy="1331912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20497" name="Content Placeholder 85"/>
          <p:cNvSpPr txBox="1">
            <a:spLocks/>
          </p:cNvSpPr>
          <p:nvPr/>
        </p:nvSpPr>
        <p:spPr bwMode="auto">
          <a:xfrm>
            <a:off x="7056438" y="2100694"/>
            <a:ext cx="15843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39" tIns="50372" rIns="100739" bIns="50372"/>
          <a:lstStyle/>
          <a:p>
            <a:pPr marL="374650" indent="-374650" algn="ctr" defTabSz="1004888" eaLnBrk="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Persistent</a:t>
            </a:r>
            <a:endParaRPr lang="en-US" sz="2800" b="1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844800" y="1980044"/>
            <a:ext cx="2728912" cy="428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ctangle 71"/>
          <p:cNvSpPr>
            <a:spLocks noChangeArrowheads="1"/>
          </p:cNvSpPr>
          <p:nvPr/>
        </p:nvSpPr>
        <p:spPr bwMode="auto">
          <a:xfrm>
            <a:off x="620712" y="1692707"/>
            <a:ext cx="2324101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Updates of 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data structure A have multiple write requests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02312" y="2255837"/>
            <a:ext cx="71438" cy="288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xplosion 1 42"/>
          <p:cNvSpPr/>
          <p:nvPr/>
        </p:nvSpPr>
        <p:spPr>
          <a:xfrm rot="21042365">
            <a:off x="5446712" y="1476375"/>
            <a:ext cx="990600" cy="3810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5345112" y="1722437"/>
            <a:ext cx="10556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Crash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0" grpId="0" animBg="1"/>
      <p:bldP spid="43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122238"/>
            <a:ext cx="8915400" cy="75088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Implication of </a:t>
            </a:r>
            <a:r>
              <a:rPr lang="en-US" sz="4000" b="1" dirty="0" err="1" smtClean="0">
                <a:solidFill>
                  <a:schemeClr val="accent1"/>
                </a:solidFill>
              </a:rPr>
              <a:t>Multiversioning</a:t>
            </a:r>
            <a:endParaRPr lang="en-US" sz="4000" b="1" dirty="0" smtClean="0">
              <a:solidFill>
                <a:schemeClr val="accent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035300" y="1692707"/>
            <a:ext cx="3657600" cy="13430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27" name="Rectangle 71"/>
          <p:cNvSpPr>
            <a:spLocks noChangeArrowheads="1"/>
          </p:cNvSpPr>
          <p:nvPr/>
        </p:nvSpPr>
        <p:spPr bwMode="auto">
          <a:xfrm>
            <a:off x="3276600" y="1719694"/>
            <a:ext cx="29162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NVM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4300" y="2211819"/>
            <a:ext cx="473075" cy="436563"/>
            <a:chOff x="5116512" y="2072123"/>
            <a:chExt cx="475040" cy="434469"/>
          </a:xfrm>
        </p:grpSpPr>
        <p:sp>
          <p:nvSpPr>
            <p:cNvPr id="142" name="Rounded Rectangle 141"/>
            <p:cNvSpPr/>
            <p:nvPr/>
          </p:nvSpPr>
          <p:spPr>
            <a:xfrm>
              <a:off x="5116512" y="2103721"/>
              <a:ext cx="441565" cy="30333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0518" name="Rectangle 5"/>
            <p:cNvSpPr>
              <a:spLocks noChangeArrowheads="1"/>
            </p:cNvSpPr>
            <p:nvPr/>
          </p:nvSpPr>
          <p:spPr bwMode="auto">
            <a:xfrm>
              <a:off x="5162577" y="2072123"/>
              <a:ext cx="428975" cy="43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A’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88013" y="2211819"/>
            <a:ext cx="439737" cy="436563"/>
            <a:chOff x="5116512" y="2072124"/>
            <a:chExt cx="439948" cy="434117"/>
          </a:xfrm>
        </p:grpSpPr>
        <p:sp>
          <p:nvSpPr>
            <p:cNvPr id="151" name="Rounded Rectangle 150"/>
            <p:cNvSpPr/>
            <p:nvPr/>
          </p:nvSpPr>
          <p:spPr>
            <a:xfrm>
              <a:off x="5116512" y="2103696"/>
              <a:ext cx="439948" cy="3030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0516" name="Rectangle 5"/>
            <p:cNvSpPr>
              <a:spLocks noChangeArrowheads="1"/>
            </p:cNvSpPr>
            <p:nvPr/>
          </p:nvSpPr>
          <p:spPr bwMode="auto">
            <a:xfrm>
              <a:off x="5162572" y="2072124"/>
              <a:ext cx="362774" cy="434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A</a:t>
              </a:r>
              <a:endParaRPr lang="en-US" sz="2800">
                <a:latin typeface="Calibri" pitchFamily="34" charset="0"/>
              </a:endParaRPr>
            </a:p>
          </p:txBody>
        </p:sp>
      </p:grpSp>
      <p:sp>
        <p:nvSpPr>
          <p:cNvPr id="11273" name="Slide Number Placeholder 10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A225CBE-3CAB-481E-9AB1-537883DC33EE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grpSp>
        <p:nvGrpSpPr>
          <p:cNvPr id="4" name="Group 167"/>
          <p:cNvGrpSpPr>
            <a:grpSpLocks/>
          </p:cNvGrpSpPr>
          <p:nvPr/>
        </p:nvGrpSpPr>
        <p:grpSpPr bwMode="auto">
          <a:xfrm>
            <a:off x="3557588" y="2578532"/>
            <a:ext cx="1154112" cy="454025"/>
            <a:chOff x="5954712" y="2408235"/>
            <a:chExt cx="1154112" cy="454702"/>
          </a:xfrm>
        </p:grpSpPr>
        <p:sp>
          <p:nvSpPr>
            <p:cNvPr id="171" name="Vertical Scroll 170"/>
            <p:cNvSpPr/>
            <p:nvPr/>
          </p:nvSpPr>
          <p:spPr>
            <a:xfrm>
              <a:off x="5954712" y="2408235"/>
              <a:ext cx="1154112" cy="381568"/>
            </a:xfrm>
            <a:prstGeom prst="verticalScroll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72" name="Rectangle 71"/>
            <p:cNvSpPr>
              <a:spLocks noChangeArrowheads="1"/>
            </p:cNvSpPr>
            <p:nvPr/>
          </p:nvSpPr>
          <p:spPr bwMode="auto">
            <a:xfrm>
              <a:off x="6030912" y="2425723"/>
              <a:ext cx="1001712" cy="4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latin typeface="+mj-lt"/>
                </a:rPr>
                <a:t>Ver</a:t>
              </a: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N</a:t>
              </a:r>
            </a:p>
          </p:txBody>
        </p:sp>
      </p:grpSp>
      <p:grpSp>
        <p:nvGrpSpPr>
          <p:cNvPr id="5" name="Group 172"/>
          <p:cNvGrpSpPr>
            <a:grpSpLocks/>
          </p:cNvGrpSpPr>
          <p:nvPr/>
        </p:nvGrpSpPr>
        <p:grpSpPr bwMode="auto">
          <a:xfrm>
            <a:off x="5314950" y="2578532"/>
            <a:ext cx="1149350" cy="454025"/>
            <a:chOff x="5916611" y="2408239"/>
            <a:chExt cx="1149349" cy="454698"/>
          </a:xfrm>
        </p:grpSpPr>
        <p:sp>
          <p:nvSpPr>
            <p:cNvPr id="177" name="Vertical Scroll 176"/>
            <p:cNvSpPr/>
            <p:nvPr/>
          </p:nvSpPr>
          <p:spPr>
            <a:xfrm>
              <a:off x="5954711" y="2408239"/>
              <a:ext cx="1111249" cy="381565"/>
            </a:xfrm>
            <a:prstGeom prst="verticalScroll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80" name="Rectangle 71"/>
            <p:cNvSpPr>
              <a:spLocks noChangeArrowheads="1"/>
            </p:cNvSpPr>
            <p:nvPr/>
          </p:nvSpPr>
          <p:spPr bwMode="auto">
            <a:xfrm>
              <a:off x="5916611" y="2425727"/>
              <a:ext cx="1149349" cy="4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latin typeface="+mj-lt"/>
                </a:rPr>
                <a:t>Ver</a:t>
              </a: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N-1</a:t>
              </a:r>
            </a:p>
          </p:txBody>
        </p:sp>
      </p:grpSp>
      <p:sp>
        <p:nvSpPr>
          <p:cNvPr id="141" name="Content Placeholder 85"/>
          <p:cNvSpPr txBox="1">
            <a:spLocks/>
          </p:cNvSpPr>
          <p:nvPr/>
        </p:nvSpPr>
        <p:spPr bwMode="auto">
          <a:xfrm>
            <a:off x="773112" y="4392597"/>
            <a:ext cx="8229600" cy="81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100739" tIns="50372" rIns="100739" bIns="50372" anchor="ctr" anchorCtr="1"/>
          <a:lstStyle/>
          <a:p>
            <a:pPr marL="374650" indent="-374650" algn="ctr" defTabSz="1004888" eaLnBrk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The two versions are not updated at the same time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3" name="Rectangle 71"/>
          <p:cNvSpPr>
            <a:spLocks noChangeArrowheads="1"/>
          </p:cNvSpPr>
          <p:nvPr/>
        </p:nvSpPr>
        <p:spPr bwMode="auto">
          <a:xfrm>
            <a:off x="2052638" y="3635807"/>
            <a:ext cx="460851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Logging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Copy-on-write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671888" y="2953182"/>
            <a:ext cx="215900" cy="682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71"/>
          <p:cNvSpPr>
            <a:spLocks noChangeArrowheads="1"/>
          </p:cNvSpPr>
          <p:nvPr/>
        </p:nvSpPr>
        <p:spPr bwMode="auto">
          <a:xfrm>
            <a:off x="6480175" y="3277032"/>
            <a:ext cx="19748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Original data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6156325" y="2953182"/>
            <a:ext cx="396875" cy="539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44513" y="6678612"/>
            <a:ext cx="8939212" cy="377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[Volos+ ASPLOS’11, Coburn+ ASPLOS’11, Condit+ SOSP’09,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Venkataraman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+ FAST'11] </a:t>
            </a:r>
            <a:endParaRPr lang="en-US" sz="2000" dirty="0">
              <a:latin typeface="+mn-lt"/>
            </a:endParaRPr>
          </a:p>
        </p:txBody>
      </p:sp>
      <p:sp>
        <p:nvSpPr>
          <p:cNvPr id="57" name="Right Brace 56"/>
          <p:cNvSpPr/>
          <p:nvPr/>
        </p:nvSpPr>
        <p:spPr>
          <a:xfrm>
            <a:off x="6732588" y="1692707"/>
            <a:ext cx="381000" cy="1331912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20497" name="Content Placeholder 85"/>
          <p:cNvSpPr txBox="1">
            <a:spLocks/>
          </p:cNvSpPr>
          <p:nvPr/>
        </p:nvSpPr>
        <p:spPr bwMode="auto">
          <a:xfrm>
            <a:off x="7056438" y="2100694"/>
            <a:ext cx="15843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39" tIns="50372" rIns="100739" bIns="50372"/>
          <a:lstStyle/>
          <a:p>
            <a:pPr marL="374650" indent="-374650" algn="ctr" defTabSz="1004888" eaLnBrk="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Persistent</a:t>
            </a:r>
            <a:endParaRPr lang="en-US" sz="28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32250" y="2232457"/>
            <a:ext cx="71438" cy="288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5545138" y="3169082"/>
            <a:ext cx="595312" cy="449262"/>
            <a:chOff x="4225608" y="3626485"/>
            <a:chExt cx="594677" cy="450215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4349301" y="3626485"/>
              <a:ext cx="470984" cy="434306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25608" y="3847615"/>
              <a:ext cx="152237" cy="229085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3960813" y="3132569"/>
            <a:ext cx="381000" cy="387350"/>
            <a:chOff x="4813300" y="2943225"/>
            <a:chExt cx="381000" cy="387350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4813300" y="2943225"/>
              <a:ext cx="381000" cy="3810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949825" y="2949575"/>
              <a:ext cx="152400" cy="3810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9" name="Explosion 1 68"/>
          <p:cNvSpPr/>
          <p:nvPr/>
        </p:nvSpPr>
        <p:spPr>
          <a:xfrm rot="21042365">
            <a:off x="4457700" y="3102407"/>
            <a:ext cx="990600" cy="3810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4356100" y="3348469"/>
            <a:ext cx="10556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Crash</a:t>
            </a:r>
          </a:p>
        </p:txBody>
      </p:sp>
      <p:sp>
        <p:nvSpPr>
          <p:cNvPr id="72" name="Content Placeholder 85"/>
          <p:cNvSpPr txBox="1">
            <a:spLocks/>
          </p:cNvSpPr>
          <p:nvPr/>
        </p:nvSpPr>
        <p:spPr bwMode="auto">
          <a:xfrm>
            <a:off x="1223963" y="5148694"/>
            <a:ext cx="7380287" cy="8143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0739" tIns="50372" rIns="100739" bIns="50372" anchor="ctr" anchorCtr="1"/>
          <a:lstStyle/>
          <a:p>
            <a:pPr algn="ctr">
              <a:defRPr/>
            </a:pPr>
            <a:r>
              <a:rPr lang="en-US" sz="2800" b="1" dirty="0" smtClean="0">
                <a:latin typeface="+mn-lt"/>
              </a:rPr>
              <a:t>Significantly increasing write traffic – </a:t>
            </a:r>
            <a:endParaRPr lang="en-US" sz="2800" b="1" dirty="0">
              <a:latin typeface="+mn-lt"/>
            </a:endParaRPr>
          </a:p>
          <a:p>
            <a:pPr algn="ctr">
              <a:defRPr/>
            </a:pPr>
            <a:r>
              <a:rPr lang="en-US" sz="2800" dirty="0">
                <a:latin typeface="+mn-lt"/>
              </a:rPr>
              <a:t>Two writes with each one data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41" grpId="0"/>
      <p:bldP spid="61" grpId="0" animBg="1"/>
      <p:bldP spid="69" grpId="0" animBg="1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468312" y="1874837"/>
            <a:ext cx="3657600" cy="129458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Reads are on the critical path of application execution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1" name="Rectangle 71"/>
          <p:cNvSpPr>
            <a:spLocks noChangeArrowheads="1"/>
          </p:cNvSpPr>
          <p:nvPr/>
        </p:nvSpPr>
        <p:spPr bwMode="auto">
          <a:xfrm>
            <a:off x="544512" y="3627437"/>
            <a:ext cx="3581400" cy="89383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Applications are usually read-intensive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4583112" y="2027237"/>
            <a:ext cx="4887913" cy="49308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Prioritize reads over writes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112" y="4694237"/>
            <a:ext cx="464724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Infrequent write queue drains</a:t>
            </a:r>
            <a:endParaRPr lang="en-US" sz="28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>
            <a:off x="4583112" y="3627437"/>
            <a:ext cx="4876800" cy="89383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D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elay writes until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they fill up the write queue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2" y="12652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Assumptions </a:t>
            </a:r>
            <a:endParaRPr lang="en-US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7512" y="1265237"/>
            <a:ext cx="28194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Design decisions</a:t>
            </a:r>
            <a:endParaRPr lang="en-US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4512" y="1036637"/>
            <a:ext cx="5562600" cy="4572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3512" y="1798637"/>
            <a:ext cx="4659312" cy="14478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4964112" y="3627437"/>
            <a:ext cx="41910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Persistent applications are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usually write-intensive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06512" y="3322637"/>
            <a:ext cx="1524000" cy="1600200"/>
            <a:chOff x="1306512" y="3322637"/>
            <a:chExt cx="1524000" cy="16002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306512" y="3322637"/>
              <a:ext cx="1524000" cy="1524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687512" y="3398837"/>
              <a:ext cx="1066800" cy="1524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itle 31"/>
          <p:cNvSpPr txBox="1">
            <a:spLocks/>
          </p:cNvSpPr>
          <p:nvPr/>
        </p:nvSpPr>
        <p:spPr>
          <a:xfrm>
            <a:off x="239712" y="350837"/>
            <a:ext cx="9525000" cy="885825"/>
          </a:xfrm>
          <a:prstGeom prst="rect">
            <a:avLst/>
          </a:prstGeom>
        </p:spPr>
        <p:txBody>
          <a:bodyPr/>
          <a:lstStyle/>
          <a:p>
            <a:pPr lvl="0" algn="ctr" defTabSz="1004888" eaLnBrk="0">
              <a:lnSpc>
                <a:spcPct val="100000"/>
              </a:lnSpc>
              <a:buClrTx/>
              <a:buSzTx/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Assumptions and Design Choices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4512" y="-1"/>
            <a:ext cx="4419600" cy="103663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1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744912" y="1493837"/>
            <a:ext cx="3657600" cy="13430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0" name="Rectangle 71"/>
          <p:cNvSpPr>
            <a:spLocks noChangeArrowheads="1"/>
          </p:cNvSpPr>
          <p:nvPr/>
        </p:nvSpPr>
        <p:spPr bwMode="auto">
          <a:xfrm>
            <a:off x="3592512" y="1520824"/>
            <a:ext cx="3962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NVM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239713" y="274638"/>
            <a:ext cx="9577387" cy="58102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Implication of Write-order Control</a:t>
            </a:r>
          </a:p>
        </p:txBody>
      </p:sp>
      <p:sp>
        <p:nvSpPr>
          <p:cNvPr id="7182" name="Slide Number Placeholder 31"/>
          <p:cNvSpPr>
            <a:spLocks noGrp="1"/>
          </p:cNvSpPr>
          <p:nvPr>
            <p:ph type="sldNum" sz="quarter" idx="12"/>
          </p:nvPr>
        </p:nvSpPr>
        <p:spPr bwMode="auto">
          <a:xfrm>
            <a:off x="7224713" y="6654800"/>
            <a:ext cx="2352675" cy="40163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78CB652-DD00-4735-9079-AF5D0052C6E6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278562" y="1953259"/>
            <a:ext cx="438150" cy="435825"/>
            <a:chOff x="5116512" y="2072122"/>
            <a:chExt cx="439553" cy="434231"/>
          </a:xfrm>
        </p:grpSpPr>
        <p:sp>
          <p:nvSpPr>
            <p:cNvPr id="88" name="Rounded Rectangle 87"/>
            <p:cNvSpPr/>
            <p:nvPr/>
          </p:nvSpPr>
          <p:spPr>
            <a:xfrm>
              <a:off x="5116512" y="2103756"/>
              <a:ext cx="439553" cy="30368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1541" name="Rectangle 5"/>
            <p:cNvSpPr>
              <a:spLocks noChangeArrowheads="1"/>
            </p:cNvSpPr>
            <p:nvPr/>
          </p:nvSpPr>
          <p:spPr bwMode="auto">
            <a:xfrm>
              <a:off x="5162574" y="2072122"/>
              <a:ext cx="363761" cy="434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A</a:t>
              </a:r>
              <a:endParaRPr lang="en-US" sz="2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109" name="Explosion 1 108"/>
          <p:cNvSpPr/>
          <p:nvPr/>
        </p:nvSpPr>
        <p:spPr>
          <a:xfrm rot="21042365">
            <a:off x="1787976" y="4240212"/>
            <a:ext cx="990600" cy="3810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12" name="Rectangle 71"/>
          <p:cNvSpPr>
            <a:spLocks noChangeArrowheads="1"/>
          </p:cNvSpPr>
          <p:nvPr/>
        </p:nvSpPr>
        <p:spPr bwMode="auto">
          <a:xfrm>
            <a:off x="2088014" y="4486274"/>
            <a:ext cx="10556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Crash</a:t>
            </a:r>
          </a:p>
        </p:txBody>
      </p: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6411912" y="2789237"/>
            <a:ext cx="381000" cy="387350"/>
            <a:chOff x="9188263" y="2801379"/>
            <a:chExt cx="381000" cy="387350"/>
          </a:xfrm>
        </p:grpSpPr>
        <p:cxnSp>
          <p:nvCxnSpPr>
            <p:cNvPr id="115" name="Straight Connector 114"/>
            <p:cNvCxnSpPr/>
            <p:nvPr/>
          </p:nvCxnSpPr>
          <p:spPr>
            <a:xfrm flipV="1">
              <a:off x="9188263" y="2801379"/>
              <a:ext cx="381000" cy="3810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4788" y="2807729"/>
              <a:ext cx="152400" cy="3810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0" name="Rectangle 71"/>
          <p:cNvSpPr>
            <a:spLocks noChangeArrowheads="1"/>
          </p:cNvSpPr>
          <p:nvPr/>
        </p:nvSpPr>
        <p:spPr bwMode="auto">
          <a:xfrm>
            <a:off x="696912" y="1008063"/>
            <a:ext cx="2590800" cy="249677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>The two versions are not supposed </a:t>
            </a:r>
          </a:p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>to be updated </a:t>
            </a:r>
          </a:p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>at the same time, issued in order:</a:t>
            </a:r>
            <a:endParaRPr lang="en-US" sz="2400" b="1" i="1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A’ = {A’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, A’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, A’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} </a:t>
            </a:r>
          </a:p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= {A</a:t>
            </a:r>
            <a:r>
              <a:rPr lang="en-US" sz="2400" i="1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, A</a:t>
            </a:r>
            <a:r>
              <a:rPr lang="en-US" sz="2400" i="1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, A</a:t>
            </a:r>
            <a:r>
              <a:rPr lang="en-US" sz="2400" i="1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}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430712" y="960437"/>
            <a:ext cx="2160587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Processor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5" name="Rectangle 71"/>
          <p:cNvSpPr>
            <a:spLocks noChangeArrowheads="1"/>
          </p:cNvSpPr>
          <p:nvPr/>
        </p:nvSpPr>
        <p:spPr bwMode="auto">
          <a:xfrm>
            <a:off x="315912" y="3490912"/>
            <a:ext cx="4114801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tx1"/>
                </a:solidFill>
                <a:latin typeface="+mn-lt"/>
              </a:rPr>
              <a:t>Reordered by </a:t>
            </a: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>caches and MCs:</a:t>
            </a:r>
            <a:endParaRPr lang="en-US" sz="2400" b="1" i="1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, A’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A’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400" i="1" baseline="-25000" dirty="0">
                <a:solidFill>
                  <a:schemeClr val="tx1"/>
                </a:solidFill>
                <a:latin typeface="+mn-lt"/>
              </a:rPr>
              <a:t>3</a:t>
            </a:r>
            <a:endParaRPr lang="en-US" sz="2400" i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1763712" y="3795712"/>
            <a:ext cx="0" cy="539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629150" y="1947863"/>
            <a:ext cx="473075" cy="436562"/>
            <a:chOff x="5116512" y="2072124"/>
            <a:chExt cx="474074" cy="435940"/>
          </a:xfrm>
        </p:grpSpPr>
        <p:sp>
          <p:nvSpPr>
            <p:cNvPr id="147" name="Rounded Rectangle 146"/>
            <p:cNvSpPr/>
            <p:nvPr/>
          </p:nvSpPr>
          <p:spPr>
            <a:xfrm>
              <a:off x="5116512" y="2103829"/>
              <a:ext cx="440667" cy="3043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1537" name="Rectangle 5"/>
            <p:cNvSpPr>
              <a:spLocks noChangeArrowheads="1"/>
            </p:cNvSpPr>
            <p:nvPr/>
          </p:nvSpPr>
          <p:spPr bwMode="auto">
            <a:xfrm>
              <a:off x="5162572" y="2072124"/>
              <a:ext cx="428014" cy="43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A’</a:t>
              </a:r>
            </a:p>
          </p:txBody>
        </p:sp>
      </p:grpSp>
      <p:sp>
        <p:nvSpPr>
          <p:cNvPr id="149" name="Left Brace 148"/>
          <p:cNvSpPr/>
          <p:nvPr/>
        </p:nvSpPr>
        <p:spPr>
          <a:xfrm flipH="1">
            <a:off x="7442200" y="1484312"/>
            <a:ext cx="417512" cy="1381125"/>
          </a:xfrm>
          <a:prstGeom prst="leftBrace">
            <a:avLst>
              <a:gd name="adj1" fmla="val 8333"/>
              <a:gd name="adj2" fmla="val 5122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50" name="Rectangle 71"/>
          <p:cNvSpPr>
            <a:spLocks noChangeArrowheads="1"/>
          </p:cNvSpPr>
          <p:nvPr/>
        </p:nvSpPr>
        <p:spPr bwMode="auto">
          <a:xfrm>
            <a:off x="7820024" y="1971674"/>
            <a:ext cx="15636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Persistent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4659312" y="1985327"/>
            <a:ext cx="152400" cy="2705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" name="Group 123"/>
          <p:cNvGrpSpPr>
            <a:grpSpLocks/>
          </p:cNvGrpSpPr>
          <p:nvPr/>
        </p:nvGrpSpPr>
        <p:grpSpPr bwMode="auto">
          <a:xfrm>
            <a:off x="4595815" y="2859087"/>
            <a:ext cx="381000" cy="387350"/>
            <a:chOff x="9188263" y="2801379"/>
            <a:chExt cx="381000" cy="387350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9188263" y="2801379"/>
              <a:ext cx="381000" cy="3810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324788" y="2807729"/>
              <a:ext cx="152400" cy="3810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6399209" y="1981517"/>
            <a:ext cx="71438" cy="288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167"/>
          <p:cNvGrpSpPr>
            <a:grpSpLocks/>
          </p:cNvGrpSpPr>
          <p:nvPr/>
        </p:nvGrpSpPr>
        <p:grpSpPr bwMode="auto">
          <a:xfrm>
            <a:off x="4278312" y="2332037"/>
            <a:ext cx="1154112" cy="454025"/>
            <a:chOff x="5954712" y="2408235"/>
            <a:chExt cx="1154112" cy="454702"/>
          </a:xfrm>
        </p:grpSpPr>
        <p:sp>
          <p:nvSpPr>
            <p:cNvPr id="36" name="Vertical Scroll 35"/>
            <p:cNvSpPr/>
            <p:nvPr/>
          </p:nvSpPr>
          <p:spPr>
            <a:xfrm>
              <a:off x="5954712" y="2408235"/>
              <a:ext cx="1154112" cy="381568"/>
            </a:xfrm>
            <a:prstGeom prst="verticalScroll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7" name="Rectangle 71"/>
            <p:cNvSpPr>
              <a:spLocks noChangeArrowheads="1"/>
            </p:cNvSpPr>
            <p:nvPr/>
          </p:nvSpPr>
          <p:spPr bwMode="auto">
            <a:xfrm>
              <a:off x="6030912" y="2425723"/>
              <a:ext cx="1001712" cy="4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latin typeface="+mj-lt"/>
                </a:rPr>
                <a:t>Ver</a:t>
              </a: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N</a:t>
              </a:r>
            </a:p>
          </p:txBody>
        </p:sp>
      </p:grpSp>
      <p:grpSp>
        <p:nvGrpSpPr>
          <p:cNvPr id="38" name="Group 172"/>
          <p:cNvGrpSpPr>
            <a:grpSpLocks/>
          </p:cNvGrpSpPr>
          <p:nvPr/>
        </p:nvGrpSpPr>
        <p:grpSpPr bwMode="auto">
          <a:xfrm>
            <a:off x="6035674" y="2332037"/>
            <a:ext cx="1149350" cy="454025"/>
            <a:chOff x="5916611" y="2408239"/>
            <a:chExt cx="1149349" cy="454698"/>
          </a:xfrm>
        </p:grpSpPr>
        <p:sp>
          <p:nvSpPr>
            <p:cNvPr id="39" name="Vertical Scroll 38"/>
            <p:cNvSpPr/>
            <p:nvPr/>
          </p:nvSpPr>
          <p:spPr>
            <a:xfrm>
              <a:off x="5954711" y="2408239"/>
              <a:ext cx="1111249" cy="381565"/>
            </a:xfrm>
            <a:prstGeom prst="verticalScroll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0" name="Rectangle 71"/>
            <p:cNvSpPr>
              <a:spLocks noChangeArrowheads="1"/>
            </p:cNvSpPr>
            <p:nvPr/>
          </p:nvSpPr>
          <p:spPr bwMode="auto">
            <a:xfrm>
              <a:off x="5916611" y="2425727"/>
              <a:ext cx="1149349" cy="4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latin typeface="+mj-lt"/>
                </a:rPr>
                <a:t>Ver</a:t>
              </a: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N-1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2" grpId="0"/>
      <p:bldP spid="130" grpId="0"/>
      <p:bldP spid="133" grpId="0" animBg="1"/>
      <p:bldP spid="135" grpId="0"/>
      <p:bldP spid="151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22238"/>
            <a:ext cx="8915400" cy="75088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Implication of Write-order Control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287713" y="1855788"/>
            <a:ext cx="3657600" cy="13430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27" name="Rectangle 71"/>
          <p:cNvSpPr>
            <a:spLocks noChangeArrowheads="1"/>
          </p:cNvSpPr>
          <p:nvPr/>
        </p:nvSpPr>
        <p:spPr bwMode="auto">
          <a:xfrm>
            <a:off x="3135313" y="1882775"/>
            <a:ext cx="3962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NVM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92601" y="2506345"/>
            <a:ext cx="519111" cy="435825"/>
            <a:chOff x="5065662" y="2054426"/>
            <a:chExt cx="521768" cy="434583"/>
          </a:xfrm>
        </p:grpSpPr>
        <p:sp>
          <p:nvSpPr>
            <p:cNvPr id="142" name="Rounded Rectangle 141"/>
            <p:cNvSpPr/>
            <p:nvPr/>
          </p:nvSpPr>
          <p:spPr>
            <a:xfrm>
              <a:off x="5115765" y="2103817"/>
              <a:ext cx="362206" cy="30393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2563" name="Rectangle 5"/>
            <p:cNvSpPr>
              <a:spLocks noChangeArrowheads="1"/>
            </p:cNvSpPr>
            <p:nvPr/>
          </p:nvSpPr>
          <p:spPr bwMode="auto">
            <a:xfrm>
              <a:off x="5065662" y="2054426"/>
              <a:ext cx="521768" cy="434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A’</a:t>
              </a:r>
              <a:endParaRPr lang="en-US" sz="2400" baseline="-25000" dirty="0">
                <a:latin typeface="Calibri" pitchFamily="34" charset="0"/>
              </a:endParaRPr>
            </a:p>
          </p:txBody>
        </p:sp>
      </p:grpSp>
      <p:sp>
        <p:nvSpPr>
          <p:cNvPr id="11273" name="Slide Number Placeholder 10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F7EF0A9-4592-41E2-8208-E9774EB9DA6F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108" name="Down Arrow 107"/>
          <p:cNvSpPr/>
          <p:nvPr/>
        </p:nvSpPr>
        <p:spPr>
          <a:xfrm>
            <a:off x="6192838" y="1474788"/>
            <a:ext cx="304800" cy="581025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3" name="Content Placeholder 85"/>
          <p:cNvSpPr txBox="1">
            <a:spLocks/>
          </p:cNvSpPr>
          <p:nvPr/>
        </p:nvSpPr>
        <p:spPr bwMode="auto">
          <a:xfrm>
            <a:off x="1043868" y="3972890"/>
            <a:ext cx="8229600" cy="81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100739" tIns="50372" rIns="100739" bIns="50372" anchor="ctr" anchorCtr="1"/>
          <a:lstStyle/>
          <a:p>
            <a:pPr marL="374650" indent="-374650" algn="ctr" defTabSz="1004888" eaLnBrk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Restrict the ordering of writes arriving at the memory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95738" y="1150938"/>
            <a:ext cx="2160587" cy="525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Processor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Right Brace 46"/>
          <p:cNvSpPr/>
          <p:nvPr/>
        </p:nvSpPr>
        <p:spPr>
          <a:xfrm>
            <a:off x="7019925" y="1871663"/>
            <a:ext cx="381000" cy="1331912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22539" name="Content Placeholder 85"/>
          <p:cNvSpPr txBox="1">
            <a:spLocks/>
          </p:cNvSpPr>
          <p:nvPr/>
        </p:nvSpPr>
        <p:spPr bwMode="auto">
          <a:xfrm>
            <a:off x="7345363" y="2279650"/>
            <a:ext cx="15827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39" tIns="50372" rIns="100739" bIns="50372"/>
          <a:lstStyle/>
          <a:p>
            <a:pPr marL="374650" indent="-374650" algn="ctr" defTabSz="1004888" eaLnBrk="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b="1">
                <a:solidFill>
                  <a:schemeClr val="tx1"/>
                </a:solidFill>
                <a:latin typeface="Calibri" pitchFamily="34" charset="0"/>
              </a:rPr>
              <a:t>Persistent</a:t>
            </a:r>
            <a:endParaRPr lang="en-US" sz="2800" b="1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76830" y="2466974"/>
            <a:ext cx="395289" cy="435825"/>
            <a:chOff x="5044214" y="2012026"/>
            <a:chExt cx="396898" cy="433003"/>
          </a:xfrm>
        </p:grpSpPr>
        <p:sp>
          <p:nvSpPr>
            <p:cNvPr id="50" name="Rounded Rectangle 49"/>
            <p:cNvSpPr/>
            <p:nvPr/>
          </p:nvSpPr>
          <p:spPr>
            <a:xfrm>
              <a:off x="5115943" y="2103505"/>
              <a:ext cx="325169" cy="3028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2561" name="Rectangle 5"/>
            <p:cNvSpPr>
              <a:spLocks noChangeArrowheads="1"/>
            </p:cNvSpPr>
            <p:nvPr/>
          </p:nvSpPr>
          <p:spPr bwMode="auto">
            <a:xfrm>
              <a:off x="5044214" y="2012026"/>
              <a:ext cx="364076" cy="43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A</a:t>
              </a:r>
              <a:endParaRPr lang="en-US" sz="2400" baseline="-25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54" name="Rectangle 71"/>
          <p:cNvSpPr>
            <a:spLocks noChangeArrowheads="1"/>
          </p:cNvSpPr>
          <p:nvPr/>
        </p:nvSpPr>
        <p:spPr bwMode="auto">
          <a:xfrm>
            <a:off x="792163" y="1042988"/>
            <a:ext cx="2519362" cy="249677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tx1"/>
                </a:solidFill>
                <a:latin typeface="+mn-lt"/>
              </a:rPr>
              <a:t>Issued in order:</a:t>
            </a:r>
          </a:p>
          <a:p>
            <a:pPr>
              <a:defRPr/>
            </a:pP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Update A’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;</a:t>
            </a:r>
            <a:endParaRPr lang="en-US" sz="2400" i="1" baseline="-250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+mn-lt"/>
              </a:rPr>
              <a:t> Cache flush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;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Memory barrier;</a:t>
            </a:r>
            <a:endParaRPr lang="en-US" sz="2400" i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Update A</a:t>
            </a:r>
            <a:r>
              <a:rPr lang="en-US" sz="2400" i="1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baseline="-250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+mn-lt"/>
              </a:rPr>
              <a:t> Cache flush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;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Memory barrier;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6592888" y="1112837"/>
            <a:ext cx="2486024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Cache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flushes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Memory barriers</a:t>
            </a:r>
          </a:p>
          <a:p>
            <a:pPr>
              <a:defRPr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4916488" y="2562225"/>
            <a:ext cx="15875" cy="768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2297112" y="3475037"/>
            <a:ext cx="28876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Writes to A’ complete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4968875" y="2808288"/>
            <a:ext cx="576263" cy="1042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8" name="Rectangle 71"/>
          <p:cNvSpPr>
            <a:spLocks noChangeArrowheads="1"/>
          </p:cNvSpPr>
          <p:nvPr/>
        </p:nvSpPr>
        <p:spPr bwMode="auto">
          <a:xfrm>
            <a:off x="5421312" y="3505517"/>
            <a:ext cx="26654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Writes to A start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4" name="Content Placeholder 85"/>
          <p:cNvSpPr txBox="1">
            <a:spLocks/>
          </p:cNvSpPr>
          <p:nvPr/>
        </p:nvSpPr>
        <p:spPr bwMode="auto">
          <a:xfrm>
            <a:off x="792163" y="4716463"/>
            <a:ext cx="8569325" cy="1223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0739" tIns="50372" rIns="100739" bIns="50372" anchor="ctr" anchorCtr="1"/>
          <a:lstStyle/>
          <a:p>
            <a:pPr algn="ctr">
              <a:defRPr/>
            </a:pPr>
            <a:r>
              <a:rPr lang="en-US" sz="2800" b="1" dirty="0" smtClean="0">
                <a:latin typeface="+mn-lt"/>
              </a:rPr>
              <a:t>Making application execution write dependent – </a:t>
            </a:r>
          </a:p>
          <a:p>
            <a:pPr algn="ctr">
              <a:defRPr/>
            </a:pPr>
            <a:r>
              <a:rPr lang="en-US" sz="2800" dirty="0" smtClean="0">
                <a:latin typeface="+mn-lt"/>
              </a:rPr>
              <a:t>Subsequent writes, reads, and computation can all depend on a previously issued write</a:t>
            </a:r>
            <a:endParaRPr lang="en-US" sz="2800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4513" y="6526213"/>
            <a:ext cx="8939212" cy="377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[Volos+ ASPLOS’11, Coburn+ ASPLOS’11, Condit+ SOSP’09,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Venkataraman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+ FAST'11] 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54" grpId="0" uiExpand="1" build="p"/>
      <p:bldP spid="56" grpId="0" uiExpand="1" build="p"/>
      <p:bldP spid="71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468312" y="1874837"/>
            <a:ext cx="3657600" cy="129458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Reads are on the critical path of application execution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1" name="Rectangle 71"/>
          <p:cNvSpPr>
            <a:spLocks noChangeArrowheads="1"/>
          </p:cNvSpPr>
          <p:nvPr/>
        </p:nvSpPr>
        <p:spPr bwMode="auto">
          <a:xfrm>
            <a:off x="544512" y="3627437"/>
            <a:ext cx="3581400" cy="89383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Applications are usually read-intensive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4583112" y="2027237"/>
            <a:ext cx="4887913" cy="49308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Prioritize reads over writes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112" y="4694237"/>
            <a:ext cx="464724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Infrequent write queue drains</a:t>
            </a:r>
            <a:endParaRPr lang="en-US" sz="28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>
            <a:off x="4583112" y="3627437"/>
            <a:ext cx="4876800" cy="89383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D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elay writes until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they fill up the write queue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2" y="12652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Assumptions </a:t>
            </a:r>
            <a:endParaRPr lang="en-US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7512" y="1265237"/>
            <a:ext cx="28194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Design decisions</a:t>
            </a:r>
            <a:endParaRPr lang="en-US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4512" y="1036637"/>
            <a:ext cx="5562600" cy="4572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4964112" y="3627437"/>
            <a:ext cx="41910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Persistent applications are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usually write-intensive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077912" y="3322637"/>
            <a:ext cx="1524000" cy="1524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458912" y="3398837"/>
            <a:ext cx="1066800" cy="1524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4512" y="3246437"/>
            <a:ext cx="8915400" cy="18288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5040312" y="2047803"/>
            <a:ext cx="38862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Writes are also on the critical execution path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2" name="Title 31"/>
          <p:cNvSpPr txBox="1">
            <a:spLocks/>
          </p:cNvSpPr>
          <p:nvPr/>
        </p:nvSpPr>
        <p:spPr>
          <a:xfrm>
            <a:off x="239712" y="350837"/>
            <a:ext cx="9525000" cy="885825"/>
          </a:xfrm>
          <a:prstGeom prst="rect">
            <a:avLst/>
          </a:prstGeom>
        </p:spPr>
        <p:txBody>
          <a:bodyPr/>
          <a:lstStyle/>
          <a:p>
            <a:pPr lvl="0" algn="ctr" defTabSz="1004888" eaLnBrk="0">
              <a:lnSpc>
                <a:spcPct val="100000"/>
              </a:lnSpc>
              <a:buClrTx/>
              <a:buSzTx/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Assumptions and Design Choices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54512" y="-1"/>
            <a:ext cx="4419600" cy="103663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7312" y="3246437"/>
            <a:ext cx="4572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/>
                </a:solidFill>
                <a:latin typeface="+mn-lt"/>
              </a:rPr>
              <a:t>(Application execution is read-dependent)</a:t>
            </a:r>
            <a:endParaRPr lang="en-US" sz="2800" b="1" i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82712" y="1951037"/>
            <a:ext cx="1524000" cy="1600200"/>
            <a:chOff x="1382712" y="1951037"/>
            <a:chExt cx="1524000" cy="16002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382712" y="1951037"/>
              <a:ext cx="1524000" cy="1524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763712" y="2027237"/>
              <a:ext cx="1066800" cy="1524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430712" y="3170237"/>
            <a:ext cx="54864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(Application execution is </a:t>
            </a:r>
          </a:p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write-dependent)</a:t>
            </a:r>
            <a:endParaRPr lang="en-US" sz="2800" b="1" i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1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468312" y="1874837"/>
            <a:ext cx="3657600" cy="129458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Reads are on the critical path of application execution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1" name="Rectangle 71"/>
          <p:cNvSpPr>
            <a:spLocks noChangeArrowheads="1"/>
          </p:cNvSpPr>
          <p:nvPr/>
        </p:nvSpPr>
        <p:spPr bwMode="auto">
          <a:xfrm>
            <a:off x="544512" y="3627437"/>
            <a:ext cx="3581400" cy="89383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Applications are usually read-intensive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2" y="12652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Assumptions </a:t>
            </a:r>
            <a:endParaRPr lang="en-US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392112" y="2027237"/>
            <a:ext cx="38862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Writes are also on the critical execution path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239712" y="3724203"/>
            <a:ext cx="41910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Persistent applications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are usually write-intensive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3" name="Title 31"/>
          <p:cNvSpPr txBox="1">
            <a:spLocks/>
          </p:cNvSpPr>
          <p:nvPr/>
        </p:nvSpPr>
        <p:spPr>
          <a:xfrm>
            <a:off x="239712" y="350837"/>
            <a:ext cx="9525000" cy="885825"/>
          </a:xfrm>
          <a:prstGeom prst="rect">
            <a:avLst/>
          </a:prstGeom>
        </p:spPr>
        <p:txBody>
          <a:bodyPr/>
          <a:lstStyle/>
          <a:p>
            <a:pPr lvl="0" algn="ctr" defTabSz="1004888" eaLnBrk="0">
              <a:lnSpc>
                <a:spcPct val="100000"/>
              </a:lnSpc>
              <a:buClrTx/>
              <a:buSzTx/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Assumptions and Design Choices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54512" y="-1"/>
            <a:ext cx="4419600" cy="103663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1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1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4583112" y="2027237"/>
            <a:ext cx="4887913" cy="49308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Prioritize reads over writes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112" y="4694237"/>
            <a:ext cx="464724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/>
                </a:solidFill>
                <a:latin typeface="+mn-lt"/>
              </a:rPr>
              <a:t>Infrequent write queue drains</a:t>
            </a:r>
            <a:endParaRPr lang="en-US" sz="2800" b="1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>
            <a:off x="4583112" y="3627437"/>
            <a:ext cx="4876800" cy="89383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D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elay writes until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they overflow the write queue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2" y="12652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Assumptions </a:t>
            </a:r>
            <a:endParaRPr lang="en-US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7512" y="1265237"/>
            <a:ext cx="28194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Design choices</a:t>
            </a:r>
            <a:endParaRPr lang="en-US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392112" y="2027237"/>
            <a:ext cx="38862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Writes are also on the critical execution path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239712" y="3724203"/>
            <a:ext cx="41910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Persistent applications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are usually write-intensive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7" name="Wave 16"/>
          <p:cNvSpPr/>
          <p:nvPr/>
        </p:nvSpPr>
        <p:spPr>
          <a:xfrm rot="20161822">
            <a:off x="7158882" y="1745027"/>
            <a:ext cx="2204499" cy="1210053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</a:rPr>
              <a:t>Unfairness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9712" y="4694237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35512" y="4708593"/>
            <a:ext cx="1640392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Frequent</a:t>
            </a:r>
            <a:endParaRPr lang="en-US" sz="28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4430712" y="4313237"/>
            <a:ext cx="2286000" cy="1219200"/>
          </a:xfrm>
          <a:prstGeom prst="irregularSeal2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97312" y="5608637"/>
            <a:ext cx="5791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Frequent stall reads to drain the write queue,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frequently switch between 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servicing reads and servicing writes</a:t>
            </a:r>
            <a:endParaRPr lang="en-US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Wave 21"/>
          <p:cNvSpPr/>
          <p:nvPr/>
        </p:nvSpPr>
        <p:spPr>
          <a:xfrm rot="20161822">
            <a:off x="7504322" y="3122155"/>
            <a:ext cx="2195154" cy="1342334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1"/>
                </a:solidFill>
              </a:rPr>
              <a:t>Performance Degradation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3" name="Title 31"/>
          <p:cNvSpPr txBox="1">
            <a:spLocks/>
          </p:cNvSpPr>
          <p:nvPr/>
        </p:nvSpPr>
        <p:spPr>
          <a:xfrm>
            <a:off x="239712" y="350837"/>
            <a:ext cx="9525000" cy="885825"/>
          </a:xfrm>
          <a:prstGeom prst="rect">
            <a:avLst/>
          </a:prstGeom>
        </p:spPr>
        <p:txBody>
          <a:bodyPr/>
          <a:lstStyle/>
          <a:p>
            <a:pPr lvl="0" algn="ctr" defTabSz="1004888" eaLnBrk="0">
              <a:lnSpc>
                <a:spcPct val="100000"/>
              </a:lnSpc>
              <a:buClrTx/>
              <a:buSzTx/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Assumptions and Design Choices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9312" y="0"/>
            <a:ext cx="4343400" cy="103663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873162" y="5420353"/>
            <a:ext cx="1640392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Why</a:t>
            </a:r>
            <a:endParaRPr lang="en-US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3097212" y="5494337"/>
            <a:ext cx="457200" cy="381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1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/>
      <p:bldP spid="20" grpId="0" animBg="1"/>
      <p:bldP spid="21" grpId="0"/>
      <p:bldP spid="22" grpId="0" animBg="1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4150" cy="80962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Bus Turnaround Overhead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9018D-BD49-4B6B-9EE3-B3E1A58BCB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49912" y="1058012"/>
            <a:ext cx="22098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1"/>
                </a:solidFill>
                <a:latin typeface="+mn-lt"/>
              </a:rPr>
              <a:t>tWTR</a:t>
            </a:r>
            <a:r>
              <a:rPr lang="en-US" sz="2800" b="1" i="1" dirty="0" smtClean="0">
                <a:solidFill>
                  <a:schemeClr val="accent1"/>
                </a:solidFill>
                <a:latin typeface="+mn-lt"/>
              </a:rPr>
              <a:t> ~ 15ns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980094524"/>
              </p:ext>
            </p:extLst>
          </p:nvPr>
        </p:nvGraphicFramePr>
        <p:xfrm>
          <a:off x="1964587" y="4235662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896052" y="4716803"/>
            <a:ext cx="533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4411989" y="4370746"/>
            <a:ext cx="3267598" cy="12945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Bus cycles wasted on bus turnarounds </a:t>
            </a:r>
            <a:br>
              <a:rPr lang="en-US" sz="28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tRTW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tWTR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)</a:t>
            </a:r>
            <a:endParaRPr lang="en-US" sz="2800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grpSp>
        <p:nvGrpSpPr>
          <p:cNvPr id="7" name="Group 29"/>
          <p:cNvGrpSpPr/>
          <p:nvPr/>
        </p:nvGrpSpPr>
        <p:grpSpPr>
          <a:xfrm rot="10800000" flipH="1">
            <a:off x="3649990" y="5894746"/>
            <a:ext cx="599552" cy="381000"/>
            <a:chOff x="7554912" y="2332037"/>
            <a:chExt cx="599552" cy="3810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7554912" y="2332037"/>
              <a:ext cx="3048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49664" y="2342085"/>
              <a:ext cx="30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4183389" y="5970946"/>
            <a:ext cx="3429000" cy="8938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Bus cycles to perform memory accesses</a:t>
            </a:r>
            <a:endParaRPr lang="en-US" sz="2800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grpSp>
        <p:nvGrpSpPr>
          <p:cNvPr id="12" name="Group 39"/>
          <p:cNvGrpSpPr/>
          <p:nvPr/>
        </p:nvGrpSpPr>
        <p:grpSpPr>
          <a:xfrm>
            <a:off x="849312" y="2047803"/>
            <a:ext cx="1600200" cy="834042"/>
            <a:chOff x="5726112" y="1544215"/>
            <a:chExt cx="1600200" cy="834042"/>
          </a:xfrm>
          <a:solidFill>
            <a:schemeClr val="accent3">
              <a:lumMod val="75000"/>
              <a:alpha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5726112" y="1620415"/>
              <a:ext cx="1600200" cy="757842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07112" y="1544215"/>
              <a:ext cx="9906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CPU</a:t>
              </a:r>
              <a:endParaRPr lang="en-US" sz="2400" b="1" dirty="0">
                <a:latin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82712" y="2505003"/>
            <a:ext cx="609600" cy="364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2"/>
                </a:solidFill>
              </a:rPr>
              <a:t>MC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5246" y="2944305"/>
            <a:ext cx="11430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DRAM</a:t>
            </a:r>
            <a:endParaRPr lang="en-US" sz="2400" b="1" dirty="0">
              <a:latin typeface="+mn-lt"/>
            </a:endParaRPr>
          </a:p>
        </p:txBody>
      </p:sp>
      <p:grpSp>
        <p:nvGrpSpPr>
          <p:cNvPr id="17" name="Group 44"/>
          <p:cNvGrpSpPr/>
          <p:nvPr/>
        </p:nvGrpSpPr>
        <p:grpSpPr>
          <a:xfrm>
            <a:off x="825762" y="3646362"/>
            <a:ext cx="1600200" cy="555544"/>
            <a:chOff x="6259512" y="4555577"/>
            <a:chExt cx="1600200" cy="555544"/>
          </a:xfrm>
        </p:grpSpPr>
        <p:sp>
          <p:nvSpPr>
            <p:cNvPr id="18" name="Rectangle 17"/>
            <p:cNvSpPr/>
            <p:nvPr/>
          </p:nvSpPr>
          <p:spPr>
            <a:xfrm>
              <a:off x="6259512" y="4555577"/>
              <a:ext cx="1600200" cy="533400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35712" y="4618037"/>
              <a:ext cx="14478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n-lt"/>
                </a:rPr>
                <a:t>NVM</a:t>
              </a:r>
              <a:endParaRPr lang="en-US" sz="2400" b="1" dirty="0">
                <a:latin typeface="+mn-lt"/>
              </a:endParaRPr>
            </a:p>
          </p:txBody>
        </p:sp>
      </p:grp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3192789" y="4544521"/>
            <a:ext cx="914400" cy="4358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17%</a:t>
            </a:r>
            <a:endParaRPr lang="en-US" sz="24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1535112" y="2962203"/>
            <a:ext cx="228600" cy="6096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1916112" y="2962203"/>
            <a:ext cx="1066800" cy="4930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ＭＳ Ｐゴシック" pitchFamily="34" charset="-128"/>
              </a:rPr>
              <a:t>Read</a:t>
            </a:r>
            <a:endParaRPr lang="en-US" sz="2800" b="1" dirty="0">
              <a:solidFill>
                <a:schemeClr val="accent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687512" y="2962203"/>
            <a:ext cx="228600" cy="609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2144712" y="2962203"/>
            <a:ext cx="1066800" cy="4930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</a:rPr>
              <a:t>Write</a:t>
            </a:r>
            <a:endParaRPr lang="en-US" sz="2800" b="1" dirty="0">
              <a:solidFill>
                <a:schemeClr val="accent2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4312" y="10366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1"/>
                </a:solidFill>
                <a:latin typeface="+mn-lt"/>
              </a:rPr>
              <a:t>tRTW</a:t>
            </a:r>
            <a:r>
              <a:rPr lang="en-US" sz="2800" b="1" i="1" dirty="0" smtClean="0">
                <a:solidFill>
                  <a:schemeClr val="accent1"/>
                </a:solidFill>
                <a:latin typeface="+mn-lt"/>
              </a:rPr>
              <a:t> ~ 7.5ns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73312" y="1417637"/>
            <a:ext cx="57912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[Kim + ISCA’12]</a:t>
            </a:r>
            <a:endParaRPr lang="en-US" sz="240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3" name="Group 21"/>
          <p:cNvGrpSpPr/>
          <p:nvPr/>
        </p:nvGrpSpPr>
        <p:grpSpPr>
          <a:xfrm>
            <a:off x="3851899" y="3136957"/>
            <a:ext cx="1143000" cy="726916"/>
            <a:chOff x="5192712" y="3246437"/>
            <a:chExt cx="609600" cy="5334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192712" y="3246437"/>
              <a:ext cx="0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92712" y="3779837"/>
              <a:ext cx="60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802312" y="3246437"/>
              <a:ext cx="0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25"/>
          <p:cNvGrpSpPr/>
          <p:nvPr/>
        </p:nvGrpSpPr>
        <p:grpSpPr>
          <a:xfrm>
            <a:off x="6018833" y="3119353"/>
            <a:ext cx="1143000" cy="726916"/>
            <a:chOff x="5192712" y="3246437"/>
            <a:chExt cx="609600" cy="5334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192712" y="3246437"/>
              <a:ext cx="0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92712" y="3779837"/>
              <a:ext cx="60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802312" y="3246437"/>
              <a:ext cx="0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ounded Rectangle 36"/>
          <p:cNvSpPr/>
          <p:nvPr/>
        </p:nvSpPr>
        <p:spPr>
          <a:xfrm>
            <a:off x="6029482" y="3501149"/>
            <a:ext cx="1097599" cy="14993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029482" y="3676487"/>
            <a:ext cx="1101726" cy="152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795382" y="2329453"/>
            <a:ext cx="1279526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+mj-lt"/>
              </a:rPr>
              <a:t>Read Queue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8983" y="2299554"/>
            <a:ext cx="12954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Write Queue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030912" y="3322637"/>
            <a:ext cx="1097599" cy="14993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871582" y="3518754"/>
            <a:ext cx="1104267" cy="152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871582" y="3694965"/>
            <a:ext cx="1101726" cy="152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028332" y="3137754"/>
            <a:ext cx="1097599" cy="14993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7071982" y="2375754"/>
            <a:ext cx="2286000" cy="1219200"/>
            <a:chOff x="4125912" y="4465637"/>
            <a:chExt cx="2286000" cy="1219200"/>
          </a:xfrm>
        </p:grpSpPr>
        <p:sp>
          <p:nvSpPr>
            <p:cNvPr id="65" name="Explosion 2 64"/>
            <p:cNvSpPr/>
            <p:nvPr/>
          </p:nvSpPr>
          <p:spPr>
            <a:xfrm>
              <a:off x="4125912" y="4465637"/>
              <a:ext cx="2286000" cy="1219200"/>
            </a:xfrm>
            <a:prstGeom prst="irregularSeal2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71"/>
            <p:cNvSpPr>
              <a:spLocks noChangeArrowheads="1"/>
            </p:cNvSpPr>
            <p:nvPr/>
          </p:nvSpPr>
          <p:spPr bwMode="auto">
            <a:xfrm rot="20972715">
              <a:off x="4354512" y="4922837"/>
              <a:ext cx="1676400" cy="4930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Overflow</a:t>
              </a:r>
              <a:endParaRPr lang="en-US" sz="2800" b="1" dirty="0">
                <a:solidFill>
                  <a:schemeClr val="tx1"/>
                </a:solidFill>
                <a:latin typeface="+mj-lt"/>
                <a:ea typeface="ＭＳ Ｐゴシック" pitchFamily="34" charset="-128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678112" y="1874837"/>
            <a:ext cx="63246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2"/>
                </a:solidFill>
                <a:latin typeface="+mj-lt"/>
              </a:rPr>
              <a:t>Forcing write queue drain by stalling reads</a:t>
            </a:r>
            <a:endParaRPr lang="en-US" sz="2800" i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9 0.00252 L -0.00189 0.022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6 -4.9601E-6 L -0.00126 0.020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49  E" pathEditMode="relative" ptsTypes="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49  E" pathEditMode="relative" ptsTypes=""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49  E" pathEditMode="relative" ptsTypes="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49  E" pathEditMode="relative" ptsTypes="">
                                      <p:cBhvr>
                                        <p:cTn id="8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6" grpId="0"/>
      <p:bldP spid="10" grpId="0"/>
      <p:bldP spid="21" grpId="0"/>
      <p:bldP spid="22" grpId="1" animBg="1"/>
      <p:bldP spid="22" grpId="2" animBg="1"/>
      <p:bldP spid="23" grpId="1"/>
      <p:bldP spid="23" grpId="2"/>
      <p:bldP spid="26" grpId="0" animBg="1"/>
      <p:bldP spid="26" grpId="1" animBg="1"/>
      <p:bldP spid="27" grpId="0"/>
      <p:bldP spid="27" grpId="1"/>
      <p:bldP spid="29" grpId="0"/>
      <p:bldP spid="30" grpId="0"/>
      <p:bldP spid="37" grpId="0" animBg="1"/>
      <p:bldP spid="37" grpId="1" animBg="1"/>
      <p:bldP spid="37" grpId="2" animBg="1"/>
      <p:bldP spid="38" grpId="0" animBg="1"/>
      <p:bldP spid="38" grpId="1" animBg="1"/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  <p:bldP spid="46" grpId="3" animBg="1"/>
      <p:bldP spid="47" grpId="1" animBg="1"/>
      <p:bldP spid="47" grpId="2" animBg="1"/>
      <p:bldP spid="47" grpId="3" animBg="1"/>
      <p:bldP spid="62" grpId="0" animBg="1"/>
      <p:bldP spid="62" grpId="1" animBg="1"/>
      <p:bldP spid="62" grpId="2" animBg="1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810227" y="1586419"/>
            <a:ext cx="3733800" cy="1469518"/>
          </a:xfrm>
          <a:prstGeom prst="ellipse">
            <a:avLst/>
          </a:prstGeom>
          <a:solidFill>
            <a:srgbClr val="BDE3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5" name="Title 31"/>
          <p:cNvSpPr txBox="1">
            <a:spLocks/>
          </p:cNvSpPr>
          <p:nvPr/>
        </p:nvSpPr>
        <p:spPr>
          <a:xfrm>
            <a:off x="620712" y="274637"/>
            <a:ext cx="8991600" cy="885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 Design Opportunity with NVMs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24396" y="3159726"/>
            <a:ext cx="1733890" cy="555544"/>
            <a:chOff x="3168756" y="3194841"/>
            <a:chExt cx="1733890" cy="555544"/>
          </a:xfrm>
        </p:grpSpPr>
        <p:sp>
          <p:nvSpPr>
            <p:cNvPr id="35" name="Rectangle 34"/>
            <p:cNvSpPr/>
            <p:nvPr/>
          </p:nvSpPr>
          <p:spPr>
            <a:xfrm>
              <a:off x="3211512" y="3194841"/>
              <a:ext cx="1600200" cy="533400"/>
            </a:xfrm>
            <a:prstGeom prst="rect">
              <a:avLst/>
            </a:prstGeom>
            <a:solidFill>
              <a:schemeClr val="bg1">
                <a:lumMod val="50000"/>
                <a:alpha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56" y="3257301"/>
              <a:ext cx="173389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Disk/Flash</a:t>
              </a:r>
              <a:endParaRPr lang="en-US" sz="2800" b="1" dirty="0">
                <a:latin typeface="+mn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75711" y="1691168"/>
            <a:ext cx="3035755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smtClean="0">
                <a:solidFill>
                  <a:schemeClr val="tx1"/>
                </a:solidFill>
                <a:latin typeface="+mn-lt"/>
              </a:rPr>
              <a:t>Main</a:t>
            </a:r>
            <a:r>
              <a:rPr lang="en-US" sz="2800" b="1" u="sng" dirty="0" smtClean="0">
                <a:solidFill>
                  <a:schemeClr val="tx1"/>
                </a:solidFill>
                <a:latin typeface="+mn-lt"/>
              </a:rPr>
              <a:t> Memory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Load/store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Not persistent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809887" y="3159726"/>
            <a:ext cx="3733800" cy="15609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10302" y="3398837"/>
            <a:ext cx="3678010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+mn-lt"/>
              </a:rPr>
              <a:t>Storage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Fopen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fread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fwrite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Persistent 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2066018" y="1510596"/>
            <a:ext cx="1600200" cy="523064"/>
            <a:chOff x="5726112" y="1921057"/>
            <a:chExt cx="1600200" cy="523064"/>
          </a:xfrm>
          <a:solidFill>
            <a:schemeClr val="accent3">
              <a:lumMod val="75000"/>
              <a:alpha val="75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5726112" y="1921057"/>
              <a:ext cx="1600200" cy="457200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07112" y="1951037"/>
              <a:ext cx="9906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CPU</a:t>
              </a:r>
              <a:endParaRPr lang="en-US" sz="2800" b="1" dirty="0">
                <a:latin typeface="+mn-lt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067152" y="1967796"/>
            <a:ext cx="1600200" cy="533400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95752" y="2030256"/>
            <a:ext cx="1143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DRAM</a:t>
            </a:r>
            <a:endParaRPr lang="en-US" sz="2800" b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0712" y="2612548"/>
            <a:ext cx="207803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Page faults</a:t>
            </a:r>
            <a:endParaRPr lang="en-US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2676752" y="2501196"/>
            <a:ext cx="293347" cy="65853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4583112" y="2027237"/>
            <a:ext cx="4887913" cy="49308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Prioritize reads over writes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>
            <a:off x="4583112" y="3627437"/>
            <a:ext cx="4876800" cy="89383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D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elay writes until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they fill up the write queue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2" y="12652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Assumptions </a:t>
            </a:r>
            <a:endParaRPr lang="en-US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7512" y="1265237"/>
            <a:ext cx="28194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Design decisions</a:t>
            </a:r>
            <a:endParaRPr lang="en-US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239712" y="2027237"/>
            <a:ext cx="42672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Writes are also on the critical execution path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239712" y="3724203"/>
            <a:ext cx="42672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Persistent applications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are usually write-intensive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7" name="Wave 16"/>
          <p:cNvSpPr/>
          <p:nvPr/>
        </p:nvSpPr>
        <p:spPr>
          <a:xfrm rot="20161822">
            <a:off x="7158882" y="1745027"/>
            <a:ext cx="2204499" cy="1210053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</a:rPr>
              <a:t>Unfairness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Wave 21"/>
          <p:cNvSpPr/>
          <p:nvPr/>
        </p:nvSpPr>
        <p:spPr>
          <a:xfrm rot="20161822">
            <a:off x="7473200" y="2975544"/>
            <a:ext cx="2195154" cy="1495552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1"/>
                </a:solidFill>
              </a:rPr>
              <a:t>Performance Degradation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239712" y="5151437"/>
            <a:ext cx="4343400" cy="12945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3. Writes in persistent memory have low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bank-level parallelism (BLP)</a:t>
            </a:r>
          </a:p>
        </p:txBody>
      </p:sp>
      <p:sp>
        <p:nvSpPr>
          <p:cNvPr id="14" name="Title 31"/>
          <p:cNvSpPr txBox="1">
            <a:spLocks/>
          </p:cNvSpPr>
          <p:nvPr/>
        </p:nvSpPr>
        <p:spPr>
          <a:xfrm>
            <a:off x="239712" y="350837"/>
            <a:ext cx="9525000" cy="885825"/>
          </a:xfrm>
          <a:prstGeom prst="rect">
            <a:avLst/>
          </a:prstGeom>
        </p:spPr>
        <p:txBody>
          <a:bodyPr/>
          <a:lstStyle/>
          <a:p>
            <a:pPr lvl="0" algn="ctr" defTabSz="1004888" eaLnBrk="0">
              <a:lnSpc>
                <a:spcPct val="100000"/>
              </a:lnSpc>
              <a:buClrTx/>
              <a:buSzTx/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Assumptions and Design Choices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4512" y="274637"/>
            <a:ext cx="5497512" cy="1600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83113" y="1341437"/>
            <a:ext cx="5497512" cy="3810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1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3238" y="46037"/>
            <a:ext cx="9074150" cy="88582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Low Bank-level Parallelism (BLP)</a:t>
            </a:r>
          </a:p>
        </p:txBody>
      </p:sp>
      <p:sp>
        <p:nvSpPr>
          <p:cNvPr id="18436" name="Slide Number Placeholder 5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25F7F-EF5D-4460-A8B9-5C10B38F89B2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8312" y="2238521"/>
            <a:ext cx="1828800" cy="3886200"/>
          </a:xfrm>
          <a:prstGeom prst="roundRect">
            <a:avLst>
              <a:gd name="adj" fmla="val 8144"/>
            </a:avLst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7159" y="2259896"/>
            <a:ext cx="138509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BA-NVM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170" y="2695721"/>
            <a:ext cx="1399083" cy="899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Bank 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19626" y="2695481"/>
            <a:ext cx="741400" cy="434364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31319" y="2791672"/>
            <a:ext cx="71103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Log0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9171" y="2777090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6475187" y="3019151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6475187" y="3237676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6468448" y="3493023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6470814" y="3716034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6470814" y="3959959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6470035" y="4213747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6472401" y="4455808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6472401" y="4674333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550347" y="5115515"/>
            <a:ext cx="48244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…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457725" y="2759079"/>
            <a:ext cx="622300" cy="697332"/>
          </a:xfrm>
          <a:prstGeom prst="roundRect">
            <a:avLst>
              <a:gd name="adj" fmla="val 8144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457725" y="3481152"/>
            <a:ext cx="622300" cy="697332"/>
          </a:xfrm>
          <a:prstGeom prst="roundRect">
            <a:avLst>
              <a:gd name="adj" fmla="val 8144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459312" y="4194907"/>
            <a:ext cx="622300" cy="703473"/>
          </a:xfrm>
          <a:prstGeom prst="roundRect">
            <a:avLst>
              <a:gd name="adj" fmla="val 8144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390421" y="2695721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2390421" y="2920640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2393631" y="3139165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60" name="Rectangle 59"/>
          <p:cNvSpPr/>
          <p:nvPr/>
        </p:nvSpPr>
        <p:spPr>
          <a:xfrm>
            <a:off x="2393631" y="3376610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690164" y="3731914"/>
            <a:ext cx="1399083" cy="899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Bank 2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111909" y="2692503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84" name="Rectangle 83"/>
          <p:cNvSpPr/>
          <p:nvPr/>
        </p:nvSpPr>
        <p:spPr>
          <a:xfrm>
            <a:off x="3111909" y="2907853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85" name="Rectangle 84"/>
          <p:cNvSpPr/>
          <p:nvPr/>
        </p:nvSpPr>
        <p:spPr>
          <a:xfrm>
            <a:off x="3111909" y="3145428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86" name="Rectangle 85"/>
          <p:cNvSpPr/>
          <p:nvPr/>
        </p:nvSpPr>
        <p:spPr>
          <a:xfrm>
            <a:off x="3114275" y="3387489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5740711" y="3371744"/>
            <a:ext cx="71103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Log1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758607" y="4052267"/>
            <a:ext cx="71103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Log2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53651" y="4783728"/>
            <a:ext cx="1399083" cy="899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Bank 3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1111971" y="5654567"/>
            <a:ext cx="48244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…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35512" y="1646237"/>
            <a:ext cx="440037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 Log  (Spans Multiple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anks)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819125" y="2692691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631695" y="4372121"/>
            <a:ext cx="361118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No service for reads, idle, 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wasted memory bandwidth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Right Brace 61"/>
          <p:cNvSpPr/>
          <p:nvPr/>
        </p:nvSpPr>
        <p:spPr>
          <a:xfrm>
            <a:off x="2373312" y="3838721"/>
            <a:ext cx="248229" cy="1828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705729" y="3000521"/>
            <a:ext cx="10668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Writes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Right Brace 63"/>
          <p:cNvSpPr/>
          <p:nvPr/>
        </p:nvSpPr>
        <p:spPr>
          <a:xfrm>
            <a:off x="4477129" y="2619521"/>
            <a:ext cx="248229" cy="1066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25512" y="884237"/>
            <a:ext cx="807720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Stalling reads for a long time </a:t>
            </a:r>
          </a:p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while the bus is servicing writes to persistent memory</a:t>
            </a:r>
            <a:endParaRPr lang="en-US" sz="28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78712" y="3627437"/>
            <a:ext cx="1295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Bank 1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8712" y="5075237"/>
            <a:ext cx="1295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Bank 2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Right Brace 68"/>
          <p:cNvSpPr/>
          <p:nvPr/>
        </p:nvSpPr>
        <p:spPr>
          <a:xfrm>
            <a:off x="7250112" y="2865437"/>
            <a:ext cx="248229" cy="1905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Brace 70"/>
          <p:cNvSpPr/>
          <p:nvPr/>
        </p:nvSpPr>
        <p:spPr>
          <a:xfrm>
            <a:off x="7250112" y="4846637"/>
            <a:ext cx="248229" cy="1066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78712" y="6218237"/>
            <a:ext cx="1295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Bank 3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Right Brace 71"/>
          <p:cNvSpPr/>
          <p:nvPr/>
        </p:nvSpPr>
        <p:spPr>
          <a:xfrm>
            <a:off x="7250112" y="5989637"/>
            <a:ext cx="248229" cy="1066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506913" y="1951037"/>
            <a:ext cx="4571999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One or several sets of 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contiguous memory locations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24" grpId="0"/>
      <p:bldP spid="17" grpId="0" animBg="1"/>
      <p:bldP spid="1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8" grpId="0" animBg="1"/>
      <p:bldP spid="59" grpId="0" animBg="1"/>
      <p:bldP spid="60" grpId="0" animBg="1"/>
      <p:bldP spid="61" grpId="0" animBg="1"/>
      <p:bldP spid="83" grpId="0" animBg="1"/>
      <p:bldP spid="84" grpId="0" animBg="1"/>
      <p:bldP spid="85" grpId="0" animBg="1"/>
      <p:bldP spid="86" grpId="0" animBg="1"/>
      <p:bldP spid="88" grpId="0"/>
      <p:bldP spid="89" grpId="0"/>
      <p:bldP spid="107" grpId="0" animBg="1"/>
      <p:bldP spid="108" grpId="0"/>
      <p:bldP spid="110" grpId="0" animBg="1"/>
      <p:bldP spid="56" grpId="0"/>
      <p:bldP spid="62" grpId="0" animBg="1"/>
      <p:bldP spid="63" grpId="0"/>
      <p:bldP spid="64" grpId="0" animBg="1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3112" y="12652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Assumptions </a:t>
            </a:r>
            <a:endParaRPr lang="en-US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7512" y="1265237"/>
            <a:ext cx="28194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Design choices</a:t>
            </a:r>
            <a:endParaRPr lang="en-US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392112" y="2027237"/>
            <a:ext cx="38862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Writes are also on the critical execution path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239712" y="3724203"/>
            <a:ext cx="41910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Persistent applications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are usually write-intensive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9712" y="4694237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239712" y="5151437"/>
            <a:ext cx="4191000" cy="8938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3. Writes of persistent applications have low BLP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5112" y="5303837"/>
            <a:ext cx="8382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?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8912" y="2103437"/>
            <a:ext cx="8382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?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8912" y="3779837"/>
            <a:ext cx="8382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?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5649912" y="2103437"/>
            <a:ext cx="4038600" cy="1143000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Fairness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5573712" y="4313237"/>
            <a:ext cx="4267200" cy="1066800"/>
          </a:xfrm>
          <a:prstGeom prst="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High Performance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Title 31"/>
          <p:cNvSpPr txBox="1">
            <a:spLocks/>
          </p:cNvSpPr>
          <p:nvPr/>
        </p:nvSpPr>
        <p:spPr>
          <a:xfrm>
            <a:off x="239712" y="350837"/>
            <a:ext cx="9525000" cy="885825"/>
          </a:xfrm>
          <a:prstGeom prst="rect">
            <a:avLst/>
          </a:prstGeom>
        </p:spPr>
        <p:txBody>
          <a:bodyPr/>
          <a:lstStyle/>
          <a:p>
            <a:pPr lvl="0" algn="ctr" defTabSz="1004888" eaLnBrk="0">
              <a:lnSpc>
                <a:spcPct val="100000"/>
              </a:lnSpc>
              <a:buClrTx/>
              <a:buSzTx/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Assumptions and Design Choices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1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6832" y="274637"/>
            <a:ext cx="9917113" cy="75088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Design Principles</a:t>
            </a:r>
          </a:p>
        </p:txBody>
      </p:sp>
      <p:sp>
        <p:nvSpPr>
          <p:cNvPr id="17411" name="Slide Number Placeholder 10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7F5494-C5B8-4E1A-8594-52745FF6C264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1805" y="2262358"/>
            <a:ext cx="6336507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Persistence-Aware Memory Scheduling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0312" y="2563619"/>
            <a:ext cx="75438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Minimizing write queue drains and </a:t>
            </a: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bus turnarounds, while ensuring fairness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5512" y="2103437"/>
            <a:ext cx="8001000" cy="1371600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25512" y="3932237"/>
            <a:ext cx="8001000" cy="1371600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678112" y="4084637"/>
            <a:ext cx="46074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Persistent Write Striding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7912" y="4364037"/>
            <a:ext cx="76962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Increasing BLP of writes to persistent memory</a:t>
            </a: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to fully utilize memory bandwidth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3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4150" cy="73342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Persistence-aware </a:t>
            </a:r>
            <a:r>
              <a:rPr lang="en-US" sz="4000" b="1" smtClean="0">
                <a:solidFill>
                  <a:schemeClr val="accent1"/>
                </a:solidFill>
              </a:rPr>
              <a:t>Memory Scheduling</a:t>
            </a:r>
            <a:endParaRPr lang="en-US" sz="4000" b="1" dirty="0" smtClean="0">
              <a:solidFill>
                <a:schemeClr val="accent1"/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58CD4A-3F26-489C-91FF-2B0342080BFE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2" y="3551237"/>
            <a:ext cx="10668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Read Queue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5912" y="4541837"/>
            <a:ext cx="1250103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Write Queue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6" name="Flowchart: Multidocument 95"/>
          <p:cNvSpPr/>
          <p:nvPr/>
        </p:nvSpPr>
        <p:spPr>
          <a:xfrm>
            <a:off x="2966884" y="3686318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Multidocument 96"/>
          <p:cNvSpPr/>
          <p:nvPr/>
        </p:nvSpPr>
        <p:spPr>
          <a:xfrm>
            <a:off x="4186084" y="3686318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Multidocument 97"/>
          <p:cNvSpPr/>
          <p:nvPr/>
        </p:nvSpPr>
        <p:spPr>
          <a:xfrm>
            <a:off x="5345112" y="3686318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Multidocument 98"/>
          <p:cNvSpPr/>
          <p:nvPr/>
        </p:nvSpPr>
        <p:spPr>
          <a:xfrm>
            <a:off x="1753930" y="3686318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Multidocument 99"/>
          <p:cNvSpPr/>
          <p:nvPr/>
        </p:nvSpPr>
        <p:spPr>
          <a:xfrm>
            <a:off x="1753930" y="4754845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Multidocument 100"/>
          <p:cNvSpPr/>
          <p:nvPr/>
        </p:nvSpPr>
        <p:spPr>
          <a:xfrm>
            <a:off x="4186084" y="4754845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Multidocument 101"/>
          <p:cNvSpPr/>
          <p:nvPr/>
        </p:nvSpPr>
        <p:spPr>
          <a:xfrm>
            <a:off x="2966884" y="4754845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Multidocument 102"/>
          <p:cNvSpPr/>
          <p:nvPr/>
        </p:nvSpPr>
        <p:spPr>
          <a:xfrm>
            <a:off x="5345112" y="4754845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268912" y="3551237"/>
            <a:ext cx="1143000" cy="685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77912" y="1896212"/>
            <a:ext cx="82296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Problem: when to switch between </a:t>
            </a:r>
          </a:p>
          <a:p>
            <a:pPr algn="ctr"/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servicing read batches and write batches</a:t>
            </a:r>
            <a:endParaRPr lang="en-US" sz="28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1912" y="3094037"/>
            <a:ext cx="3429000" cy="152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Batch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From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the same source,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T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the same NVM row,</a:t>
            </a:r>
          </a:p>
          <a:p>
            <a:pPr algn="ctr"/>
            <a:r>
              <a:rPr lang="en-US" sz="2400" dirty="0" smtClean="0">
                <a:solidFill>
                  <a:schemeClr val="accent4"/>
                </a:solidFill>
                <a:latin typeface="+mj-lt"/>
              </a:rPr>
              <a:t>In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the same R/W direction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1712" y="2658212"/>
            <a:ext cx="822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Low bus turnaround overhead, risk frequent write queue drains</a:t>
            </a:r>
            <a:endParaRPr lang="en-US" sz="24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" name="Horizontal Scroll 30"/>
          <p:cNvSpPr/>
          <p:nvPr/>
        </p:nvSpPr>
        <p:spPr>
          <a:xfrm>
            <a:off x="696912" y="884237"/>
            <a:ext cx="8534400" cy="990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Minimizing write queue drains and bus turnarounds,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while ensuring fairness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5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27" grpId="1" animBg="1"/>
      <p:bldP spid="23" grpId="0"/>
      <p:bldP spid="25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4150" cy="73342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Persistence-aware Memory Scheduling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58CD4A-3F26-489C-91FF-2B0342080BFE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96" name="Flowchart: Multidocument 95"/>
          <p:cNvSpPr/>
          <p:nvPr/>
        </p:nvSpPr>
        <p:spPr>
          <a:xfrm>
            <a:off x="2978346" y="3681325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Multidocument 96"/>
          <p:cNvSpPr/>
          <p:nvPr/>
        </p:nvSpPr>
        <p:spPr>
          <a:xfrm>
            <a:off x="4197546" y="3681325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Multidocument 97"/>
          <p:cNvSpPr/>
          <p:nvPr/>
        </p:nvSpPr>
        <p:spPr>
          <a:xfrm>
            <a:off x="5356574" y="3681325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Multidocument 98"/>
          <p:cNvSpPr/>
          <p:nvPr/>
        </p:nvSpPr>
        <p:spPr>
          <a:xfrm>
            <a:off x="1765392" y="3681325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Multidocument 99"/>
          <p:cNvSpPr/>
          <p:nvPr/>
        </p:nvSpPr>
        <p:spPr>
          <a:xfrm>
            <a:off x="1765392" y="4749852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Multidocument 100"/>
          <p:cNvSpPr/>
          <p:nvPr/>
        </p:nvSpPr>
        <p:spPr>
          <a:xfrm>
            <a:off x="4197546" y="4749852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Multidocument 101"/>
          <p:cNvSpPr/>
          <p:nvPr/>
        </p:nvSpPr>
        <p:spPr>
          <a:xfrm>
            <a:off x="2978346" y="4749852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Multidocument 102"/>
          <p:cNvSpPr/>
          <p:nvPr/>
        </p:nvSpPr>
        <p:spPr>
          <a:xfrm>
            <a:off x="5356574" y="4749852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2" y="3551237"/>
            <a:ext cx="10668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Read Queue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5912" y="4541837"/>
            <a:ext cx="1250103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Write Queue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6912" y="2690768"/>
            <a:ext cx="90678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Less likely to starve reads and writes, </a:t>
            </a:r>
            <a:r>
              <a:rPr lang="en-US" altLang="zh-CN" sz="2400" b="1" i="1" dirty="0" smtClean="0">
                <a:solidFill>
                  <a:schemeClr val="accent2"/>
                </a:solidFill>
                <a:latin typeface="+mj-lt"/>
              </a:rPr>
              <a:t>higher</a:t>
            </a:r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 bus turnaround </a:t>
            </a:r>
            <a:r>
              <a:rPr lang="en-US" altLang="zh-CN" sz="2400" b="1" i="1" dirty="0" smtClean="0">
                <a:solidFill>
                  <a:schemeClr val="accent2"/>
                </a:solidFill>
                <a:latin typeface="+mj-lt"/>
              </a:rPr>
              <a:t>overhead</a:t>
            </a:r>
            <a:endParaRPr lang="en-US" sz="24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268912" y="3551237"/>
            <a:ext cx="1143000" cy="685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411912" y="3094037"/>
            <a:ext cx="3429000" cy="152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Batch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From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the same source,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T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the same NVM row,</a:t>
            </a:r>
          </a:p>
          <a:p>
            <a:pPr algn="ctr"/>
            <a:r>
              <a:rPr lang="en-US" sz="2400" dirty="0" smtClean="0">
                <a:solidFill>
                  <a:schemeClr val="accent4"/>
                </a:solidFill>
                <a:latin typeface="+mj-lt"/>
              </a:rPr>
              <a:t>In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the same R/W direction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Horizontal Scroll 54"/>
          <p:cNvSpPr/>
          <p:nvPr/>
        </p:nvSpPr>
        <p:spPr>
          <a:xfrm>
            <a:off x="696912" y="884237"/>
            <a:ext cx="8534400" cy="990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Minimizing write queue drains and bus turnarounds,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while ensuring fairness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7912" y="1890077"/>
            <a:ext cx="82296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Problem: when to switch between </a:t>
            </a:r>
          </a:p>
          <a:p>
            <a:pPr algn="ctr"/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servicing read batches and write batches</a:t>
            </a:r>
            <a:endParaRPr lang="en-US" sz="28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3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9" grpId="0" animBg="1"/>
      <p:bldP spid="100" grpId="0" animBg="1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4150" cy="73342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Persistence-aware </a:t>
            </a:r>
            <a:r>
              <a:rPr lang="en-US" altLang="zh-CN" sz="4000" b="1" dirty="0" smtClean="0">
                <a:solidFill>
                  <a:schemeClr val="accent1"/>
                </a:solidFill>
              </a:rPr>
              <a:t>Memory </a:t>
            </a:r>
            <a:r>
              <a:rPr lang="en-US" sz="4000" b="1" dirty="0" smtClean="0">
                <a:solidFill>
                  <a:schemeClr val="accent1"/>
                </a:solidFill>
              </a:rPr>
              <a:t>Scheduling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58CD4A-3F26-489C-91FF-2B0342080BFE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712" y="4032247"/>
            <a:ext cx="12192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Read Queue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9712" y="5062093"/>
            <a:ext cx="1326303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Write Queue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11912" y="4002347"/>
            <a:ext cx="1752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  <a:latin typeface="+mj-lt"/>
              </a:rPr>
              <a:t>Tmax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 (read)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06418" y="5099047"/>
            <a:ext cx="198669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  <a:latin typeface="+mj-lt"/>
              </a:rPr>
              <a:t>Tmax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 (write)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6" name="Flowchart: Multidocument 95"/>
          <p:cNvSpPr/>
          <p:nvPr/>
        </p:nvSpPr>
        <p:spPr>
          <a:xfrm>
            <a:off x="2890684" y="3993472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Multidocument 96"/>
          <p:cNvSpPr/>
          <p:nvPr/>
        </p:nvSpPr>
        <p:spPr>
          <a:xfrm>
            <a:off x="4109884" y="3993472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Multidocument 97"/>
          <p:cNvSpPr/>
          <p:nvPr/>
        </p:nvSpPr>
        <p:spPr>
          <a:xfrm>
            <a:off x="5268912" y="3993472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Multidocument 98"/>
          <p:cNvSpPr/>
          <p:nvPr/>
        </p:nvSpPr>
        <p:spPr>
          <a:xfrm>
            <a:off x="1677730" y="3993472"/>
            <a:ext cx="990600" cy="41749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Multidocument 99"/>
          <p:cNvSpPr/>
          <p:nvPr/>
        </p:nvSpPr>
        <p:spPr>
          <a:xfrm>
            <a:off x="1677730" y="5061999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Multidocument 100"/>
          <p:cNvSpPr/>
          <p:nvPr/>
        </p:nvSpPr>
        <p:spPr>
          <a:xfrm>
            <a:off x="4109884" y="5061999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Multidocument 101"/>
          <p:cNvSpPr/>
          <p:nvPr/>
        </p:nvSpPr>
        <p:spPr>
          <a:xfrm>
            <a:off x="2890684" y="5061999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Multidocument 102"/>
          <p:cNvSpPr/>
          <p:nvPr/>
        </p:nvSpPr>
        <p:spPr>
          <a:xfrm>
            <a:off x="5268912" y="5061999"/>
            <a:ext cx="990600" cy="417497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935912" y="4511082"/>
            <a:ext cx="38217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=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1890" y="4291266"/>
            <a:ext cx="38217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1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1890" y="4712639"/>
            <a:ext cx="38217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2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38553" y="4726168"/>
            <a:ext cx="14170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49266" y="4726168"/>
            <a:ext cx="3354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6912" y="2009921"/>
            <a:ext cx="82296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/>
                </a:solidFill>
                <a:latin typeface="+mj-lt"/>
              </a:rPr>
              <a:t>Key idea 1: balance the amount of time spent in </a:t>
            </a:r>
          </a:p>
          <a:p>
            <a:pPr algn="ctr"/>
            <a:r>
              <a:rPr lang="en-US" sz="2800" b="1" i="1" dirty="0" smtClean="0">
                <a:solidFill>
                  <a:schemeClr val="accent1"/>
                </a:solidFill>
                <a:latin typeface="+mj-lt"/>
              </a:rPr>
              <a:t>continuously servicing reads and writes</a:t>
            </a:r>
            <a:endParaRPr lang="en-US" sz="28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11512" y="3098907"/>
            <a:ext cx="19812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accent1"/>
                </a:solidFill>
                <a:latin typeface="+mj-lt"/>
              </a:rPr>
              <a:t>Tmax</a:t>
            </a:r>
            <a:r>
              <a:rPr lang="en-US" sz="2000" i="1" dirty="0" smtClean="0">
                <a:solidFill>
                  <a:schemeClr val="accent1"/>
                </a:solidFill>
                <a:latin typeface="+mj-lt"/>
              </a:rPr>
              <a:t> = 200 ns</a:t>
            </a:r>
            <a:endParaRPr lang="en-US" sz="2000" i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611312" y="6068272"/>
            <a:ext cx="480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535112" y="3477472"/>
            <a:ext cx="480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59112" y="6068272"/>
            <a:ext cx="19812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accent1"/>
                </a:solidFill>
                <a:latin typeface="+mj-lt"/>
              </a:rPr>
              <a:t>Tmax</a:t>
            </a:r>
            <a:r>
              <a:rPr lang="en-US" sz="2000" i="1" dirty="0" smtClean="0">
                <a:solidFill>
                  <a:schemeClr val="accent1"/>
                </a:solidFill>
                <a:latin typeface="+mj-lt"/>
              </a:rPr>
              <a:t> = 400 ns</a:t>
            </a:r>
            <a:endParaRPr lang="en-US" sz="2000" i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687512" y="568727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449512" y="5687272"/>
            <a:ext cx="19812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j-lt"/>
              </a:rPr>
              <a:t>T = 200 ns</a:t>
            </a:r>
            <a:endParaRPr lang="en-US" sz="2000" i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535112" y="3858472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63712" y="3505867"/>
            <a:ext cx="1371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j-lt"/>
              </a:rPr>
              <a:t>T = 100 ns</a:t>
            </a:r>
            <a:endParaRPr lang="en-US" sz="2000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512" y="3322637"/>
            <a:ext cx="796414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+mj-lt"/>
              </a:rPr>
              <a:t>Time</a:t>
            </a:r>
            <a:endParaRPr lang="en-US" sz="20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4512" y="5837237"/>
            <a:ext cx="796414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+mj-lt"/>
              </a:rPr>
              <a:t>Time</a:t>
            </a:r>
            <a:endParaRPr lang="en-US" sz="20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21712" y="4485733"/>
            <a:ext cx="38217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=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79605" y="3978537"/>
            <a:ext cx="1301019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T (read)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74112" y="5075237"/>
            <a:ext cx="130651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T (write)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8906247" y="4694237"/>
            <a:ext cx="1010865" cy="81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Horizontal Scroll 64"/>
          <p:cNvSpPr/>
          <p:nvPr/>
        </p:nvSpPr>
        <p:spPr>
          <a:xfrm>
            <a:off x="696912" y="884237"/>
            <a:ext cx="8534400" cy="990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Minimizing write queue drains and bus turnarounds,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while ensuring fairness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125912" y="1341437"/>
            <a:ext cx="2743200" cy="5334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60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96" grpId="0" animBg="1"/>
      <p:bldP spid="99" grpId="0" animBg="1"/>
      <p:bldP spid="100" grpId="0" animBg="1"/>
      <p:bldP spid="101" grpId="0" animBg="1"/>
      <p:bldP spid="102" grpId="0" animBg="1"/>
      <p:bldP spid="27" grpId="0"/>
      <p:bldP spid="29" grpId="0"/>
      <p:bldP spid="30" grpId="0"/>
      <p:bldP spid="42" grpId="0"/>
      <p:bldP spid="47" grpId="0"/>
      <p:bldP spid="52" grpId="0"/>
      <p:bldP spid="56" grpId="0"/>
      <p:bldP spid="64" grpId="0"/>
      <p:bldP spid="39" grpId="0"/>
      <p:bldP spid="40" grpId="0"/>
      <p:bldP spid="41" grpId="0"/>
      <p:bldP spid="44" grpId="0"/>
      <p:bldP spid="48" grpId="0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4150" cy="73342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Persistence-aware </a:t>
            </a:r>
            <a:r>
              <a:rPr lang="en-US" altLang="zh-CN" sz="4000" b="1" dirty="0" smtClean="0">
                <a:solidFill>
                  <a:schemeClr val="accent1"/>
                </a:solidFill>
              </a:rPr>
              <a:t>Memory </a:t>
            </a:r>
            <a:r>
              <a:rPr lang="en-US" sz="4000" b="1" dirty="0" smtClean="0">
                <a:solidFill>
                  <a:schemeClr val="accent1"/>
                </a:solidFill>
              </a:rPr>
              <a:t>Scheduling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58CD4A-3F26-489C-91FF-2B0342080BFE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97112" y="3398837"/>
            <a:ext cx="23622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tRTW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tWTR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5512" y="4008437"/>
            <a:ext cx="57912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T(read batches) + T(write batches)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Horizontal Scroll 64"/>
          <p:cNvSpPr/>
          <p:nvPr/>
        </p:nvSpPr>
        <p:spPr>
          <a:xfrm>
            <a:off x="696912" y="884237"/>
            <a:ext cx="8534400" cy="990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Minimizing write queue drains and bus turnarounds,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while ensuring fairness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6912" y="2009921"/>
            <a:ext cx="82296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/>
                </a:solidFill>
                <a:latin typeface="+mj-lt"/>
              </a:rPr>
              <a:t>Key idea 2: Time to service read batches and </a:t>
            </a:r>
          </a:p>
          <a:p>
            <a:pPr algn="ctr"/>
            <a:r>
              <a:rPr lang="en-US" sz="2800" b="1" i="1" dirty="0" smtClean="0">
                <a:solidFill>
                  <a:schemeClr val="accent1"/>
                </a:solidFill>
                <a:latin typeface="+mj-lt"/>
              </a:rPr>
              <a:t>write batches is JUST long enough</a:t>
            </a:r>
            <a:endParaRPr lang="en-US" sz="28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77912" y="920245"/>
            <a:ext cx="7848600" cy="5334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1112" y="4541837"/>
            <a:ext cx="60198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User-defined bus turnaround overhead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58912" y="3962717"/>
            <a:ext cx="464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35712" y="3627437"/>
            <a:ext cx="16002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&lt; µ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92912" y="4160837"/>
            <a:ext cx="3048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78112" y="4465637"/>
            <a:ext cx="533400" cy="1219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87512" y="5684837"/>
            <a:ext cx="60198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+mj-lt"/>
              </a:rPr>
              <a:t>Pick the choice with the shortest times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59312" y="2408237"/>
            <a:ext cx="2819400" cy="533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60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46" grpId="0" animBg="1"/>
      <p:bldP spid="17" grpId="0"/>
      <p:bldP spid="23" grpId="0"/>
      <p:bldP spid="29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3238" y="46037"/>
            <a:ext cx="9074150" cy="88582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Persistent Write Striding</a:t>
            </a:r>
          </a:p>
        </p:txBody>
      </p:sp>
      <p:sp>
        <p:nvSpPr>
          <p:cNvPr id="18436" name="Slide Number Placeholder 5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25F7F-EF5D-4460-A8B9-5C10B38F89B2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9095" y="2196262"/>
            <a:ext cx="1828800" cy="3886200"/>
          </a:xfrm>
          <a:prstGeom prst="roundRect">
            <a:avLst>
              <a:gd name="adj" fmla="val 8144"/>
            </a:avLst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7942" y="2217637"/>
            <a:ext cx="138509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BA-NVM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3953" y="2653462"/>
            <a:ext cx="1399083" cy="899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Bank 1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801204" y="2653462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2801204" y="2878381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2804414" y="3096906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60" name="Rectangle 59"/>
          <p:cNvSpPr/>
          <p:nvPr/>
        </p:nvSpPr>
        <p:spPr>
          <a:xfrm>
            <a:off x="2804414" y="3334351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100947" y="3689655"/>
            <a:ext cx="1399083" cy="899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Bank 2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522692" y="2650244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84" name="Rectangle 83"/>
          <p:cNvSpPr/>
          <p:nvPr/>
        </p:nvSpPr>
        <p:spPr>
          <a:xfrm>
            <a:off x="3522692" y="2865594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85" name="Rectangle 84"/>
          <p:cNvSpPr/>
          <p:nvPr/>
        </p:nvSpPr>
        <p:spPr>
          <a:xfrm>
            <a:off x="3522692" y="3103169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86" name="Rectangle 85"/>
          <p:cNvSpPr/>
          <p:nvPr/>
        </p:nvSpPr>
        <p:spPr>
          <a:xfrm>
            <a:off x="3525058" y="3345230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064434" y="4741469"/>
            <a:ext cx="1399083" cy="899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Bank 3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1522754" y="5612308"/>
            <a:ext cx="48244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…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116512" y="1967662"/>
            <a:ext cx="440037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 Log  (Spans Multiple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anks)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229908" y="2650432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3" name="Horizontal Scroll 2"/>
          <p:cNvSpPr/>
          <p:nvPr/>
        </p:nvSpPr>
        <p:spPr>
          <a:xfrm>
            <a:off x="468311" y="779460"/>
            <a:ext cx="9067801" cy="53732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Increasing BLP of persistent writes to fully utilize memory bandwidth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11512" y="4329862"/>
            <a:ext cx="23622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No service 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for reads, idle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Right Brace 61"/>
          <p:cNvSpPr/>
          <p:nvPr/>
        </p:nvSpPr>
        <p:spPr>
          <a:xfrm>
            <a:off x="2906712" y="3796462"/>
            <a:ext cx="248229" cy="1828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116512" y="2958262"/>
            <a:ext cx="10668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Writes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Right Brace 63"/>
          <p:cNvSpPr/>
          <p:nvPr/>
        </p:nvSpPr>
        <p:spPr>
          <a:xfrm>
            <a:off x="4887912" y="2577262"/>
            <a:ext cx="248229" cy="1066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00626" y="2559706"/>
            <a:ext cx="741400" cy="434364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112319" y="2748989"/>
            <a:ext cx="71103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Log0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60171" y="2641315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69" name="Rectangle 68"/>
          <p:cNvSpPr/>
          <p:nvPr/>
        </p:nvSpPr>
        <p:spPr>
          <a:xfrm>
            <a:off x="6856187" y="2883376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71" name="Rectangle 70"/>
          <p:cNvSpPr/>
          <p:nvPr/>
        </p:nvSpPr>
        <p:spPr>
          <a:xfrm>
            <a:off x="6856187" y="3101901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6849448" y="3357248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73" name="Rectangle 72"/>
          <p:cNvSpPr/>
          <p:nvPr/>
        </p:nvSpPr>
        <p:spPr>
          <a:xfrm>
            <a:off x="6851814" y="3580259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74" name="Rectangle 73"/>
          <p:cNvSpPr/>
          <p:nvPr/>
        </p:nvSpPr>
        <p:spPr>
          <a:xfrm>
            <a:off x="6851814" y="3824184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75" name="Rectangle 74"/>
          <p:cNvSpPr/>
          <p:nvPr/>
        </p:nvSpPr>
        <p:spPr>
          <a:xfrm>
            <a:off x="6851035" y="4077972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76" name="Rectangle 75"/>
          <p:cNvSpPr/>
          <p:nvPr/>
        </p:nvSpPr>
        <p:spPr>
          <a:xfrm>
            <a:off x="6853401" y="4320033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77" name="Rectangle 76"/>
          <p:cNvSpPr/>
          <p:nvPr/>
        </p:nvSpPr>
        <p:spPr>
          <a:xfrm>
            <a:off x="6853401" y="4538558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6931347" y="4979740"/>
            <a:ext cx="48244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…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838725" y="2623304"/>
            <a:ext cx="622300" cy="697332"/>
          </a:xfrm>
          <a:prstGeom prst="roundRect">
            <a:avLst>
              <a:gd name="adj" fmla="val 8144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838725" y="3345377"/>
            <a:ext cx="622300" cy="697332"/>
          </a:xfrm>
          <a:prstGeom prst="roundRect">
            <a:avLst>
              <a:gd name="adj" fmla="val 8144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6840312" y="4059132"/>
            <a:ext cx="622300" cy="703473"/>
          </a:xfrm>
          <a:prstGeom prst="roundRect">
            <a:avLst>
              <a:gd name="adj" fmla="val 8144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121711" y="3540769"/>
            <a:ext cx="71103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Log1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39607" y="4221292"/>
            <a:ext cx="71103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Log2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859712" y="3491662"/>
            <a:ext cx="1295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Bank 1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859712" y="4939462"/>
            <a:ext cx="1295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Bank 2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Right Brace 114"/>
          <p:cNvSpPr/>
          <p:nvPr/>
        </p:nvSpPr>
        <p:spPr>
          <a:xfrm>
            <a:off x="7631112" y="2729662"/>
            <a:ext cx="248229" cy="1905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Brace 115"/>
          <p:cNvSpPr/>
          <p:nvPr/>
        </p:nvSpPr>
        <p:spPr>
          <a:xfrm>
            <a:off x="7631112" y="4710862"/>
            <a:ext cx="248229" cy="1066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859712" y="6082462"/>
            <a:ext cx="1295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Bank 3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Right Brace 69"/>
          <p:cNvSpPr/>
          <p:nvPr/>
        </p:nvSpPr>
        <p:spPr>
          <a:xfrm>
            <a:off x="7631112" y="5853862"/>
            <a:ext cx="248229" cy="1066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25F7F-EF5D-4460-A8B9-5C10B38F89B2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9095" y="2349287"/>
            <a:ext cx="1828800" cy="3886200"/>
          </a:xfrm>
          <a:prstGeom prst="roundRect">
            <a:avLst>
              <a:gd name="adj" fmla="val 8144"/>
            </a:avLst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7942" y="2370662"/>
            <a:ext cx="138509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BA-NVM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3953" y="2806487"/>
            <a:ext cx="1399083" cy="899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Bank 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28246" y="2501447"/>
            <a:ext cx="741400" cy="434364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39939" y="2690730"/>
            <a:ext cx="71103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Log0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87791" y="2583056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6883807" y="2825117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6883807" y="3043642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6877068" y="3298989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6879434" y="4400181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6879434" y="4644106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6878655" y="4897894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6881021" y="5139955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6884411" y="6245562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946997" y="6409262"/>
            <a:ext cx="48244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…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01204" y="2806487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2801204" y="3031406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2804414" y="3249931"/>
            <a:ext cx="600854" cy="218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60" name="Rectangle 59"/>
          <p:cNvSpPr/>
          <p:nvPr/>
        </p:nvSpPr>
        <p:spPr>
          <a:xfrm>
            <a:off x="2804414" y="3487376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100947" y="3842680"/>
            <a:ext cx="1399083" cy="899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Bank 2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817263" y="3857832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63" name="Rectangle 62"/>
          <p:cNvSpPr/>
          <p:nvPr/>
        </p:nvSpPr>
        <p:spPr>
          <a:xfrm>
            <a:off x="2817263" y="4073182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64" name="Rectangle 63"/>
          <p:cNvSpPr/>
          <p:nvPr/>
        </p:nvSpPr>
        <p:spPr>
          <a:xfrm>
            <a:off x="2817263" y="4310757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65" name="Rectangle 64"/>
          <p:cNvSpPr/>
          <p:nvPr/>
        </p:nvSpPr>
        <p:spPr>
          <a:xfrm>
            <a:off x="2819629" y="4552818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6139938" y="4360690"/>
            <a:ext cx="71103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Log1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7227" y="5041214"/>
            <a:ext cx="71103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Log2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4434" y="4894494"/>
            <a:ext cx="1399083" cy="899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Bank 3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1522754" y="5765333"/>
            <a:ext cx="48244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…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198946" y="3568330"/>
            <a:ext cx="0" cy="792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198946" y="5419779"/>
            <a:ext cx="0" cy="792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16086" y="3712080"/>
            <a:ext cx="10842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4452BA"/>
                </a:solidFill>
                <a:latin typeface="+mj-lt"/>
              </a:rPr>
              <a:t>Stride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26121" y="5604680"/>
            <a:ext cx="10842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4452BA"/>
                </a:solidFill>
                <a:latin typeface="+mj-lt"/>
              </a:rPr>
              <a:t>Stride</a:t>
            </a:r>
            <a:endParaRPr lang="en-US" sz="2000" b="1" i="1" dirty="0">
              <a:solidFill>
                <a:srgbClr val="4452BA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92511" y="3970490"/>
            <a:ext cx="2286001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Serviced in parallel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30912" y="3644687"/>
            <a:ext cx="1153160" cy="76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408036" y="3416087"/>
            <a:ext cx="927676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Log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k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819629" y="4946390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5116512" y="1972412"/>
            <a:ext cx="440037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 Log  (Spans Multiple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anks)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 bwMode="auto">
          <a:xfrm>
            <a:off x="503238" y="46037"/>
            <a:ext cx="9074150" cy="8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39" tIns="50372" rIns="100739" bIns="5037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Persistent Write Striding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522692" y="2803269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83" name="Rectangle 82"/>
          <p:cNvSpPr/>
          <p:nvPr/>
        </p:nvSpPr>
        <p:spPr>
          <a:xfrm>
            <a:off x="3522692" y="3018619"/>
            <a:ext cx="600854" cy="218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84" name="Rectangle 83"/>
          <p:cNvSpPr/>
          <p:nvPr/>
        </p:nvSpPr>
        <p:spPr>
          <a:xfrm>
            <a:off x="3522692" y="3256194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85" name="Rectangle 84"/>
          <p:cNvSpPr/>
          <p:nvPr/>
        </p:nvSpPr>
        <p:spPr>
          <a:xfrm>
            <a:off x="3525058" y="3498255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Req</a:t>
            </a:r>
            <a:endParaRPr lang="en-US" sz="2000" dirty="0"/>
          </a:p>
        </p:txBody>
      </p:sp>
      <p:sp>
        <p:nvSpPr>
          <p:cNvPr id="86" name="Rectangle 85"/>
          <p:cNvSpPr/>
          <p:nvPr/>
        </p:nvSpPr>
        <p:spPr>
          <a:xfrm>
            <a:off x="4229908" y="2803457"/>
            <a:ext cx="600854" cy="218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Req</a:t>
            </a:r>
            <a:endParaRPr lang="en-US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8316912" y="3692842"/>
            <a:ext cx="105185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+ offset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16912" y="5597842"/>
            <a:ext cx="105185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+ offset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6170037" y="3131290"/>
            <a:ext cx="847408" cy="3925147"/>
          </a:xfrm>
          <a:custGeom>
            <a:avLst/>
            <a:gdLst>
              <a:gd name="connsiteX0" fmla="*/ 565573 w 646853"/>
              <a:gd name="connsiteY0" fmla="*/ 3510280 h 3925147"/>
              <a:gd name="connsiteX1" fmla="*/ 77893 w 646853"/>
              <a:gd name="connsiteY1" fmla="*/ 3418840 h 3925147"/>
              <a:gd name="connsiteX2" fmla="*/ 98213 w 646853"/>
              <a:gd name="connsiteY2" fmla="*/ 472440 h 3925147"/>
              <a:gd name="connsiteX3" fmla="*/ 646853 w 646853"/>
              <a:gd name="connsiteY3" fmla="*/ 584200 h 39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853" h="3925147">
                <a:moveTo>
                  <a:pt x="565573" y="3510280"/>
                </a:moveTo>
                <a:cubicBezTo>
                  <a:pt x="360679" y="3717713"/>
                  <a:pt x="155786" y="3925147"/>
                  <a:pt x="77893" y="3418840"/>
                </a:cubicBezTo>
                <a:cubicBezTo>
                  <a:pt x="0" y="2912533"/>
                  <a:pt x="3386" y="944880"/>
                  <a:pt x="98213" y="472440"/>
                </a:cubicBezTo>
                <a:cubicBezTo>
                  <a:pt x="193040" y="0"/>
                  <a:pt x="419946" y="292100"/>
                  <a:pt x="646853" y="5842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orizontal Scroll 72"/>
          <p:cNvSpPr/>
          <p:nvPr/>
        </p:nvSpPr>
        <p:spPr>
          <a:xfrm>
            <a:off x="468311" y="779460"/>
            <a:ext cx="9067801" cy="53732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Increasing BLP of persistent writes to fully utilize memory bandwidth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96912" y="1265237"/>
            <a:ext cx="792480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chemeClr val="accent1"/>
                </a:solidFill>
                <a:latin typeface="+mn-lt"/>
              </a:rPr>
              <a:t>Key idea: stride writes by an offset to </a:t>
            </a:r>
          </a:p>
          <a:p>
            <a:pPr algn="ctr"/>
            <a:r>
              <a:rPr lang="en-US" altLang="zh-CN" sz="2800" b="1" i="1" dirty="0" smtClean="0">
                <a:solidFill>
                  <a:schemeClr val="accent1"/>
                </a:solidFill>
                <a:latin typeface="+mn-lt"/>
              </a:rPr>
              <a:t>remap them to different banks</a:t>
            </a:r>
            <a:endParaRPr lang="en-US" sz="2800" b="1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35912" y="2882687"/>
            <a:ext cx="1295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Bank 1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35912" y="4559087"/>
            <a:ext cx="1295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Bank 2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Right Brace 77"/>
          <p:cNvSpPr/>
          <p:nvPr/>
        </p:nvSpPr>
        <p:spPr>
          <a:xfrm>
            <a:off x="7676832" y="2501687"/>
            <a:ext cx="248229" cy="1143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Brace 79"/>
          <p:cNvSpPr/>
          <p:nvPr/>
        </p:nvSpPr>
        <p:spPr>
          <a:xfrm>
            <a:off x="7707312" y="4330487"/>
            <a:ext cx="248229" cy="1066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935912" y="6159287"/>
            <a:ext cx="1295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Bank 3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3" name="Right Brace 92"/>
          <p:cNvSpPr/>
          <p:nvPr/>
        </p:nvSpPr>
        <p:spPr>
          <a:xfrm>
            <a:off x="7707312" y="5930687"/>
            <a:ext cx="248229" cy="1066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3440112" y="3416087"/>
            <a:ext cx="228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3516312" y="4254287"/>
            <a:ext cx="1524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925512" y="3017837"/>
            <a:ext cx="76962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0739" tIns="50372" rIns="100739" bIns="50372" anchor="ctr" anchorCtr="1"/>
          <a:lstStyle/>
          <a:p>
            <a:pPr algn="ctr">
              <a:defRPr/>
            </a:pPr>
            <a:endParaRPr lang="en-US" sz="2800" b="1" dirty="0" smtClean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44712" y="3094037"/>
            <a:ext cx="52578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+mj-lt"/>
              </a:rPr>
              <a:t>Benefit: no bookkeeping required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9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8" grpId="0"/>
      <p:bldP spid="69" grpId="0"/>
      <p:bldP spid="70" grpId="0" animBg="1"/>
      <p:bldP spid="82" grpId="1" animBg="1"/>
      <p:bldP spid="83" grpId="1" animBg="1"/>
      <p:bldP spid="84" grpId="1" animBg="1"/>
      <p:bldP spid="85" grpId="1" animBg="1"/>
      <p:bldP spid="86" grpId="1" animBg="1"/>
      <p:bldP spid="97" grpId="0" animBg="1"/>
      <p:bldP spid="111" grpId="0" animBg="1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810227" y="1586419"/>
            <a:ext cx="3733800" cy="1469518"/>
          </a:xfrm>
          <a:prstGeom prst="ellipse">
            <a:avLst/>
          </a:prstGeom>
          <a:solidFill>
            <a:srgbClr val="BDE3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5" name="Title 31"/>
          <p:cNvSpPr txBox="1">
            <a:spLocks/>
          </p:cNvSpPr>
          <p:nvPr/>
        </p:nvSpPr>
        <p:spPr>
          <a:xfrm>
            <a:off x="620712" y="274637"/>
            <a:ext cx="8991600" cy="885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 Design Opportunity with NVMs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2613" y="3159726"/>
            <a:ext cx="1760425" cy="555544"/>
            <a:chOff x="3176973" y="3194841"/>
            <a:chExt cx="1760425" cy="555544"/>
          </a:xfrm>
        </p:grpSpPr>
        <p:sp>
          <p:nvSpPr>
            <p:cNvPr id="35" name="Rectangle 34"/>
            <p:cNvSpPr/>
            <p:nvPr/>
          </p:nvSpPr>
          <p:spPr>
            <a:xfrm>
              <a:off x="3211512" y="3194841"/>
              <a:ext cx="1600200" cy="533400"/>
            </a:xfrm>
            <a:prstGeom prst="rect">
              <a:avLst/>
            </a:prstGeom>
            <a:solidFill>
              <a:schemeClr val="bg1">
                <a:lumMod val="50000"/>
                <a:alpha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76973" y="3257301"/>
              <a:ext cx="1760425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Disk/Flash</a:t>
              </a:r>
              <a:endParaRPr lang="en-US" sz="2800" b="1" dirty="0">
                <a:latin typeface="+mn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43627" y="1690353"/>
            <a:ext cx="3035755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smtClean="0">
                <a:solidFill>
                  <a:schemeClr val="tx1"/>
                </a:solidFill>
                <a:latin typeface="+mn-lt"/>
              </a:rPr>
              <a:t>Main </a:t>
            </a:r>
            <a:r>
              <a:rPr lang="en-US" sz="2800" b="1" u="sng" dirty="0" smtClean="0">
                <a:solidFill>
                  <a:schemeClr val="tx1"/>
                </a:solidFill>
                <a:latin typeface="+mn-lt"/>
              </a:rPr>
              <a:t>Memory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Load/store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Not persistent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09887" y="3159726"/>
            <a:ext cx="4126025" cy="1560918"/>
            <a:chOff x="3809887" y="3159726"/>
            <a:chExt cx="4126025" cy="1560918"/>
          </a:xfrm>
        </p:grpSpPr>
        <p:sp>
          <p:nvSpPr>
            <p:cNvPr id="40" name="Oval 39"/>
            <p:cNvSpPr/>
            <p:nvPr/>
          </p:nvSpPr>
          <p:spPr>
            <a:xfrm>
              <a:off x="3809887" y="3159726"/>
              <a:ext cx="3733800" cy="15609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10301" y="3398837"/>
              <a:ext cx="3525611" cy="129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chemeClr val="tx1"/>
                  </a:solidFill>
                  <a:latin typeface="+mn-lt"/>
                </a:rPr>
                <a:t>Storage</a:t>
              </a:r>
              <a:r>
                <a:rPr lang="en-US" sz="2800" b="1" dirty="0" smtClean="0">
                  <a:solidFill>
                    <a:schemeClr val="tx1"/>
                  </a:solidFill>
                  <a:latin typeface="+mn-lt"/>
                </a:rPr>
                <a:t>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+mn-lt"/>
                </a:rPr>
                <a:t>Fopen</a:t>
              </a:r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+mn-lt"/>
                </a:rPr>
                <a:t>fread</a:t>
              </a:r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+mn-lt"/>
                </a:rPr>
                <a:t>fwrite</a:t>
              </a:r>
              <a:endParaRPr lang="en-US" sz="2800" dirty="0" smtClean="0">
                <a:solidFill>
                  <a:schemeClr val="tx1"/>
                </a:solidFill>
                <a:latin typeface="+mn-lt"/>
              </a:endParaRPr>
            </a:p>
            <a:p>
              <a:r>
                <a:rPr lang="en-US" sz="2800" b="1" dirty="0" smtClean="0">
                  <a:solidFill>
                    <a:srgbClr val="C00000"/>
                  </a:solidFill>
                  <a:latin typeface="+mn-lt"/>
                </a:rPr>
                <a:t>Persistent </a:t>
              </a:r>
              <a:endParaRPr lang="en-US" sz="2800" b="1" dirty="0">
                <a:solidFill>
                  <a:srgbClr val="C00000"/>
                </a:solidFill>
                <a:latin typeface="+mn-lt"/>
              </a:endParaRPr>
            </a:p>
          </p:txBody>
        </p:sp>
      </p:grpSp>
      <p:grpSp>
        <p:nvGrpSpPr>
          <p:cNvPr id="2" name="Group 39"/>
          <p:cNvGrpSpPr/>
          <p:nvPr/>
        </p:nvGrpSpPr>
        <p:grpSpPr>
          <a:xfrm>
            <a:off x="2066018" y="1510596"/>
            <a:ext cx="1600200" cy="523064"/>
            <a:chOff x="5726112" y="1921057"/>
            <a:chExt cx="1600200" cy="523064"/>
          </a:xfrm>
          <a:solidFill>
            <a:schemeClr val="accent3">
              <a:lumMod val="75000"/>
              <a:alpha val="75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5726112" y="1921057"/>
              <a:ext cx="1600200" cy="457200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07112" y="1951037"/>
              <a:ext cx="9906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CPU</a:t>
              </a:r>
              <a:endParaRPr lang="en-US" sz="2400" b="1" dirty="0">
                <a:latin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295752" y="2030256"/>
            <a:ext cx="11430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DRAM</a:t>
            </a:r>
            <a:endParaRPr lang="en-US" sz="2400" b="1" dirty="0">
              <a:latin typeface="+mn-lt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2676752" y="2501196"/>
            <a:ext cx="293347" cy="65853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44"/>
          <p:cNvGrpSpPr/>
          <p:nvPr/>
        </p:nvGrpSpPr>
        <p:grpSpPr>
          <a:xfrm>
            <a:off x="2067379" y="1967796"/>
            <a:ext cx="1600200" cy="555544"/>
            <a:chOff x="6259512" y="4555577"/>
            <a:chExt cx="1600200" cy="555544"/>
          </a:xfrm>
        </p:grpSpPr>
        <p:sp>
          <p:nvSpPr>
            <p:cNvPr id="20" name="Rectangle 19"/>
            <p:cNvSpPr/>
            <p:nvPr/>
          </p:nvSpPr>
          <p:spPr>
            <a:xfrm>
              <a:off x="6259512" y="4555577"/>
              <a:ext cx="1600200" cy="533400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35712" y="4618037"/>
              <a:ext cx="14478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n-lt"/>
                </a:rPr>
                <a:t>NVM</a:t>
              </a:r>
              <a:endParaRPr lang="en-US" sz="2400" b="1" dirty="0">
                <a:latin typeface="+mn-lt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 flipV="1">
            <a:off x="1916112" y="2103437"/>
            <a:ext cx="381000" cy="1447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66125" y="2865437"/>
            <a:ext cx="2514600" cy="1331311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3112" y="4904338"/>
            <a:ext cx="8382000" cy="209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Examples applications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atabases, file systems, key-value stores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(In-memory </a:t>
            </a:r>
            <a:r>
              <a:rPr lang="en-US" sz="2800" i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data structures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can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immediately become permanent)</a:t>
            </a:r>
            <a:endParaRPr lang="en-US" sz="2800" i="1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39484" y="1858510"/>
            <a:ext cx="2302304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  <a:ea typeface="ＭＳ Ｐゴシック" pitchFamily="34" charset="-128"/>
              </a:rPr>
              <a:t>Persistent Applications</a:t>
            </a:r>
          </a:p>
        </p:txBody>
      </p:sp>
      <p:pic>
        <p:nvPicPr>
          <p:cNvPr id="2050" name="Picture 2" descr="http://sereedmedia.com/srmwp/wp-content/uploads/kit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3511" y="2772562"/>
            <a:ext cx="1345180" cy="138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430712" y="1798637"/>
            <a:ext cx="22098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354512" y="3475037"/>
            <a:ext cx="1524000" cy="381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84486" y="1493837"/>
            <a:ext cx="3829692" cy="15995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31585" y="1727864"/>
            <a:ext cx="3113720" cy="128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+mn-lt"/>
              </a:rPr>
              <a:t>Persistent Memory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Load/store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Persistent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42225" y="3932237"/>
            <a:ext cx="2438399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-389101" y="1265237"/>
            <a:ext cx="2477665" cy="180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STT-MRAM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</a:b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PCM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ReRAM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, </a:t>
            </a:r>
            <a:b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</a:b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NV-DIMM, </a:t>
            </a:r>
            <a:b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</a:b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Battery-backed DRAM, etc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.</a:t>
            </a:r>
            <a:endParaRPr lang="en-US" sz="2400" i="1" dirty="0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639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6981E-6 4.24192E-7 L 0.07296 -0.2026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33" grpId="0"/>
      <p:bldP spid="27" grpId="0"/>
      <p:bldP spid="31" grpId="0" animBg="1"/>
      <p:bldP spid="31" grpId="1" animBg="1"/>
      <p:bldP spid="32" grpId="0" animBg="1"/>
      <p:bldP spid="32" grpId="1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Experimental Setup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E7300C-CA7A-4E81-8589-4D6DB39287B3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493837"/>
            <a:ext cx="9074150" cy="4989512"/>
          </a:xfrm>
        </p:spPr>
        <p:txBody>
          <a:bodyPr/>
          <a:lstStyle/>
          <a:p>
            <a:r>
              <a:rPr lang="en-US" sz="2800" dirty="0" smtClean="0"/>
              <a:t>Simulator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altLang="zh-CN" sz="2400" dirty="0" smtClean="0"/>
              <a:t>- </a:t>
            </a:r>
            <a:r>
              <a:rPr lang="en-US" sz="2400" dirty="0" err="1" smtClean="0"/>
              <a:t>McSimA</a:t>
            </a:r>
            <a:r>
              <a:rPr lang="en-US" sz="2400" dirty="0"/>
              <a:t>+ [</a:t>
            </a:r>
            <a:r>
              <a:rPr lang="en-US" sz="2400" dirty="0" err="1"/>
              <a:t>Ahn</a:t>
            </a:r>
            <a:r>
              <a:rPr lang="en-US" sz="2400" dirty="0"/>
              <a:t>+, ISPASS’13] (modified)</a:t>
            </a:r>
          </a:p>
          <a:p>
            <a:r>
              <a:rPr lang="en-US" sz="2800" dirty="0"/>
              <a:t>Configuration</a:t>
            </a:r>
            <a:br>
              <a:rPr lang="en-US" sz="2800" dirty="0"/>
            </a:br>
            <a:r>
              <a:rPr lang="en-US" sz="2400" dirty="0"/>
              <a:t>- </a:t>
            </a:r>
            <a:r>
              <a:rPr lang="en-US" sz="2400" dirty="0" smtClean="0"/>
              <a:t>Four-core </a:t>
            </a:r>
            <a:r>
              <a:rPr lang="en-US" sz="2400" dirty="0"/>
              <a:t>processor, </a:t>
            </a:r>
            <a:r>
              <a:rPr lang="en-US" sz="2400" dirty="0" smtClean="0"/>
              <a:t>eight </a:t>
            </a:r>
            <a:r>
              <a:rPr lang="en-US" sz="2400" dirty="0"/>
              <a:t>threads</a:t>
            </a:r>
            <a:br>
              <a:rPr lang="en-US" sz="2400" dirty="0"/>
            </a:br>
            <a:r>
              <a:rPr lang="en-US" sz="2400" dirty="0"/>
              <a:t>- Private caches: L1/L2, SRAM, </a:t>
            </a:r>
            <a:r>
              <a:rPr lang="en-US" sz="2400" dirty="0" smtClean="0"/>
              <a:t>64KB/256KB </a:t>
            </a:r>
            <a:r>
              <a:rPr lang="en-US" sz="2400" dirty="0"/>
              <a:t>per core</a:t>
            </a:r>
            <a:br>
              <a:rPr lang="en-US" sz="2400" dirty="0"/>
            </a:br>
            <a:r>
              <a:rPr lang="en-US" sz="2400" dirty="0"/>
              <a:t>- Shared last-level cache: L3, </a:t>
            </a:r>
            <a:r>
              <a:rPr lang="en-US" sz="2400" dirty="0" smtClean="0"/>
              <a:t>SRAM</a:t>
            </a:r>
            <a:r>
              <a:rPr lang="en-US" sz="2400" dirty="0"/>
              <a:t>, </a:t>
            </a:r>
            <a:r>
              <a:rPr lang="en-US" sz="2400" dirty="0" smtClean="0"/>
              <a:t>2MB per core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Main memory: </a:t>
            </a:r>
            <a:r>
              <a:rPr lang="en-US" sz="2400" dirty="0" smtClean="0"/>
              <a:t>STT-MRAM DIMM (8GB)</a:t>
            </a:r>
            <a:endParaRPr lang="en-US" sz="2800" dirty="0"/>
          </a:p>
          <a:p>
            <a:r>
              <a:rPr lang="en-US" sz="2800" dirty="0" smtClean="0"/>
              <a:t>Benchmarks</a:t>
            </a:r>
            <a:br>
              <a:rPr lang="en-US" sz="2800" dirty="0" smtClean="0"/>
            </a:br>
            <a:r>
              <a:rPr lang="en-US" altLang="zh-CN" sz="2400" dirty="0" smtClean="0"/>
              <a:t>- 7 non-persistent applications </a:t>
            </a:r>
            <a:br>
              <a:rPr lang="en-US" altLang="zh-CN" sz="2400" dirty="0" smtClean="0"/>
            </a:br>
            <a:r>
              <a:rPr lang="en-US" altLang="zh-CN" sz="2400" dirty="0" smtClean="0"/>
              <a:t>- 3 persistent applications</a:t>
            </a:r>
            <a:endParaRPr lang="en-US" sz="2400" dirty="0" smtClean="0"/>
          </a:p>
          <a:p>
            <a:r>
              <a:rPr lang="en-US" sz="2800" dirty="0" smtClean="0"/>
              <a:t>Metrics</a:t>
            </a:r>
            <a:br>
              <a:rPr lang="en-US" sz="2800" dirty="0" smtClean="0"/>
            </a:br>
            <a:r>
              <a:rPr lang="en-US" altLang="zh-CN" sz="2400" dirty="0" smtClean="0"/>
              <a:t>- </a:t>
            </a:r>
            <a:r>
              <a:rPr lang="en-US" sz="2400" dirty="0" smtClean="0"/>
              <a:t>Weighted speedup &amp; maximum slowdown</a:t>
            </a:r>
            <a:endParaRPr lang="en-US" sz="2400" dirty="0"/>
          </a:p>
        </p:txBody>
      </p:sp>
      <p:sp>
        <p:nvSpPr>
          <p:cNvPr id="5" name="Right Brace 4"/>
          <p:cNvSpPr/>
          <p:nvPr/>
        </p:nvSpPr>
        <p:spPr>
          <a:xfrm>
            <a:off x="4811712" y="5075237"/>
            <a:ext cx="304800" cy="533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16512" y="5075237"/>
            <a:ext cx="19812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18 Workloads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4150" cy="88582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Performance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2358316272"/>
              </p:ext>
            </p:extLst>
          </p:nvPr>
        </p:nvGraphicFramePr>
        <p:xfrm>
          <a:off x="925512" y="1341437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6869112" y="2408237"/>
            <a:ext cx="1295400" cy="243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5312" y="2103437"/>
            <a:ext cx="914400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18%</a:t>
            </a:r>
            <a:endParaRPr lang="en-US" sz="28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4150" cy="88582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Fairness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="" xmlns:p14="http://schemas.microsoft.com/office/powerpoint/2010/main" val="243495370"/>
              </p:ext>
            </p:extLst>
          </p:nvPr>
        </p:nvGraphicFramePr>
        <p:xfrm>
          <a:off x="620712" y="1570037"/>
          <a:ext cx="8991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8240712" y="3094037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16912" y="2713037"/>
            <a:ext cx="914400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23%</a:t>
            </a:r>
            <a:endParaRPr lang="en-US" sz="28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306513" y="274638"/>
            <a:ext cx="7356475" cy="9144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Bus Turnaround Overhead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A8A396-2CE0-4BBD-8468-D4AA6B4C689A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4038903319"/>
              </p:ext>
            </p:extLst>
          </p:nvPr>
        </p:nvGraphicFramePr>
        <p:xfrm>
          <a:off x="2594505" y="1722437"/>
          <a:ext cx="6179607" cy="384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73912" y="4383892"/>
            <a:ext cx="685800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1%</a:t>
            </a:r>
            <a:endParaRPr lang="en-US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1424" y="1960001"/>
            <a:ext cx="1258888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4A5CB4"/>
                </a:solidFill>
                <a:latin typeface="+mn-lt"/>
              </a:rPr>
              <a:t>6.7</a:t>
            </a:r>
            <a:r>
              <a:rPr lang="en-US" sz="2800" b="1" dirty="0" smtClean="0">
                <a:solidFill>
                  <a:srgbClr val="4A5CB4"/>
                </a:solidFill>
                <a:latin typeface="+mn-lt"/>
              </a:rPr>
              <a:t>%</a:t>
            </a:r>
            <a:endParaRPr lang="en-US" sz="2800" b="1" dirty="0">
              <a:solidFill>
                <a:srgbClr val="4A5CB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712" y="5334176"/>
            <a:ext cx="1258888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TCM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1912" y="5343876"/>
            <a:ext cx="1981200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Our Design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71"/>
          <p:cNvSpPr>
            <a:spLocks noChangeArrowheads="1"/>
          </p:cNvSpPr>
          <p:nvPr/>
        </p:nvSpPr>
        <p:spPr bwMode="auto">
          <a:xfrm rot="16200000">
            <a:off x="92220" y="2967882"/>
            <a:ext cx="3267598" cy="12945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Fraction of Bus Cycles Wasted on Bus Turnarounds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6112" y="5989637"/>
            <a:ext cx="6477000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(The worst case of previous designs: 17%)</a:t>
            </a:r>
            <a:endParaRPr lang="en-US" sz="2800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0" grpId="0"/>
      <p:bldP spid="8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Other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Sensitivity study on various</a:t>
            </a:r>
          </a:p>
          <a:p>
            <a:r>
              <a:rPr lang="en-US" dirty="0" smtClean="0"/>
              <a:t>NVM Latencies</a:t>
            </a:r>
          </a:p>
          <a:p>
            <a:r>
              <a:rPr lang="en-US" dirty="0" smtClean="0"/>
              <a:t>Row-buffer sizes</a:t>
            </a:r>
          </a:p>
          <a:p>
            <a:r>
              <a:rPr lang="en-US" dirty="0" smtClean="0"/>
              <a:t>Number of threads</a:t>
            </a:r>
            <a:endParaRPr lang="en-US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A8A396-2CE0-4BBD-8468-D4AA6B4C689A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327561"/>
            <a:ext cx="3550057" cy="543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1" y="6142037"/>
            <a:ext cx="1557539" cy="87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31"/>
          <p:cNvSpPr txBox="1">
            <a:spLocks/>
          </p:cNvSpPr>
          <p:nvPr/>
        </p:nvSpPr>
        <p:spPr>
          <a:xfrm>
            <a:off x="544512" y="303212"/>
            <a:ext cx="9067800" cy="885825"/>
          </a:xfrm>
          <a:prstGeom prst="rect">
            <a:avLst/>
          </a:prstGeom>
        </p:spPr>
        <p:txBody>
          <a:bodyPr lIns="91430" tIns="45716" rIns="91430" bIns="45716"/>
          <a:lstStyle/>
          <a:p>
            <a:pPr algn="ctr" defTabSz="1004784" eaLnBrk="0"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Summary</a:t>
            </a:r>
            <a:endParaRPr lang="en-US" sz="4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1265237"/>
            <a:ext cx="1185228" cy="43581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400" b="1" dirty="0"/>
              <a:t>Reads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02640" y="1265237"/>
            <a:ext cx="1185228" cy="43581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400" b="1" dirty="0"/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181" y="2364837"/>
            <a:ext cx="2156005" cy="3785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1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SMS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[ISCA’12]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6" y="3703638"/>
            <a:ext cx="2465340" cy="3785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PAR-BS [ISCA’08]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546" y="4084638"/>
            <a:ext cx="2592254" cy="3785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STFM [MICRO’07]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7582" y="2766319"/>
            <a:ext cx="2543813" cy="3785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TCM [MICRO’10]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9022" y="3264249"/>
            <a:ext cx="2534712" cy="3785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ATLAS [HPCA’10]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1749" y="1499505"/>
            <a:ext cx="1136016" cy="49307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2800" b="1" i="1" dirty="0">
                <a:solidFill>
                  <a:schemeClr val="bg2">
                    <a:lumMod val="25000"/>
                  </a:schemeClr>
                </a:solidFill>
              </a:rPr>
              <a:t>…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82564" y="1189037"/>
            <a:ext cx="76200" cy="5791200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54815">
            <a:off x="1093063" y="6390398"/>
            <a:ext cx="1413685" cy="5355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Persistent Memory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619913"/>
            <a:ext cx="292350" cy="34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68" y="3144884"/>
            <a:ext cx="377899" cy="44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91" y="2017884"/>
            <a:ext cx="299204" cy="35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63">
            <a:off x="2996069" y="5100371"/>
            <a:ext cx="340410" cy="3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35" y="3752387"/>
            <a:ext cx="3730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35" y="2675395"/>
            <a:ext cx="3476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05" y="2356743"/>
            <a:ext cx="323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50" y="4214247"/>
            <a:ext cx="457752" cy="56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1535" y="4524195"/>
            <a:ext cx="2633667" cy="3785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FR-FCFS [ISCA’00]</a:t>
            </a: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4665003"/>
            <a:ext cx="1179964" cy="173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913593"/>
            <a:ext cx="577849" cy="5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 descr=" 29"/>
          <p:cNvSpPr txBox="1"/>
          <p:nvPr/>
        </p:nvSpPr>
        <p:spPr>
          <a:xfrm>
            <a:off x="4448763" y="1417637"/>
            <a:ext cx="2572749" cy="43581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2400" b="1" i="1" dirty="0" smtClean="0">
                <a:solidFill>
                  <a:schemeClr val="accent2"/>
                </a:solidFill>
              </a:rPr>
              <a:t>FIRM </a:t>
            </a:r>
            <a:r>
              <a:rPr lang="en-US" sz="2400" b="1" i="1" dirty="0">
                <a:solidFill>
                  <a:schemeClr val="accent2"/>
                </a:solidFill>
              </a:rPr>
              <a:t>[</a:t>
            </a:r>
            <a:r>
              <a:rPr lang="en-US" sz="2400" b="1" i="1" dirty="0" smtClean="0">
                <a:solidFill>
                  <a:schemeClr val="accent2"/>
                </a:solidFill>
              </a:rPr>
              <a:t>MICRO’14]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pic>
        <p:nvPicPr>
          <p:cNvPr id="34" name="Picture 7" descr=" 103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6755" flipH="1">
            <a:off x="4713348" y="2114049"/>
            <a:ext cx="858336" cy="444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 102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14" y="2412272"/>
            <a:ext cx="50402" cy="20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 descr="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96" y="2547244"/>
            <a:ext cx="701136" cy="76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Callout 38" descr=" 3"/>
          <p:cNvSpPr/>
          <p:nvPr/>
        </p:nvSpPr>
        <p:spPr>
          <a:xfrm>
            <a:off x="6361567" y="1783846"/>
            <a:ext cx="1421278" cy="1526796"/>
          </a:xfrm>
          <a:prstGeom prst="wedgeEllipseCallout">
            <a:avLst>
              <a:gd name="adj1" fmla="val -164980"/>
              <a:gd name="adj2" fmla="val 103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pic>
        <p:nvPicPr>
          <p:cNvPr id="43" name="Picture 5" descr=" 102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70" y="1836310"/>
            <a:ext cx="1373875" cy="142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219598" y="1931917"/>
            <a:ext cx="2576031" cy="37855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1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BLISS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[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ICCD’14]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02113" y="3895792"/>
            <a:ext cx="5878512" cy="493076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sz="2800" b="1" i="0" dirty="0" smtClean="0">
                <a:latin typeface="+mn-lt"/>
              </a:rPr>
              <a:t>Persistence-aware memory scheduling</a:t>
            </a:r>
            <a:endParaRPr lang="en-US" sz="2800" b="1" i="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62561" y="4373234"/>
            <a:ext cx="4402004" cy="49307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sz="2800" b="1" i="0" dirty="0" smtClean="0">
                <a:latin typeface="+mn-lt"/>
              </a:rPr>
              <a:t>Persistent write striding</a:t>
            </a:r>
            <a:endParaRPr lang="en-US" sz="2800" b="1" i="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03630" y="3398837"/>
            <a:ext cx="4402004" cy="49307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sz="2800" b="1" i="0" dirty="0" smtClean="0">
                <a:solidFill>
                  <a:schemeClr val="accent4"/>
                </a:solidFill>
                <a:latin typeface="+mn-lt"/>
              </a:rPr>
              <a:t>Design principles: </a:t>
            </a:r>
            <a:endParaRPr lang="en-US" sz="2800" b="1" i="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5" name="Up Ribbon 44" descr=" 8"/>
          <p:cNvSpPr/>
          <p:nvPr/>
        </p:nvSpPr>
        <p:spPr>
          <a:xfrm>
            <a:off x="5649912" y="4846637"/>
            <a:ext cx="3505200" cy="914400"/>
          </a:xfrm>
          <a:prstGeom prst="ribbon2">
            <a:avLst>
              <a:gd name="adj1" fmla="val 16667"/>
              <a:gd name="adj2" fmla="val 653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cs typeface="Arial" pitchFamily="34" charset="0"/>
              </a:rPr>
              <a:t>Fair</a:t>
            </a:r>
            <a:r>
              <a:rPr lang="en-US" altLang="zh-CN" sz="2800" b="1" dirty="0" smtClean="0">
                <a:cs typeface="Arial" pitchFamily="34" charset="0"/>
              </a:rPr>
              <a:t>ness</a:t>
            </a:r>
            <a:endParaRPr lang="en-US" altLang="zh-CN" sz="1400" b="1" dirty="0" smtClean="0">
              <a:cs typeface="Arial" pitchFamily="34" charset="0"/>
            </a:endParaRPr>
          </a:p>
        </p:txBody>
      </p:sp>
      <p:sp>
        <p:nvSpPr>
          <p:cNvPr id="46" name="Up Ribbon 45" descr=" 42"/>
          <p:cNvSpPr/>
          <p:nvPr/>
        </p:nvSpPr>
        <p:spPr>
          <a:xfrm>
            <a:off x="5649912" y="5913437"/>
            <a:ext cx="3657600" cy="914400"/>
          </a:xfrm>
          <a:prstGeom prst="ribbon2">
            <a:avLst>
              <a:gd name="adj1" fmla="val 16667"/>
              <a:gd name="adj2" fmla="val 653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cs typeface="Arial" pitchFamily="34" charset="0"/>
              </a:rPr>
              <a:t>High Performance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54312" y="960437"/>
            <a:ext cx="118522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Reads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30712" y="960437"/>
            <a:ext cx="118522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Writes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99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35" grpId="0" animBg="1"/>
      <p:bldP spid="36" grpId="0"/>
      <p:bldP spid="42" grpId="0"/>
      <p:bldP spid="45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Thank you!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9018D-BD49-4B6B-9EE3-B3E1A58BCB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3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14388" y="1493838"/>
            <a:ext cx="8721724" cy="2743200"/>
          </a:xfrm>
        </p:spPr>
        <p:txBody>
          <a:bodyPr lIns="99710" tIns="48955" rIns="99710" bIns="48955"/>
          <a:lstStyle/>
          <a:p>
            <a:pPr eaLnBrk="1">
              <a:lnSpc>
                <a:spcPct val="93000"/>
              </a:lnSpc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FIRM: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cs typeface="Arial" charset="0"/>
              </a:rPr>
              <a:t>F</a:t>
            </a: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air and </a:t>
            </a:r>
            <a:r>
              <a:rPr lang="en-US" sz="4800" b="1" dirty="0" err="1" smtClean="0">
                <a:solidFill>
                  <a:schemeClr val="accent1"/>
                </a:solidFill>
                <a:latin typeface="+mn-lt"/>
                <a:cs typeface="Arial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+mn-lt"/>
                <a:cs typeface="Arial" charset="0"/>
              </a:rPr>
              <a:t>I</a:t>
            </a:r>
            <a:r>
              <a:rPr lang="en-US" sz="4800" b="1" dirty="0" err="1" smtClean="0">
                <a:solidFill>
                  <a:schemeClr val="accent1"/>
                </a:solidFill>
                <a:latin typeface="+mn-lt"/>
                <a:cs typeface="Arial" charset="0"/>
              </a:rPr>
              <a:t>gh-Perfo</a:t>
            </a:r>
            <a:r>
              <a:rPr lang="en-US" sz="4800" b="1" dirty="0" err="1" smtClean="0">
                <a:solidFill>
                  <a:srgbClr val="FF0000"/>
                </a:solidFill>
                <a:latin typeface="+mn-lt"/>
                <a:cs typeface="Arial" charset="0"/>
              </a:rPr>
              <a:t>R</a:t>
            </a:r>
            <a:r>
              <a:rPr lang="en-US" sz="4800" b="1" dirty="0" err="1" smtClean="0">
                <a:solidFill>
                  <a:schemeClr val="accent1"/>
                </a:solidFill>
                <a:latin typeface="+mn-lt"/>
                <a:cs typeface="Arial" charset="0"/>
              </a:rPr>
              <a:t>mance</a:t>
            </a: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cs typeface="Arial" charset="0"/>
              </a:rPr>
              <a:t>M</a:t>
            </a: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emory Control for </a:t>
            </a:r>
            <a:b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</a:br>
            <a:r>
              <a:rPr lang="en-US" sz="48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Persistent Memory Systems</a:t>
            </a:r>
            <a:endParaRPr lang="en-GB" sz="4800" b="1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2" y="6387733"/>
            <a:ext cx="1871997" cy="11020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2" descr="C:\Users\zhaojis\hp\HP_Circle_Logo_150dpi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112" y="6458772"/>
            <a:ext cx="898274" cy="89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756878" y="427038"/>
            <a:ext cx="4114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MICRO-47, December 15, 2014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614488" y="4313237"/>
            <a:ext cx="7540624" cy="151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39" tIns="50372" rIns="100739" bIns="50372"/>
          <a:lstStyle/>
          <a:p>
            <a:pPr defTabSz="1004888" ea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None/>
              <a:defRPr/>
            </a:pPr>
            <a:r>
              <a:rPr lang="en-US" sz="3200" u="sng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Jishen </a:t>
            </a:r>
            <a:r>
              <a:rPr lang="en-US" sz="3200" u="sng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Zhao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Onur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Mutlu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      Yuan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Xie</a:t>
            </a:r>
            <a:endParaRPr lang="en-US" sz="3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5421312" y="6570130"/>
            <a:ext cx="1675899" cy="863116"/>
            <a:chOff x="3540375" y="6347503"/>
            <a:chExt cx="2057400" cy="1120237"/>
          </a:xfrm>
        </p:grpSpPr>
        <p:pic>
          <p:nvPicPr>
            <p:cNvPr id="2050" name="Picture 2" descr="http://www.cs.cmu.edu/~spdow/images/logo-CMU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375" y="6724790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afari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4912" y="6347503"/>
              <a:ext cx="1777296" cy="514243"/>
            </a:xfrm>
            <a:prstGeom prst="rect">
              <a:avLst/>
            </a:prstGeom>
          </p:spPr>
        </p:pic>
      </p:grpSp>
      <p:pic>
        <p:nvPicPr>
          <p:cNvPr id="1026" name="Picture 2" descr="http://pire-ecci.ucsb.edu/renewal/ucs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2" y="64507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810227" y="1586419"/>
            <a:ext cx="3733800" cy="1469518"/>
          </a:xfrm>
          <a:prstGeom prst="ellipse">
            <a:avLst/>
          </a:prstGeom>
          <a:solidFill>
            <a:srgbClr val="BDE3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5" name="Title 31"/>
          <p:cNvSpPr txBox="1">
            <a:spLocks/>
          </p:cNvSpPr>
          <p:nvPr/>
        </p:nvSpPr>
        <p:spPr>
          <a:xfrm>
            <a:off x="620712" y="274637"/>
            <a:ext cx="8991600" cy="885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 Design Opportunity with NVMs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2613" y="3159726"/>
            <a:ext cx="1760425" cy="555544"/>
            <a:chOff x="3176973" y="3194841"/>
            <a:chExt cx="1760425" cy="555544"/>
          </a:xfrm>
        </p:grpSpPr>
        <p:sp>
          <p:nvSpPr>
            <p:cNvPr id="35" name="Rectangle 34"/>
            <p:cNvSpPr/>
            <p:nvPr/>
          </p:nvSpPr>
          <p:spPr>
            <a:xfrm>
              <a:off x="3211512" y="3194841"/>
              <a:ext cx="1600200" cy="533400"/>
            </a:xfrm>
            <a:prstGeom prst="rect">
              <a:avLst/>
            </a:prstGeom>
            <a:solidFill>
              <a:schemeClr val="bg1">
                <a:lumMod val="50000"/>
                <a:alpha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76973" y="3257301"/>
              <a:ext cx="1760425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Disk/Flash</a:t>
              </a:r>
              <a:endParaRPr lang="en-US" sz="2400" b="1" dirty="0">
                <a:latin typeface="+mn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43627" y="1761570"/>
            <a:ext cx="3035755" cy="118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+mn-lt"/>
              </a:rPr>
              <a:t>Working Memory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Load/store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Not persistent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2066018" y="1510596"/>
            <a:ext cx="1600200" cy="523064"/>
            <a:chOff x="5726112" y="1921057"/>
            <a:chExt cx="1600200" cy="523064"/>
          </a:xfrm>
          <a:solidFill>
            <a:schemeClr val="accent3">
              <a:lumMod val="75000"/>
              <a:alpha val="75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5726112" y="1921057"/>
              <a:ext cx="1600200" cy="457200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07112" y="1951037"/>
              <a:ext cx="9906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CPU</a:t>
              </a:r>
              <a:endParaRPr lang="en-US" sz="2800" b="1" dirty="0">
                <a:latin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295752" y="2030256"/>
            <a:ext cx="11430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DRAM</a:t>
            </a:r>
            <a:endParaRPr lang="en-US" sz="2400" b="1" dirty="0">
              <a:latin typeface="+mn-lt"/>
            </a:endParaRPr>
          </a:p>
        </p:txBody>
      </p:sp>
      <p:grpSp>
        <p:nvGrpSpPr>
          <p:cNvPr id="19" name="Group 44"/>
          <p:cNvGrpSpPr/>
          <p:nvPr/>
        </p:nvGrpSpPr>
        <p:grpSpPr>
          <a:xfrm>
            <a:off x="2067379" y="1967796"/>
            <a:ext cx="1600200" cy="555544"/>
            <a:chOff x="6259512" y="4555577"/>
            <a:chExt cx="1600200" cy="555544"/>
          </a:xfrm>
        </p:grpSpPr>
        <p:sp>
          <p:nvSpPr>
            <p:cNvPr id="20" name="Rectangle 19"/>
            <p:cNvSpPr/>
            <p:nvPr/>
          </p:nvSpPr>
          <p:spPr>
            <a:xfrm>
              <a:off x="6259512" y="4555577"/>
              <a:ext cx="1600200" cy="533400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35712" y="4618037"/>
              <a:ext cx="14478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n-lt"/>
                </a:rPr>
                <a:t>NVM</a:t>
              </a:r>
              <a:endParaRPr lang="en-US" sz="2800" b="1" dirty="0">
                <a:latin typeface="+mn-l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66125" y="2865437"/>
            <a:ext cx="2514600" cy="1331311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84486" y="1495446"/>
            <a:ext cx="3829692" cy="15995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31585" y="1729473"/>
            <a:ext cx="3113720" cy="128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+mn-lt"/>
              </a:rPr>
              <a:t>Persistent Memory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Load/store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Persistent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9711" y="4770437"/>
            <a:ext cx="9840913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New use case of NVM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: 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concurrently running two types of applications</a:t>
            </a:r>
            <a:b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[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Kannan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+ HPCA’14, Liu + ASPLOS’14, Meza + WEED’14]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39484" y="1858510"/>
            <a:ext cx="2302304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  <a:ea typeface="ＭＳ Ｐゴシック" pitchFamily="34" charset="-128"/>
              </a:rPr>
              <a:t>Persistent Applications</a:t>
            </a:r>
          </a:p>
        </p:txBody>
      </p:sp>
      <p:sp>
        <p:nvSpPr>
          <p:cNvPr id="31" name="Oval 30"/>
          <p:cNvSpPr/>
          <p:nvPr/>
        </p:nvSpPr>
        <p:spPr>
          <a:xfrm>
            <a:off x="3789742" y="3251126"/>
            <a:ext cx="3733800" cy="1469518"/>
          </a:xfrm>
          <a:prstGeom prst="ellipse">
            <a:avLst/>
          </a:prstGeom>
          <a:solidFill>
            <a:srgbClr val="BDE3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23142" y="3426277"/>
            <a:ext cx="3035755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+mn-lt"/>
              </a:rPr>
              <a:t>Main Memory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Load/store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Not persistent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44027" y="3519951"/>
            <a:ext cx="2536598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Non-persistent Applications</a:t>
            </a:r>
            <a:endParaRPr lang="en-US" sz="2800" b="1" dirty="0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2052" name="Picture 4" descr="http://thebestphoneservices.weebly.com/uploads/1/9/2/6/19269911/8970490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0" y="6120318"/>
            <a:ext cx="2318696" cy="1421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9to5mac.files.wordpress.com/2014/04/ipad-4th-generation.jpeg?w=704&amp;h=2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2" y="6204806"/>
            <a:ext cx="4146170" cy="1336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H="1" flipV="1">
            <a:off x="1916112" y="2103437"/>
            <a:ext cx="381000" cy="1447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-389101" y="1265237"/>
            <a:ext cx="2477665" cy="180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STT-MRAM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</a:b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PCM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ReRAM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, </a:t>
            </a:r>
            <a:b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</a:b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NV-DIMM, </a:t>
            </a:r>
            <a:b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</a:br>
            <a:r>
              <a:rPr lang="en-US" sz="2400" i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Battery-backed DRAM, etc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.</a:t>
            </a:r>
            <a:endParaRPr lang="en-US" sz="2400" i="1" dirty="0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392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5" name="Title 31"/>
          <p:cNvSpPr txBox="1">
            <a:spLocks/>
          </p:cNvSpPr>
          <p:nvPr/>
        </p:nvSpPr>
        <p:spPr>
          <a:xfrm>
            <a:off x="620712" y="274637"/>
            <a:ext cx="8991600" cy="885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Focus of Our Work: </a:t>
            </a:r>
          </a:p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Memory Controller Design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4971107" y="1951037"/>
            <a:ext cx="1600200" cy="834042"/>
            <a:chOff x="5726112" y="1544215"/>
            <a:chExt cx="1600200" cy="834042"/>
          </a:xfrm>
          <a:solidFill>
            <a:schemeClr val="accent3">
              <a:lumMod val="75000"/>
              <a:alpha val="75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5726112" y="1620415"/>
              <a:ext cx="1600200" cy="757842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07112" y="1544215"/>
              <a:ext cx="9906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CPU</a:t>
              </a:r>
              <a:endParaRPr lang="en-US" sz="2400" b="1" dirty="0">
                <a:latin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200841" y="2847539"/>
            <a:ext cx="11430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DRAM</a:t>
            </a:r>
            <a:endParaRPr lang="en-US" sz="2400" b="1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36003" y="2922462"/>
            <a:ext cx="2302304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  <a:ea typeface="ＭＳ Ｐゴシック" pitchFamily="34" charset="-128"/>
              </a:rPr>
              <a:t>Persistent Applications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47114" y="3858598"/>
            <a:ext cx="2536598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Non-persistent Applications</a:t>
            </a:r>
            <a:endParaRPr lang="en-US" sz="2800" b="1" dirty="0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4971107" y="3549596"/>
            <a:ext cx="1600200" cy="555544"/>
            <a:chOff x="6259512" y="4555577"/>
            <a:chExt cx="1600200" cy="555544"/>
          </a:xfrm>
        </p:grpSpPr>
        <p:sp>
          <p:nvSpPr>
            <p:cNvPr id="45" name="Rectangle 44"/>
            <p:cNvSpPr/>
            <p:nvPr/>
          </p:nvSpPr>
          <p:spPr>
            <a:xfrm>
              <a:off x="6259512" y="4555577"/>
              <a:ext cx="1600200" cy="533400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35712" y="4618037"/>
              <a:ext cx="14478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n-lt"/>
                </a:rPr>
                <a:t>NVM</a:t>
              </a:r>
              <a:endParaRPr lang="en-US" sz="2400" b="1" dirty="0">
                <a:latin typeface="+mn-lt"/>
              </a:endParaRPr>
            </a:p>
          </p:txBody>
        </p:sp>
      </p:grpSp>
      <p:sp>
        <p:nvSpPr>
          <p:cNvPr id="47" name="Up-Down Arrow 46"/>
          <p:cNvSpPr/>
          <p:nvPr/>
        </p:nvSpPr>
        <p:spPr>
          <a:xfrm>
            <a:off x="5583201" y="2772768"/>
            <a:ext cx="304800" cy="76678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87512" y="5227637"/>
            <a:ext cx="6940400" cy="4930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Fair and High-Performance Memory Control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1312" y="2408237"/>
            <a:ext cx="609600" cy="364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2"/>
                </a:solidFill>
              </a:rPr>
              <a:t>MC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cxnSp>
        <p:nvCxnSpPr>
          <p:cNvPr id="26" name="Straight Arrow Connector 25"/>
          <p:cNvCxnSpPr>
            <a:endCxn id="3" idx="1"/>
          </p:cNvCxnSpPr>
          <p:nvPr/>
        </p:nvCxnSpPr>
        <p:spPr>
          <a:xfrm>
            <a:off x="4430712" y="2408237"/>
            <a:ext cx="990600" cy="18226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47114" y="2556479"/>
            <a:ext cx="2536598" cy="2497841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11" idx="1"/>
          </p:cNvCxnSpPr>
          <p:nvPr/>
        </p:nvCxnSpPr>
        <p:spPr>
          <a:xfrm flipV="1">
            <a:off x="6580001" y="2922279"/>
            <a:ext cx="638589" cy="60804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1" idx="3"/>
          </p:cNvCxnSpPr>
          <p:nvPr/>
        </p:nvCxnSpPr>
        <p:spPr>
          <a:xfrm>
            <a:off x="6569468" y="4096557"/>
            <a:ext cx="649122" cy="59196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678112" y="2103437"/>
            <a:ext cx="205740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  <a:ea typeface="ＭＳ Ｐゴシック" pitchFamily="34" charset="-128"/>
              </a:rPr>
              <a:t>Memory Controller</a:t>
            </a:r>
          </a:p>
        </p:txBody>
      </p:sp>
      <p:cxnSp>
        <p:nvCxnSpPr>
          <p:cNvPr id="100" name="Straight Arrow Connector 99"/>
          <p:cNvCxnSpPr>
            <a:endCxn id="47" idx="2"/>
          </p:cNvCxnSpPr>
          <p:nvPr/>
        </p:nvCxnSpPr>
        <p:spPr>
          <a:xfrm flipV="1">
            <a:off x="4583112" y="3156158"/>
            <a:ext cx="1076289" cy="47127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39712" y="3398837"/>
            <a:ext cx="44196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Memory requests go through the shared memory interface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451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9" grpId="0" animBg="1"/>
      <p:bldP spid="11" grpId="0" animBg="1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2" y="1327561"/>
            <a:ext cx="3550057" cy="543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Explosion 1 26"/>
          <p:cNvSpPr/>
          <p:nvPr/>
        </p:nvSpPr>
        <p:spPr>
          <a:xfrm rot="20800655">
            <a:off x="4571086" y="1031978"/>
            <a:ext cx="1788081" cy="86500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72" y="6142037"/>
            <a:ext cx="1557539" cy="87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" name="Title 31"/>
          <p:cNvSpPr txBox="1">
            <a:spLocks/>
          </p:cNvSpPr>
          <p:nvPr/>
        </p:nvSpPr>
        <p:spPr>
          <a:xfrm>
            <a:off x="544512" y="303212"/>
            <a:ext cx="9067800" cy="885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Why Another Memory Control Scheme?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1512" y="1265237"/>
            <a:ext cx="118522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Reads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1712" y="1265237"/>
            <a:ext cx="118522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Writes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8507" y="2364836"/>
            <a:ext cx="215600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SMS [ISCA’12]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7512" y="3703637"/>
            <a:ext cx="201733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PAR-BS [ISCA’08]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4940" y="4084637"/>
            <a:ext cx="204137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STFM [MICRO’07]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2099" y="2766318"/>
            <a:ext cx="254381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TCM [MICRO’10]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94001" y="3248872"/>
            <a:ext cx="2216784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ATLAS [HPCA’10]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4712" y="1947952"/>
            <a:ext cx="200335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i="1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BLISS [ICCD’14]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27076" y="1189037"/>
            <a:ext cx="76200" cy="5791200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54815">
            <a:off x="1637660" y="6358900"/>
            <a:ext cx="12451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+mn-lt"/>
              </a:rPr>
              <a:t>Persistent Memory</a:t>
            </a:r>
            <a:endParaRPr lang="en-US" sz="2000" b="1" dirty="0">
              <a:latin typeface="+mn-lt"/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619913"/>
            <a:ext cx="292350" cy="34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79" y="3144883"/>
            <a:ext cx="377899" cy="44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03" y="1970258"/>
            <a:ext cx="299204" cy="35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63">
            <a:off x="3540580" y="5100370"/>
            <a:ext cx="340410" cy="3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47" y="3752386"/>
            <a:ext cx="3730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47" y="2675395"/>
            <a:ext cx="347662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17" y="2356743"/>
            <a:ext cx="323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62" y="4214246"/>
            <a:ext cx="457752" cy="56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1832" y="4560118"/>
            <a:ext cx="205788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FR-FCFS [ISCA’00]</a:t>
            </a:r>
            <a:endParaRPr lang="en-US" sz="20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8512" y="4665003"/>
            <a:ext cx="1179965" cy="173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2" y="913593"/>
            <a:ext cx="577849" cy="5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146390" y="1570037"/>
            <a:ext cx="122803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i="1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b="1" dirty="0" smtClean="0"/>
              <a:t>…</a:t>
            </a:r>
            <a:endParaRPr lang="en-US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3135312" y="3475037"/>
            <a:ext cx="6553200" cy="2895601"/>
            <a:chOff x="3135312" y="3475037"/>
            <a:chExt cx="6553200" cy="2895601"/>
          </a:xfrm>
        </p:grpSpPr>
        <p:sp>
          <p:nvSpPr>
            <p:cNvPr id="29" name="Rectangle 28"/>
            <p:cNvSpPr/>
            <p:nvPr/>
          </p:nvSpPr>
          <p:spPr>
            <a:xfrm>
              <a:off x="5040312" y="3475037"/>
              <a:ext cx="4648200" cy="8938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tx1"/>
                  </a:solidFill>
                  <a:latin typeface="+mn-lt"/>
                  <a:ea typeface="ＭＳ Ｐゴシック" pitchFamily="34" charset="-128"/>
                </a:rPr>
                <a:t>Careful control over writes to guarantee data persistence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135312" y="3856037"/>
              <a:ext cx="1981200" cy="2514601"/>
            </a:xfrm>
            <a:custGeom>
              <a:avLst/>
              <a:gdLst>
                <a:gd name="connsiteX0" fmla="*/ 1828800 w 1849582"/>
                <a:gd name="connsiteY0" fmla="*/ 0 h 1901537"/>
                <a:gd name="connsiteX1" fmla="*/ 0 w 1849582"/>
                <a:gd name="connsiteY1" fmla="*/ 1901537 h 1901537"/>
                <a:gd name="connsiteX2" fmla="*/ 1849582 w 1849582"/>
                <a:gd name="connsiteY2" fmla="*/ 332509 h 1901537"/>
                <a:gd name="connsiteX3" fmla="*/ 1828800 w 1849582"/>
                <a:gd name="connsiteY3" fmla="*/ 0 h 19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9582" h="1901537">
                  <a:moveTo>
                    <a:pt x="1828800" y="0"/>
                  </a:moveTo>
                  <a:lnTo>
                    <a:pt x="0" y="1901537"/>
                  </a:lnTo>
                  <a:lnTo>
                    <a:pt x="1849582" y="332509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3304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39"/>
          <p:cNvGrpSpPr/>
          <p:nvPr/>
        </p:nvGrpSpPr>
        <p:grpSpPr>
          <a:xfrm>
            <a:off x="7697612" y="1951037"/>
            <a:ext cx="1600200" cy="834042"/>
            <a:chOff x="5726112" y="1544215"/>
            <a:chExt cx="1600200" cy="834042"/>
          </a:xfrm>
          <a:solidFill>
            <a:schemeClr val="accent3">
              <a:lumMod val="75000"/>
              <a:alpha val="75000"/>
            </a:schemeClr>
          </a:solidFill>
        </p:grpSpPr>
        <p:sp>
          <p:nvSpPr>
            <p:cNvPr id="56" name="Rectangle 55"/>
            <p:cNvSpPr/>
            <p:nvPr/>
          </p:nvSpPr>
          <p:spPr>
            <a:xfrm>
              <a:off x="5726112" y="1620415"/>
              <a:ext cx="1600200" cy="757842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107112" y="1544215"/>
              <a:ext cx="9906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CPU</a:t>
              </a:r>
              <a:endParaRPr lang="en-US" sz="2400" b="1" dirty="0">
                <a:latin typeface="+mn-lt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8231012" y="2408237"/>
            <a:ext cx="609600" cy="364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2"/>
                </a:solidFill>
              </a:rPr>
              <a:t>MC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67413" y="7007225"/>
            <a:ext cx="2352675" cy="401638"/>
          </a:xfrm>
        </p:spPr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5" name="Title 31"/>
          <p:cNvSpPr txBox="1">
            <a:spLocks/>
          </p:cNvSpPr>
          <p:nvPr/>
        </p:nvSpPr>
        <p:spPr>
          <a:xfrm>
            <a:off x="763412" y="274637"/>
            <a:ext cx="8991600" cy="885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Memory Controller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03546" y="2847539"/>
            <a:ext cx="11430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DRAM</a:t>
            </a:r>
            <a:endParaRPr lang="en-US" sz="2400" b="1" dirty="0">
              <a:latin typeface="+mn-lt"/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7773812" y="3549596"/>
            <a:ext cx="1600200" cy="555544"/>
            <a:chOff x="6259512" y="4555577"/>
            <a:chExt cx="1600200" cy="555544"/>
          </a:xfrm>
        </p:grpSpPr>
        <p:sp>
          <p:nvSpPr>
            <p:cNvPr id="45" name="Rectangle 44"/>
            <p:cNvSpPr/>
            <p:nvPr/>
          </p:nvSpPr>
          <p:spPr>
            <a:xfrm>
              <a:off x="6259512" y="4555577"/>
              <a:ext cx="1600200" cy="533400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35712" y="4618037"/>
              <a:ext cx="14478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n-lt"/>
                </a:rPr>
                <a:t>NVM</a:t>
              </a:r>
              <a:endParaRPr lang="en-US" sz="2400" b="1" dirty="0">
                <a:latin typeface="+mn-lt"/>
              </a:endParaRPr>
            </a:p>
          </p:txBody>
        </p:sp>
      </p:grpSp>
      <p:sp>
        <p:nvSpPr>
          <p:cNvPr id="47" name="Up-Down Arrow 46"/>
          <p:cNvSpPr/>
          <p:nvPr/>
        </p:nvSpPr>
        <p:spPr>
          <a:xfrm>
            <a:off x="8385906" y="2772768"/>
            <a:ext cx="304800" cy="76678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735212" y="1930120"/>
            <a:ext cx="3819489" cy="3048000"/>
          </a:xfrm>
          <a:prstGeom prst="roundRect">
            <a:avLst>
              <a:gd name="adj" fmla="val 8610"/>
            </a:avLst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92812" y="1951037"/>
            <a:ext cx="838200" cy="457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545212" y="2789239"/>
            <a:ext cx="685800" cy="205739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123207" y="1960264"/>
            <a:ext cx="320040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Memory Controller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35212" y="2560637"/>
            <a:ext cx="1828800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Read Queue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10120" y="3758920"/>
            <a:ext cx="1666352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+mj-lt"/>
              </a:rPr>
              <a:t>Write Queue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" name="Group 85"/>
          <p:cNvGrpSpPr/>
          <p:nvPr/>
        </p:nvGrpSpPr>
        <p:grpSpPr>
          <a:xfrm>
            <a:off x="3886320" y="4038719"/>
            <a:ext cx="1143000" cy="726916"/>
            <a:chOff x="1011760" y="3246437"/>
            <a:chExt cx="1143000" cy="726916"/>
          </a:xfrm>
        </p:grpSpPr>
        <p:grpSp>
          <p:nvGrpSpPr>
            <p:cNvPr id="8" name="Group 25"/>
            <p:cNvGrpSpPr/>
            <p:nvPr/>
          </p:nvGrpSpPr>
          <p:grpSpPr>
            <a:xfrm>
              <a:off x="1011760" y="3246437"/>
              <a:ext cx="1143000" cy="726916"/>
              <a:chOff x="5192712" y="3246437"/>
              <a:chExt cx="609600" cy="53340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5192712" y="3246437"/>
                <a:ext cx="0" cy="533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192712" y="3779837"/>
                <a:ext cx="609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802312" y="3246437"/>
                <a:ext cx="0" cy="533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Rounded Rectangle 56"/>
            <p:cNvSpPr/>
            <p:nvPr/>
          </p:nvSpPr>
          <p:spPr>
            <a:xfrm>
              <a:off x="1033984" y="3628233"/>
              <a:ext cx="1097599" cy="149935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33984" y="3803571"/>
              <a:ext cx="1101726" cy="1524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035414" y="3449721"/>
              <a:ext cx="1097599" cy="149935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4"/>
          <p:cNvGrpSpPr/>
          <p:nvPr/>
        </p:nvGrpSpPr>
        <p:grpSpPr>
          <a:xfrm>
            <a:off x="3876272" y="2844520"/>
            <a:ext cx="1142999" cy="726916"/>
            <a:chOff x="2525712" y="2367121"/>
            <a:chExt cx="1142999" cy="726916"/>
          </a:xfrm>
        </p:grpSpPr>
        <p:grpSp>
          <p:nvGrpSpPr>
            <p:cNvPr id="10" name="Group 17"/>
            <p:cNvGrpSpPr/>
            <p:nvPr/>
          </p:nvGrpSpPr>
          <p:grpSpPr>
            <a:xfrm>
              <a:off x="2525712" y="2367121"/>
              <a:ext cx="1142999" cy="726916"/>
              <a:chOff x="5192712" y="3246437"/>
              <a:chExt cx="609600" cy="5334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5192712" y="3246437"/>
                <a:ext cx="0" cy="533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192712" y="3779837"/>
                <a:ext cx="609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802312" y="3246437"/>
                <a:ext cx="0" cy="533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Rounded Rectangle 58"/>
            <p:cNvSpPr/>
            <p:nvPr/>
          </p:nvSpPr>
          <p:spPr>
            <a:xfrm>
              <a:off x="2551426" y="2739390"/>
              <a:ext cx="1100143" cy="156288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551426" y="2921079"/>
              <a:ext cx="1098387" cy="1524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551257" y="2560734"/>
              <a:ext cx="1100143" cy="156288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86"/>
          <p:cNvGrpSpPr/>
          <p:nvPr/>
        </p:nvGrpSpPr>
        <p:grpSpPr>
          <a:xfrm>
            <a:off x="5656124" y="3134576"/>
            <a:ext cx="1762648" cy="1178662"/>
            <a:chOff x="1611312" y="1646236"/>
            <a:chExt cx="1762648" cy="673641"/>
          </a:xfrm>
        </p:grpSpPr>
        <p:sp>
          <p:nvSpPr>
            <p:cNvPr id="81" name="Rectangle 80"/>
            <p:cNvSpPr/>
            <p:nvPr/>
          </p:nvSpPr>
          <p:spPr>
            <a:xfrm>
              <a:off x="1611312" y="1646236"/>
              <a:ext cx="1660488" cy="673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312" y="1820312"/>
              <a:ext cx="1762648" cy="28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n-lt"/>
                </a:rPr>
                <a:t>Scheduler</a:t>
              </a:r>
              <a:endParaRPr lang="en-US" sz="2400" b="1" dirty="0">
                <a:latin typeface="+mn-lt"/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flipH="1">
            <a:off x="5030612" y="327071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3582812" y="2789236"/>
            <a:ext cx="457200" cy="3048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11212" y="2314720"/>
            <a:ext cx="16002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Memory Requests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flipH="1">
            <a:off x="5030612" y="431323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5487812" y="2941636"/>
            <a:ext cx="1981200" cy="1676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34812" y="5553812"/>
            <a:ext cx="9372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Determine which requests can be sent on the memory bus to be serviced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3012" y="3322637"/>
            <a:ext cx="22860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Limited number of entries</a:t>
            </a:r>
          </a:p>
        </p:txBody>
      </p:sp>
      <p:cxnSp>
        <p:nvCxnSpPr>
          <p:cNvPr id="88" name="Straight Connector 87"/>
          <p:cNvCxnSpPr>
            <a:stCxn id="81" idx="2"/>
          </p:cNvCxnSpPr>
          <p:nvPr/>
        </p:nvCxnSpPr>
        <p:spPr>
          <a:xfrm>
            <a:off x="6486368" y="4313238"/>
            <a:ext cx="154144" cy="1142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0" idx="1"/>
          </p:cNvCxnSpPr>
          <p:nvPr/>
        </p:nvCxnSpPr>
        <p:spPr>
          <a:xfrm flipH="1">
            <a:off x="3354212" y="3474678"/>
            <a:ext cx="547774" cy="4575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7" idx="1"/>
          </p:cNvCxnSpPr>
          <p:nvPr/>
        </p:nvCxnSpPr>
        <p:spPr>
          <a:xfrm flipH="1" flipV="1">
            <a:off x="3354212" y="3932237"/>
            <a:ext cx="554332" cy="5632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-12438" y="4333429"/>
            <a:ext cx="3886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If one of them overflows, MC needs to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drain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it by stalling the service of the other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59612" y="2789237"/>
            <a:ext cx="16002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Memory 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</a:rPr>
              <a:t>Bus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451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7" grpId="0"/>
      <p:bldP spid="118" grpId="0" animBg="1"/>
      <p:bldP spid="77" grpId="0"/>
      <p:bldP spid="86" grpId="0"/>
      <p:bldP spid="101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6FEDD-EEFF-4DD0-B957-D888B42A25AB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52" name="Title 31"/>
          <p:cNvSpPr txBox="1">
            <a:spLocks/>
          </p:cNvSpPr>
          <p:nvPr/>
        </p:nvSpPr>
        <p:spPr>
          <a:xfrm>
            <a:off x="620712" y="274637"/>
            <a:ext cx="8991600" cy="885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04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15912" y="2332037"/>
            <a:ext cx="9448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Why conventional memory control schemes are inefficient in persistent memory systems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15912" y="4084637"/>
            <a:ext cx="9448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How to design fair and high-performance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memory control in this new scenario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1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A581-3E89-428B-AFB1-CB333BF981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5" name="Title 31"/>
          <p:cNvSpPr txBox="1">
            <a:spLocks/>
          </p:cNvSpPr>
          <p:nvPr/>
        </p:nvSpPr>
        <p:spPr>
          <a:xfrm>
            <a:off x="239712" y="350837"/>
            <a:ext cx="9525000" cy="885825"/>
          </a:xfrm>
          <a:prstGeom prst="rect">
            <a:avLst/>
          </a:prstGeom>
        </p:spPr>
        <p:txBody>
          <a:bodyPr/>
          <a:lstStyle/>
          <a:p>
            <a:pPr lvl="0" algn="ctr" defTabSz="1004888" eaLnBrk="0">
              <a:lnSpc>
                <a:spcPct val="100000"/>
              </a:lnSpc>
              <a:buClrTx/>
              <a:buSzTx/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Assumptions and Design Choices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468312" y="2372353"/>
            <a:ext cx="3657600" cy="129458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Reads are on the critical path of application execution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1" name="Rectangle 71"/>
          <p:cNvSpPr>
            <a:spLocks noChangeArrowheads="1"/>
          </p:cNvSpPr>
          <p:nvPr/>
        </p:nvSpPr>
        <p:spPr bwMode="auto">
          <a:xfrm>
            <a:off x="544512" y="4658353"/>
            <a:ext cx="3581400" cy="89383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Applications are usually read-intensive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4583112" y="2524753"/>
            <a:ext cx="4887913" cy="49308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1. Prioritize reads over writes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0712" y="5725153"/>
            <a:ext cx="52578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/>
                </a:solidFill>
                <a:latin typeface="+mn-lt"/>
              </a:rPr>
              <a:t>(Infrequent write queue drains)</a:t>
            </a:r>
            <a:endParaRPr lang="en-US" sz="2800" b="1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>
            <a:off x="4583112" y="4658353"/>
            <a:ext cx="4876800" cy="89383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2. D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elay writes until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they overflow the write queue</a:t>
            </a:r>
            <a:endParaRPr lang="en-US" sz="28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2" y="1762753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Assumptions </a:t>
            </a:r>
            <a:endParaRPr lang="en-US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7512" y="1762753"/>
            <a:ext cx="28194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Design choices</a:t>
            </a:r>
            <a:endParaRPr lang="en-US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312" y="1265237"/>
            <a:ext cx="74676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Conventional memory control schemes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12" y="3627437"/>
            <a:ext cx="4191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/>
                </a:solidFill>
                <a:latin typeface="+mn-lt"/>
              </a:rPr>
              <a:t>(Application execution is read-dependent)</a:t>
            </a:r>
            <a:endParaRPr lang="en-US" sz="2800" b="1" i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1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1" grpId="0" animBg="1"/>
      <p:bldP spid="63" grpId="0" animBg="1"/>
      <p:bldP spid="10" grpId="0"/>
      <p:bldP spid="64" grpId="0" animBg="1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54475</TotalTime>
  <Words>1670</Words>
  <Application>Microsoft Office PowerPoint</Application>
  <PresentationFormat>Custom</PresentationFormat>
  <Paragraphs>547</Paragraphs>
  <Slides>37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FIRM: Fair and HIgh-PerfoRmance Memory Control for  Persistent Memory Systems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Implication of Multiversioning</vt:lpstr>
      <vt:lpstr>Implication of Multiversioning</vt:lpstr>
      <vt:lpstr>Slide 13</vt:lpstr>
      <vt:lpstr>Implication of Write-order Control</vt:lpstr>
      <vt:lpstr>Implication of Write-order Control</vt:lpstr>
      <vt:lpstr>Slide 16</vt:lpstr>
      <vt:lpstr>Slide 17</vt:lpstr>
      <vt:lpstr>Slide 18</vt:lpstr>
      <vt:lpstr>Bus Turnaround Overhead</vt:lpstr>
      <vt:lpstr>Slide 20</vt:lpstr>
      <vt:lpstr>Low Bank-level Parallelism (BLP)</vt:lpstr>
      <vt:lpstr>Slide 22</vt:lpstr>
      <vt:lpstr>Design Principles</vt:lpstr>
      <vt:lpstr>Persistence-aware Memory Scheduling</vt:lpstr>
      <vt:lpstr>Persistence-aware Memory Scheduling</vt:lpstr>
      <vt:lpstr>Persistence-aware Memory Scheduling</vt:lpstr>
      <vt:lpstr>Persistence-aware Memory Scheduling</vt:lpstr>
      <vt:lpstr>Persistent Write Striding</vt:lpstr>
      <vt:lpstr>Slide 29</vt:lpstr>
      <vt:lpstr>Experimental Setup</vt:lpstr>
      <vt:lpstr>Performance</vt:lpstr>
      <vt:lpstr>Fairness</vt:lpstr>
      <vt:lpstr>Bus Turnaround Overhead</vt:lpstr>
      <vt:lpstr>Other Results</vt:lpstr>
      <vt:lpstr>Slide 35</vt:lpstr>
      <vt:lpstr>Thank you!</vt:lpstr>
      <vt:lpstr>FIRM: Fair and HIgh-PerfoRmance Memory Control for  Persistent Memory Systems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Bandwidth-Aware Reconfigurable Cache Design with  Hybrid Memory Technologies</dc:title>
  <dc:creator>sophie</dc:creator>
  <cp:lastModifiedBy>sophie</cp:lastModifiedBy>
  <cp:revision>7569</cp:revision>
  <cp:lastPrinted>1601-01-01T00:00:00Z</cp:lastPrinted>
  <dcterms:created xsi:type="dcterms:W3CDTF">1601-01-01T00:00:00Z</dcterms:created>
  <dcterms:modified xsi:type="dcterms:W3CDTF">2014-12-23T05:27:55Z</dcterms:modified>
</cp:coreProperties>
</file>