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71" r:id="rId2"/>
    <p:sldId id="317" r:id="rId3"/>
    <p:sldId id="316" r:id="rId4"/>
    <p:sldId id="259" r:id="rId5"/>
    <p:sldId id="274" r:id="rId6"/>
    <p:sldId id="276" r:id="rId7"/>
    <p:sldId id="279" r:id="rId8"/>
    <p:sldId id="278" r:id="rId9"/>
    <p:sldId id="280" r:id="rId10"/>
    <p:sldId id="281" r:id="rId11"/>
    <p:sldId id="295" r:id="rId12"/>
    <p:sldId id="283" r:id="rId13"/>
    <p:sldId id="310" r:id="rId14"/>
    <p:sldId id="285" r:id="rId15"/>
    <p:sldId id="293" r:id="rId16"/>
    <p:sldId id="292" r:id="rId17"/>
    <p:sldId id="294" r:id="rId18"/>
    <p:sldId id="296" r:id="rId19"/>
    <p:sldId id="314" r:id="rId20"/>
    <p:sldId id="297" r:id="rId21"/>
    <p:sldId id="288" r:id="rId22"/>
    <p:sldId id="277" r:id="rId23"/>
    <p:sldId id="290" r:id="rId24"/>
    <p:sldId id="289" r:id="rId25"/>
    <p:sldId id="298" r:id="rId26"/>
    <p:sldId id="300" r:id="rId27"/>
    <p:sldId id="313" r:id="rId28"/>
    <p:sldId id="301" r:id="rId29"/>
    <p:sldId id="302" r:id="rId30"/>
    <p:sldId id="311" r:id="rId31"/>
    <p:sldId id="303" r:id="rId32"/>
    <p:sldId id="304" r:id="rId33"/>
    <p:sldId id="305" r:id="rId34"/>
    <p:sldId id="306" r:id="rId35"/>
    <p:sldId id="312" r:id="rId36"/>
    <p:sldId id="308" r:id="rId37"/>
    <p:sldId id="315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38" autoAdjust="0"/>
  </p:normalViewPr>
  <p:slideViewPr>
    <p:cSldViewPr snapToGrid="0" snapToObjects="1">
      <p:cViewPr>
        <p:scale>
          <a:sx n="59" d="100"/>
          <a:sy n="59" d="100"/>
        </p:scale>
        <p:origin x="-1368" y="-2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96626774547"/>
          <c:y val="0.0682618470840734"/>
          <c:w val="0.658509404058575"/>
          <c:h val="0.71125572066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Journal</c:v>
                </c:pt>
                <c:pt idx="1">
                  <c:v>Shadow</c:v>
                </c:pt>
                <c:pt idx="2">
                  <c:v>ThyNVM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3.705719958020545</c:v>
                </c:pt>
                <c:pt idx="2">
                  <c:v>1.122106417460977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72393592"/>
        <c:axId val="-2033993512"/>
      </c:barChart>
      <c:catAx>
        <c:axId val="-20723935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33993512"/>
        <c:crosses val="autoZero"/>
        <c:auto val="1"/>
        <c:lblAlgn val="ctr"/>
        <c:lblOffset val="100"/>
        <c:noMultiLvlLbl val="0"/>
      </c:catAx>
      <c:valAx>
        <c:axId val="-2033993512"/>
        <c:scaling>
          <c:orientation val="minMax"/>
          <c:max val="3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Normalized</a:t>
                </a:r>
                <a:r>
                  <a:rPr lang="en-US" sz="2000" baseline="0" dirty="0" smtClean="0"/>
                  <a:t> </a:t>
                </a:r>
                <a:r>
                  <a:rPr lang="en-US" sz="2000" dirty="0" smtClean="0"/>
                  <a:t>Write</a:t>
                </a:r>
              </a:p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 Traffic To NVM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72393592"/>
        <c:crosses val="autoZero"/>
        <c:crossBetween val="between"/>
        <c:majorUnit val="1.0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96626774547"/>
          <c:y val="0.0682618470840734"/>
          <c:w val="0.658509404058575"/>
          <c:h val="0.71125572066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Journal</c:v>
                </c:pt>
                <c:pt idx="1">
                  <c:v>Shadow</c:v>
                </c:pt>
                <c:pt idx="2">
                  <c:v>ThyNVM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1.0</c:v>
                </c:pt>
                <c:pt idx="1">
                  <c:v>0.395464752070111</c:v>
                </c:pt>
                <c:pt idx="2">
                  <c:v>0.668699081482244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111291672"/>
        <c:axId val="-1959892696"/>
      </c:barChart>
      <c:catAx>
        <c:axId val="-21112916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1959892696"/>
        <c:crosses val="autoZero"/>
        <c:auto val="1"/>
        <c:lblAlgn val="ctr"/>
        <c:lblOffset val="100"/>
        <c:noMultiLvlLbl val="0"/>
      </c:catAx>
      <c:valAx>
        <c:axId val="-1959892696"/>
        <c:scaling>
          <c:orientation val="minMax"/>
          <c:max val="3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Normalized Write</a:t>
                </a:r>
              </a:p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 Traffic To NVM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11291672"/>
        <c:crosses val="autoZero"/>
        <c:crossBetween val="between"/>
        <c:majorUnit val="1.0"/>
      </c:valAx>
      <c:spPr>
        <a:solidFill>
          <a:srgbClr val="FFFFFF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96626774547"/>
          <c:y val="0.0682618470840734"/>
          <c:w val="0.658509404058575"/>
          <c:h val="0.71125572066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Journal</c:v>
                </c:pt>
                <c:pt idx="1">
                  <c:v>Shadow</c:v>
                </c:pt>
                <c:pt idx="2">
                  <c:v>ThyNVM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12.82207639</c:v>
                </c:pt>
                <c:pt idx="1">
                  <c:v>45.21619589</c:v>
                </c:pt>
                <c:pt idx="2">
                  <c:v>2.466234009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30176744"/>
        <c:axId val="-2030292392"/>
      </c:barChart>
      <c:catAx>
        <c:axId val="-20301767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30292392"/>
        <c:crosses val="autoZero"/>
        <c:auto val="1"/>
        <c:lblAlgn val="ctr"/>
        <c:lblOffset val="100"/>
        <c:noMultiLvlLbl val="0"/>
      </c:catAx>
      <c:valAx>
        <c:axId val="-2030292392"/>
        <c:scaling>
          <c:orientation val="minMax"/>
          <c:max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Percentage</a:t>
                </a:r>
                <a:r>
                  <a:rPr lang="en-US" sz="2000" baseline="0" dirty="0" smtClean="0"/>
                  <a:t> of</a:t>
                </a:r>
              </a:p>
              <a:p>
                <a:pPr>
                  <a:lnSpc>
                    <a:spcPct val="80000"/>
                  </a:lnSpc>
                  <a:defRPr sz="2000"/>
                </a:pPr>
                <a:r>
                  <a:rPr lang="en-US" sz="2000" dirty="0" smtClean="0"/>
                  <a:t>Execution</a:t>
                </a:r>
                <a:r>
                  <a:rPr lang="en-US" sz="2000" baseline="0" dirty="0" smtClean="0"/>
                  <a:t> Time </a:t>
                </a:r>
                <a:r>
                  <a:rPr lang="en-US" sz="2000" dirty="0" smtClean="0"/>
                  <a:t> </a:t>
                </a:r>
                <a:endParaRPr lang="en-US" sz="20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30176744"/>
        <c:crosses val="autoZero"/>
        <c:crossBetween val="between"/>
        <c:majorUnit val="20.0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896626774547"/>
          <c:y val="0.0682618470840734"/>
          <c:w val="0.658509404058575"/>
          <c:h val="0.711255720663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800000"/>
              </a:solidFill>
              <a:ln>
                <a:noFill/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Journal</c:v>
                </c:pt>
                <c:pt idx="1">
                  <c:v>Shadow</c:v>
                </c:pt>
                <c:pt idx="2">
                  <c:v>ThyNVM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35.25518391</c:v>
                </c:pt>
                <c:pt idx="1">
                  <c:v>9.610337271</c:v>
                </c:pt>
                <c:pt idx="2">
                  <c:v>5.613081016999999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2083322040"/>
        <c:axId val="-2083319032"/>
      </c:barChart>
      <c:catAx>
        <c:axId val="-2083322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2083319032"/>
        <c:crosses val="autoZero"/>
        <c:auto val="1"/>
        <c:lblAlgn val="ctr"/>
        <c:lblOffset val="100"/>
        <c:noMultiLvlLbl val="0"/>
      </c:catAx>
      <c:valAx>
        <c:axId val="-2083319032"/>
        <c:scaling>
          <c:orientation val="minMax"/>
          <c:max val="6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Percentage of</a:t>
                </a:r>
                <a:endParaRPr lang="en-US" sz="2000" dirty="0" smtClean="0">
                  <a:effectLst/>
                </a:endParaRPr>
              </a:p>
              <a:p>
                <a:pPr>
                  <a:defRPr sz="2000"/>
                </a:pPr>
                <a:r>
                  <a:rPr lang="en-US" sz="1800" b="1" i="0" baseline="0" dirty="0" smtClean="0">
                    <a:effectLst/>
                  </a:rPr>
                  <a:t>Execution Time </a:t>
                </a:r>
                <a:endParaRPr lang="en-US" sz="2000" dirty="0">
                  <a:effectLst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83322040"/>
        <c:crosses val="autoZero"/>
        <c:crossBetween val="between"/>
        <c:majorUnit val="20.0"/>
      </c:valAx>
      <c:spPr>
        <a:solidFill>
          <a:srgbClr val="FFFFFF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124298847193"/>
          <c:y val="0.214586035244243"/>
          <c:w val="0.828875701152807"/>
          <c:h val="0.564931535177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Ideal DRAM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gcc</c:v>
                </c:pt>
                <c:pt idx="1">
                  <c:v>bwaves</c:v>
                </c:pt>
                <c:pt idx="2">
                  <c:v>milc</c:v>
                </c:pt>
                <c:pt idx="3">
                  <c:v>leslie.</c:v>
                </c:pt>
                <c:pt idx="4">
                  <c:v>soplex</c:v>
                </c:pt>
                <c:pt idx="5">
                  <c:v>Gems</c:v>
                </c:pt>
                <c:pt idx="6">
                  <c:v>lbm</c:v>
                </c:pt>
                <c:pt idx="7">
                  <c:v>omnet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Ideal NVM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gcc</c:v>
                </c:pt>
                <c:pt idx="1">
                  <c:v>bwaves</c:v>
                </c:pt>
                <c:pt idx="2">
                  <c:v>milc</c:v>
                </c:pt>
                <c:pt idx="3">
                  <c:v>leslie.</c:v>
                </c:pt>
                <c:pt idx="4">
                  <c:v>soplex</c:v>
                </c:pt>
                <c:pt idx="5">
                  <c:v>Gems</c:v>
                </c:pt>
                <c:pt idx="6">
                  <c:v>lbm</c:v>
                </c:pt>
                <c:pt idx="7">
                  <c:v>omnet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0.9762069881</c:v>
                </c:pt>
                <c:pt idx="1">
                  <c:v>0.8819921145</c:v>
                </c:pt>
                <c:pt idx="2">
                  <c:v>0.9349313074</c:v>
                </c:pt>
                <c:pt idx="3">
                  <c:v>0.8920996154</c:v>
                </c:pt>
                <c:pt idx="4">
                  <c:v>0.9890812038</c:v>
                </c:pt>
                <c:pt idx="5">
                  <c:v>0.9999918773</c:v>
                </c:pt>
                <c:pt idx="6">
                  <c:v>0.8703784336</c:v>
                </c:pt>
                <c:pt idx="7">
                  <c:v>0.9944790282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ThyNVM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gcc</c:v>
                </c:pt>
                <c:pt idx="1">
                  <c:v>bwaves</c:v>
                </c:pt>
                <c:pt idx="2">
                  <c:v>milc</c:v>
                </c:pt>
                <c:pt idx="3">
                  <c:v>leslie.</c:v>
                </c:pt>
                <c:pt idx="4">
                  <c:v>soplex</c:v>
                </c:pt>
                <c:pt idx="5">
                  <c:v>Gems</c:v>
                </c:pt>
                <c:pt idx="6">
                  <c:v>lbm</c:v>
                </c:pt>
                <c:pt idx="7">
                  <c:v>omnet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0.9846857687</c:v>
                </c:pt>
                <c:pt idx="1">
                  <c:v>0.9234252089</c:v>
                </c:pt>
                <c:pt idx="2">
                  <c:v>0.9622661163</c:v>
                </c:pt>
                <c:pt idx="3">
                  <c:v>0.9434397715</c:v>
                </c:pt>
                <c:pt idx="4">
                  <c:v>0.9925327578</c:v>
                </c:pt>
                <c:pt idx="5">
                  <c:v>0.9999437286</c:v>
                </c:pt>
                <c:pt idx="6">
                  <c:v>0.928620835</c:v>
                </c:pt>
                <c:pt idx="7">
                  <c:v>0.9993487455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959770168"/>
        <c:axId val="-1960996216"/>
      </c:barChart>
      <c:catAx>
        <c:axId val="-19597701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-1960996216"/>
        <c:crosses val="autoZero"/>
        <c:auto val="1"/>
        <c:lblAlgn val="ctr"/>
        <c:lblOffset val="100"/>
        <c:noMultiLvlLbl val="0"/>
      </c:catAx>
      <c:valAx>
        <c:axId val="-1960996216"/>
        <c:scaling>
          <c:orientation val="minMax"/>
          <c:max val="1.0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 smtClean="0"/>
                  <a:t>Normalized</a:t>
                </a:r>
                <a:r>
                  <a:rPr lang="en-US" sz="2400" baseline="0" dirty="0" smtClean="0"/>
                  <a:t> IPC</a:t>
                </a:r>
                <a:endParaRPr lang="en-US" sz="2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1959770168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28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348AD-2D26-CB48-BBC4-3C885F3B0AD3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007EF-CD01-7B45-B230-9FBBB8DF0B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11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09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1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66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1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1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270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6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4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32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889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4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97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21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6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7803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84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6509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000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270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87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00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1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5863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12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74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4D14-69DD-E84D-B48E-B78A9D46218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8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8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28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94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59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007EF-CD01-7B45-B230-9FBBB8DF0B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1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22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8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3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6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39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0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9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45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9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72F09-E23C-A646-8AD0-A73867D7467F}" type="datetimeFigureOut">
              <a:rPr lang="en-US" smtClean="0"/>
              <a:t>12/10/15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2909-D907-8142-8B43-F10FF8A746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1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microsoft.com/office/2007/relationships/hdphoto" Target="../media/hdphoto2.wdp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8.jpeg"/><Relationship Id="rId6" Type="http://schemas.microsoft.com/office/2007/relationships/hdphoto" Target="../media/hdphoto2.wdp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tiff"/><Relationship Id="rId6" Type="http://schemas.openxmlformats.org/officeDocument/2006/relationships/image" Target="../media/image5.tiff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838200"/>
            <a:ext cx="9143999" cy="2743200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021140"/>
            <a:ext cx="9144000" cy="103308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800" b="1" dirty="0" smtClean="0">
                <a:solidFill>
                  <a:srgbClr val="FF0000"/>
                </a:solidFill>
              </a:rPr>
              <a:t>ThyNVM</a:t>
            </a:r>
            <a:endParaRPr lang="en-US" sz="88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769149"/>
            <a:ext cx="9144000" cy="2060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Enabling Software-Transparent </a:t>
            </a:r>
            <a:br>
              <a:rPr lang="en-US" sz="3600" b="1" dirty="0" smtClean="0"/>
            </a:br>
            <a:r>
              <a:rPr lang="en-US" sz="3600" b="1" dirty="0" smtClean="0"/>
              <a:t>Crash Consistency </a:t>
            </a:r>
            <a:br>
              <a:rPr lang="en-US" sz="3600" b="1" dirty="0" smtClean="0"/>
            </a:br>
            <a:r>
              <a:rPr lang="en-US" sz="3600" b="1" dirty="0" smtClean="0"/>
              <a:t>In Persistent Memory Systems </a:t>
            </a:r>
            <a:endParaRPr lang="en-US" sz="4800" b="1" dirty="0">
              <a:latin typeface="Charter Black"/>
              <a:cs typeface="Charter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123005"/>
            <a:ext cx="9144000" cy="12957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Jinglei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Ren, Jishen Zhao, 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Samira Khan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Jongmoo Choi, Yongwei Wu,</a:t>
            </a:r>
            <a:r>
              <a:rPr lang="zh-CN" alt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Onur Mutlu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485" y="5842566"/>
            <a:ext cx="806606" cy="80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820" y="5851991"/>
            <a:ext cx="1174415" cy="761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91" y="5822283"/>
            <a:ext cx="851316" cy="85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5812" y="5803137"/>
            <a:ext cx="909673" cy="909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1525" y="5880829"/>
            <a:ext cx="804914" cy="761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1510" y="5925272"/>
            <a:ext cx="1141027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87159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CRASH CONSISTENCY PROBLEM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57" name="Straight Arrow Connector 56"/>
          <p:cNvCxnSpPr>
            <a:stCxn id="62" idx="7"/>
            <a:endCxn id="65" idx="3"/>
          </p:cNvCxnSpPr>
          <p:nvPr/>
        </p:nvCxnSpPr>
        <p:spPr>
          <a:xfrm flipV="1">
            <a:off x="4176057" y="2612470"/>
            <a:ext cx="232991" cy="437712"/>
          </a:xfrm>
          <a:prstGeom prst="straightConnector1">
            <a:avLst/>
          </a:prstGeom>
          <a:ln w="76200" cmpd="sng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2372886" y="2951022"/>
            <a:ext cx="677101" cy="677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2" name="Oval 61"/>
          <p:cNvSpPr/>
          <p:nvPr/>
        </p:nvSpPr>
        <p:spPr>
          <a:xfrm>
            <a:off x="3598115" y="2951022"/>
            <a:ext cx="677101" cy="677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3" name="Oval 62"/>
          <p:cNvSpPr/>
          <p:nvPr/>
        </p:nvSpPr>
        <p:spPr>
          <a:xfrm>
            <a:off x="5016800" y="2951022"/>
            <a:ext cx="677101" cy="677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4" name="Oval 63"/>
          <p:cNvSpPr/>
          <p:nvPr/>
        </p:nvSpPr>
        <p:spPr>
          <a:xfrm>
            <a:off x="6242032" y="2951022"/>
            <a:ext cx="677101" cy="6771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5" name="Oval 64"/>
          <p:cNvSpPr/>
          <p:nvPr/>
        </p:nvSpPr>
        <p:spPr>
          <a:xfrm>
            <a:off x="4309889" y="2034526"/>
            <a:ext cx="677101" cy="677104"/>
          </a:xfrm>
          <a:prstGeom prst="ellipse">
            <a:avLst/>
          </a:prstGeom>
          <a:solidFill>
            <a:srgbClr val="632523"/>
          </a:solidFill>
          <a:ln>
            <a:solidFill>
              <a:srgbClr val="8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0070C0"/>
              </a:solidFill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3049987" y="3289574"/>
            <a:ext cx="548128" cy="0"/>
          </a:xfrm>
          <a:prstGeom prst="straightConnector1">
            <a:avLst/>
          </a:prstGeom>
          <a:ln w="762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693904" y="3289574"/>
            <a:ext cx="548128" cy="0"/>
          </a:xfrm>
          <a:prstGeom prst="straightConnector1">
            <a:avLst/>
          </a:prstGeom>
          <a:ln w="762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65" idx="5"/>
            <a:endCxn id="63" idx="1"/>
          </p:cNvCxnSpPr>
          <p:nvPr/>
        </p:nvCxnSpPr>
        <p:spPr>
          <a:xfrm>
            <a:off x="4887831" y="2612471"/>
            <a:ext cx="228130" cy="437713"/>
          </a:xfrm>
          <a:prstGeom prst="straightConnector1">
            <a:avLst/>
          </a:prstGeom>
          <a:ln w="76200" cmpd="sng">
            <a:solidFill>
              <a:schemeClr val="tx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0" y="969160"/>
            <a:ext cx="9143999" cy="818905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Add a node to a linked list</a:t>
            </a:r>
          </a:p>
        </p:txBody>
      </p:sp>
      <p:sp>
        <p:nvSpPr>
          <p:cNvPr id="86" name="Lightning Bolt 85"/>
          <p:cNvSpPr>
            <a:spLocks noChangeAspect="1"/>
          </p:cNvSpPr>
          <p:nvPr/>
        </p:nvSpPr>
        <p:spPr>
          <a:xfrm>
            <a:off x="4099857" y="2341413"/>
            <a:ext cx="1273340" cy="141753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" name="Straight Arrow Connector 87"/>
          <p:cNvCxnSpPr>
            <a:stCxn id="62" idx="6"/>
            <a:endCxn id="63" idx="2"/>
          </p:cNvCxnSpPr>
          <p:nvPr/>
        </p:nvCxnSpPr>
        <p:spPr>
          <a:xfrm>
            <a:off x="4275216" y="3289574"/>
            <a:ext cx="741584" cy="0"/>
          </a:xfrm>
          <a:prstGeom prst="straightConnector1">
            <a:avLst/>
          </a:prstGeom>
          <a:ln w="76200" cmpd="sng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15961" y="2171898"/>
            <a:ext cx="3611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</a:rPr>
              <a:t>1. Link to next</a:t>
            </a:r>
            <a:endParaRPr lang="en-US" sz="4400" b="1" i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861621" y="2168802"/>
            <a:ext cx="3619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>
                <a:solidFill>
                  <a:schemeClr val="accent2"/>
                </a:solidFill>
              </a:rPr>
              <a:t>2</a:t>
            </a:r>
            <a:r>
              <a:rPr lang="en-US" sz="4400" b="1" i="1" dirty="0" smtClean="0">
                <a:solidFill>
                  <a:schemeClr val="accent2"/>
                </a:solidFill>
              </a:rPr>
              <a:t>. Link to prev</a:t>
            </a:r>
            <a:endParaRPr lang="en-US" sz="4400" b="1" i="1" dirty="0">
              <a:solidFill>
                <a:schemeClr val="accent2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2296686" y="4015726"/>
            <a:ext cx="4546247" cy="1593600"/>
            <a:chOff x="2296686" y="4168126"/>
            <a:chExt cx="4546247" cy="1593600"/>
          </a:xfrm>
        </p:grpSpPr>
        <p:cxnSp>
          <p:nvCxnSpPr>
            <p:cNvPr id="92" name="Straight Arrow Connector 91"/>
            <p:cNvCxnSpPr>
              <a:stCxn id="94" idx="7"/>
              <a:endCxn id="97" idx="3"/>
            </p:cNvCxnSpPr>
            <p:nvPr/>
          </p:nvCxnSpPr>
          <p:spPr>
            <a:xfrm flipV="1">
              <a:off x="4099857" y="4746070"/>
              <a:ext cx="232991" cy="437712"/>
            </a:xfrm>
            <a:prstGeom prst="straightConnector1">
              <a:avLst/>
            </a:prstGeom>
            <a:ln w="76200" cmpd="sng">
              <a:solidFill>
                <a:srgbClr val="C0504D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Oval 92"/>
            <p:cNvSpPr/>
            <p:nvPr/>
          </p:nvSpPr>
          <p:spPr>
            <a:xfrm>
              <a:off x="2296686" y="5084622"/>
              <a:ext cx="677101" cy="6771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4" name="Oval 93"/>
            <p:cNvSpPr/>
            <p:nvPr/>
          </p:nvSpPr>
          <p:spPr>
            <a:xfrm>
              <a:off x="3521915" y="5084622"/>
              <a:ext cx="677101" cy="67710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4940600" y="5084622"/>
              <a:ext cx="677101" cy="67710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7F7F7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6165832" y="5084622"/>
              <a:ext cx="677101" cy="677104"/>
            </a:xfrm>
            <a:prstGeom prst="ellipse">
              <a:avLst/>
            </a:prstGeom>
            <a:solidFill>
              <a:srgbClr val="7F7F7F"/>
            </a:solidFill>
            <a:ln>
              <a:solidFill>
                <a:srgbClr val="7F7F7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4233689" y="4168126"/>
              <a:ext cx="677101" cy="677104"/>
            </a:xfrm>
            <a:prstGeom prst="ellipse">
              <a:avLst/>
            </a:prstGeom>
            <a:solidFill>
              <a:srgbClr val="632523"/>
            </a:solidFill>
            <a:ln>
              <a:solidFill>
                <a:srgbClr val="8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0070C0"/>
                </a:solidFill>
              </a:endParaRP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>
              <a:off x="2973787" y="5423174"/>
              <a:ext cx="548128" cy="0"/>
            </a:xfrm>
            <a:prstGeom prst="straightConnector1">
              <a:avLst/>
            </a:prstGeom>
            <a:ln w="76200" cmpd="sng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617704" y="5423174"/>
              <a:ext cx="548128" cy="0"/>
            </a:xfrm>
            <a:prstGeom prst="straightConnector1">
              <a:avLst/>
            </a:prstGeom>
            <a:ln w="76200" cmpd="sng">
              <a:solidFill>
                <a:srgbClr val="7F7F7F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7" idx="5"/>
              <a:endCxn id="95" idx="1"/>
            </p:cNvCxnSpPr>
            <p:nvPr/>
          </p:nvCxnSpPr>
          <p:spPr>
            <a:xfrm>
              <a:off x="4811631" y="4746071"/>
              <a:ext cx="228130" cy="437713"/>
            </a:xfrm>
            <a:prstGeom prst="straightConnector1">
              <a:avLst/>
            </a:prstGeom>
            <a:ln w="76200" cmpd="sng">
              <a:solidFill>
                <a:schemeClr val="bg1">
                  <a:lumMod val="50000"/>
                </a:schemeClr>
              </a:solidFill>
              <a:prstDash val="sysDash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87" name="Picture 86" descr="30981636_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6889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048" y="4143154"/>
            <a:ext cx="1578135" cy="1578135"/>
          </a:xfrm>
          <a:prstGeom prst="rect">
            <a:avLst/>
          </a:prstGeom>
        </p:spPr>
      </p:pic>
      <p:sp>
        <p:nvSpPr>
          <p:cNvPr id="102" name="Rounded Rectangle 101"/>
          <p:cNvSpPr/>
          <p:nvPr/>
        </p:nvSpPr>
        <p:spPr>
          <a:xfrm>
            <a:off x="0" y="5791200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System crash can result in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</a:t>
            </a:r>
            <a:r>
              <a:rPr lang="en-US" sz="3600" b="1" dirty="0" smtClean="0">
                <a:solidFill>
                  <a:schemeClr val="bg1"/>
                </a:solidFill>
              </a:rPr>
              <a:t>nconsistent memory state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80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86" grpId="0" animBg="1"/>
      <p:bldP spid="90" grpId="0"/>
      <p:bldP spid="91" grpId="0"/>
      <p:bldP spid="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Crash Consistency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Current Solutions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ThyNVM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Evaluation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1273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2007374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677" y="3198904"/>
            <a:ext cx="8957726" cy="3716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v</a:t>
            </a:r>
            <a:r>
              <a:rPr lang="en-US" sz="3000" dirty="0" smtClean="0">
                <a:latin typeface="Courier New"/>
                <a:cs typeface="Courier New"/>
              </a:rPr>
              <a:t>oid </a:t>
            </a:r>
            <a:r>
              <a:rPr lang="en-US" sz="3000" b="1" i="1" dirty="0" smtClean="0">
                <a:latin typeface="Courier New"/>
                <a:cs typeface="Courier New"/>
              </a:rPr>
              <a:t>hashtable_update</a:t>
            </a:r>
            <a:r>
              <a:rPr lang="en-US" sz="3000" dirty="0" smtClean="0">
                <a:latin typeface="Courier New"/>
                <a:cs typeface="Courier New"/>
              </a:rPr>
              <a:t>(hashtable_t* ht,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            void *key, void *data)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list_t* chain = get_chain(ht, key);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pair_t* pair;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pair_t updatePair;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updatePair.first = key;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pair = (pair_t*) list_find(chain, 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 pair-&gt;second = data;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0" y="1964128"/>
            <a:ext cx="9143999" cy="1135299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Example Code</a:t>
            </a:r>
          </a:p>
          <a:p>
            <a:pPr algn="ctr">
              <a:lnSpc>
                <a:spcPct val="80000"/>
              </a:lnSpc>
            </a:pPr>
            <a:r>
              <a:rPr lang="en-US" sz="3600" i="1" dirty="0" smtClean="0">
                <a:solidFill>
                  <a:schemeClr val="tx1"/>
                </a:solidFill>
                <a:latin typeface="Arial" charset="0"/>
              </a:rPr>
              <a:t>update a node in a persistent hash table 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10795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Explicit interfaces to manage consistency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NV-Heaps </a:t>
            </a:r>
            <a:r>
              <a:rPr lang="en-US" sz="1200" b="1" dirty="0">
                <a:solidFill>
                  <a:srgbClr val="000000"/>
                </a:solidFill>
              </a:rPr>
              <a:t>[ASPLOS’11]</a:t>
            </a:r>
            <a:r>
              <a:rPr lang="en-US" b="1" dirty="0">
                <a:solidFill>
                  <a:srgbClr val="000000"/>
                </a:solidFill>
              </a:rPr>
              <a:t>, BPFS </a:t>
            </a:r>
            <a:r>
              <a:rPr lang="en-US" sz="1200" b="1" dirty="0">
                <a:solidFill>
                  <a:srgbClr val="000000"/>
                </a:solidFill>
              </a:rPr>
              <a:t>[SOSP’09]</a:t>
            </a:r>
            <a:r>
              <a:rPr lang="en-US" b="1" dirty="0">
                <a:solidFill>
                  <a:srgbClr val="000000"/>
                </a:solidFill>
              </a:rPr>
              <a:t>, Mnemosyne </a:t>
            </a:r>
            <a:r>
              <a:rPr lang="en-US" sz="1100" b="1" dirty="0">
                <a:solidFill>
                  <a:srgbClr val="000000"/>
                </a:solidFill>
              </a:rPr>
              <a:t>[ASPLOS’11]</a:t>
            </a:r>
          </a:p>
          <a:p>
            <a:pPr lvl="1"/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latin typeface="Courier New"/>
                <a:cs typeface="Courier New"/>
              </a:rPr>
              <a:t>v</a:t>
            </a:r>
            <a:r>
              <a:rPr lang="en-US" sz="3200" dirty="0" smtClean="0">
                <a:latin typeface="Courier New"/>
                <a:cs typeface="Courier New"/>
              </a:rPr>
              <a:t>oid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200" b="1" i="1" dirty="0" smtClean="0">
                <a:latin typeface="Courier New"/>
                <a:cs typeface="Courier New"/>
              </a:rPr>
              <a:t>hashtable_update</a:t>
            </a:r>
            <a:r>
              <a:rPr lang="en-US" sz="3200" b="1" dirty="0" smtClean="0">
                <a:latin typeface="Courier New"/>
                <a:cs typeface="Courier New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hashtable_t* ht,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list_t* chain = </a:t>
            </a:r>
            <a:r>
              <a:rPr lang="en-US" sz="3200" dirty="0" smtClean="0">
                <a:solidFill>
                  <a:srgbClr val="000000"/>
                </a:solidFill>
                <a:latin typeface="Courier New"/>
                <a:cs typeface="Courier New"/>
              </a:rPr>
              <a:t>get_chain</a:t>
            </a:r>
            <a:r>
              <a:rPr lang="en-US" sz="3200" dirty="0" smtClean="0">
                <a:latin typeface="Courier New"/>
                <a:cs typeface="Courier New"/>
              </a:rPr>
              <a:t>(ht, key);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pair_t*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pair_t updatePair;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updatePair.first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Courier New"/>
                <a:cs typeface="Courier New"/>
              </a:rPr>
              <a:t>  pair = (pair_t*</a:t>
            </a:r>
            <a:r>
              <a:rPr lang="en-US" sz="3000" b="1" dirty="0" smtClean="0">
                <a:latin typeface="Courier New"/>
                <a:cs typeface="Courier New"/>
              </a:rPr>
              <a:t>)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  pair-&gt;second </a:t>
            </a:r>
            <a:r>
              <a:rPr lang="en-US" sz="3000" b="1" dirty="0" smtClean="0">
                <a:solidFill>
                  <a:srgbClr val="000000"/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 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180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Courier New"/>
                <a:cs typeface="Courier New"/>
              </a:rPr>
              <a:t>v</a:t>
            </a:r>
            <a:r>
              <a:rPr lang="en-US" sz="3200" b="1" dirty="0" smtClean="0">
                <a:latin typeface="Courier New"/>
                <a:cs typeface="Courier New"/>
              </a:rPr>
              <a:t>oid </a:t>
            </a:r>
            <a:r>
              <a:rPr lang="en-US" sz="3200" b="1" i="1" dirty="0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200" b="1" i="1" dirty="0" smtClean="0">
                <a:latin typeface="Courier New"/>
                <a:cs typeface="Courier New"/>
              </a:rPr>
              <a:t>hashtable_update</a:t>
            </a:r>
            <a:r>
              <a:rPr lang="en-US" sz="3200" b="1" dirty="0" smtClean="0">
                <a:latin typeface="Courier New"/>
                <a:cs typeface="Courier New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hashtable_t* ht,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list_t*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get_chain(ht, key);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 updatePair;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updatePair.first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(pair_t*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TMLIST_FIND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11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Courier New"/>
                <a:cs typeface="Courier New"/>
              </a:rPr>
              <a:t>v</a:t>
            </a:r>
            <a:r>
              <a:rPr lang="en-US" sz="3200" b="1" dirty="0" smtClean="0">
                <a:latin typeface="Courier New"/>
                <a:cs typeface="Courier New"/>
              </a:rPr>
              <a:t>oid </a:t>
            </a:r>
            <a:r>
              <a:rPr lang="en-US" sz="3200" b="1" i="1" dirty="0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200" b="1" i="1" dirty="0" smtClean="0">
                <a:latin typeface="Courier New"/>
                <a:cs typeface="Courier New"/>
              </a:rPr>
              <a:t>hashtable_update</a:t>
            </a:r>
            <a:r>
              <a:rPr lang="en-US" sz="3200" b="1" dirty="0" smtClean="0">
                <a:latin typeface="Courier New"/>
                <a:cs typeface="Courier New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hashtable_t* ht,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list_t*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latin typeface="Courier New"/>
                <a:cs typeface="Courier New"/>
              </a:rPr>
              <a:t>get_chain(ht, key)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 updatePair;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updatePair.first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(pair_t*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/>
                <a:cs typeface="Courier New"/>
              </a:rPr>
              <a:t>TMLIST_FIND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3403897" y="3299846"/>
            <a:ext cx="596010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/>
              </a:rPr>
              <a:t>Need a new implementation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39504" y="2570740"/>
            <a:ext cx="460006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5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Courier New"/>
                <a:cs typeface="Courier New"/>
              </a:rPr>
              <a:t>v</a:t>
            </a:r>
            <a:r>
              <a:rPr lang="en-US" sz="3200" b="1" dirty="0" smtClean="0">
                <a:latin typeface="Courier New"/>
                <a:cs typeface="Courier New"/>
              </a:rPr>
              <a:t>oid </a:t>
            </a:r>
            <a:r>
              <a:rPr lang="en-US" sz="3200" b="1" i="1" dirty="0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200" b="1" i="1" dirty="0" smtClean="0">
                <a:latin typeface="Courier New"/>
                <a:cs typeface="Courier New"/>
              </a:rPr>
              <a:t>hashtable_update</a:t>
            </a:r>
            <a:r>
              <a:rPr lang="en-US" sz="3200" b="1" dirty="0" smtClean="0">
                <a:latin typeface="Courier New"/>
                <a:cs typeface="Courier New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hashtable_t* ht,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list_t*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latin typeface="Courier New"/>
                <a:cs typeface="Courier New"/>
              </a:rPr>
              <a:t>get_chain(ht, key)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 updatePair;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updatePair.first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(pair_t*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3403897" y="3299846"/>
            <a:ext cx="596010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/>
              </a:rPr>
              <a:t>Need a new implementation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3856745" y="4754002"/>
            <a:ext cx="436990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Third party code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can be inconsistent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39504" y="2570740"/>
            <a:ext cx="460006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42945" y="4044856"/>
            <a:ext cx="3073799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3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1338025"/>
            <a:ext cx="9144000" cy="480770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  <a:p>
            <a:pPr algn="ctr">
              <a:lnSpc>
                <a:spcPct val="80000"/>
              </a:lnSpc>
            </a:pPr>
            <a:endParaRPr lang="en-US" dirty="0" smtClean="0"/>
          </a:p>
          <a:p>
            <a:pPr algn="ctr">
              <a:lnSpc>
                <a:spcPct val="80000"/>
              </a:lnSpc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677" y="1640860"/>
            <a:ext cx="9006323" cy="421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dirty="0">
                <a:latin typeface="Courier New"/>
                <a:cs typeface="Courier New"/>
              </a:rPr>
              <a:t>v</a:t>
            </a:r>
            <a:r>
              <a:rPr lang="en-US" sz="3200" b="1" dirty="0" smtClean="0">
                <a:latin typeface="Courier New"/>
                <a:cs typeface="Courier New"/>
              </a:rPr>
              <a:t>oid </a:t>
            </a:r>
            <a:r>
              <a:rPr lang="en-US" sz="3200" b="1" i="1" dirty="0" smtClean="0">
                <a:solidFill>
                  <a:srgbClr val="FF0000"/>
                </a:solidFill>
                <a:latin typeface="Courier New"/>
                <a:cs typeface="Courier New"/>
              </a:rPr>
              <a:t>TM</a:t>
            </a:r>
            <a:r>
              <a:rPr lang="en-US" sz="3200" b="1" i="1" dirty="0" smtClean="0">
                <a:latin typeface="Courier New"/>
                <a:cs typeface="Courier New"/>
              </a:rPr>
              <a:t>hashtable_update</a:t>
            </a:r>
            <a:r>
              <a:rPr lang="en-US" sz="3200" b="1" dirty="0" smtClean="0">
                <a:latin typeface="Courier New"/>
                <a:cs typeface="Courier New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TMARCGDECL</a:t>
            </a:r>
            <a:r>
              <a:rPr lang="en-US" sz="3200" b="1" dirty="0" smtClean="0">
                <a:latin typeface="Courier New"/>
                <a:cs typeface="Courier New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hashtable_t* ht, void *key, void*data){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  list_t* chain =</a:t>
            </a:r>
            <a:r>
              <a:rPr lang="en-US" sz="3000" dirty="0" smtClean="0">
                <a:solidFill>
                  <a:schemeClr val="bg1">
                    <a:lumMod val="85000"/>
                  </a:schemeClr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latin typeface="Courier New"/>
                <a:cs typeface="Courier New"/>
              </a:rPr>
              <a:t>get_chain(ht, key)</a:t>
            </a: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ourier New"/>
                <a:cs typeface="Courier New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pair_t* 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pair_t updatePair;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updatePair.first = key;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 = (pair_t*</a:t>
            </a:r>
            <a:r>
              <a:rPr lang="en-US" sz="3000" b="1" dirty="0" smtClean="0">
                <a:solidFill>
                  <a:srgbClr val="BFBFBF"/>
                </a:solidFill>
                <a:latin typeface="Courier New"/>
                <a:cs typeface="Courier New"/>
              </a:rPr>
              <a:t>)</a:t>
            </a:r>
            <a:r>
              <a:rPr lang="en-US" sz="3000" b="1" dirty="0" smtClean="0">
                <a:solidFill>
                  <a:srgbClr val="D9D9D9"/>
                </a:solidFill>
                <a:latin typeface="Courier New"/>
                <a:cs typeface="Courier New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ourier New"/>
                <a:cs typeface="Courier New"/>
              </a:rPr>
              <a:t>TMLIST_FIND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(chain, </a:t>
            </a:r>
          </a:p>
          <a:p>
            <a:pPr>
              <a:lnSpc>
                <a:spcPct val="80000"/>
              </a:lnSpc>
            </a:pPr>
            <a:r>
              <a:rPr lang="en-US" sz="3000" dirty="0">
                <a:solidFill>
                  <a:srgbClr val="BFBFB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								      &amp;updatePair);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  pair-&gt;second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b="1" dirty="0" smtClean="0">
                <a:solidFill>
                  <a:srgbClr val="800000"/>
                </a:solidFill>
                <a:latin typeface="Courier New"/>
                <a:cs typeface="Courier New"/>
              </a:rPr>
              <a:t>=</a:t>
            </a:r>
            <a:r>
              <a:rPr lang="en-US" sz="3000" dirty="0" smtClean="0">
                <a:solidFill>
                  <a:srgbClr val="7F7F7F"/>
                </a:solidFill>
                <a:latin typeface="Courier New"/>
                <a:cs typeface="Courier New"/>
              </a:rPr>
              <a:t> </a:t>
            </a: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data;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solidFill>
                  <a:srgbClr val="BFBFBF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10"/>
          <p:cNvSpPr txBox="1"/>
          <p:nvPr/>
        </p:nvSpPr>
        <p:spPr>
          <a:xfrm>
            <a:off x="33989" y="806936"/>
            <a:ext cx="9006323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  <a:cs typeface="Times New Roman"/>
              </a:rPr>
              <a:t>Manual declaration of persistent components</a:t>
            </a:r>
            <a:endParaRPr lang="en-US" sz="3600" b="1" dirty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sp>
        <p:nvSpPr>
          <p:cNvPr id="7" name="TextBox 38"/>
          <p:cNvSpPr txBox="1"/>
          <p:nvPr/>
        </p:nvSpPr>
        <p:spPr>
          <a:xfrm>
            <a:off x="3403897" y="3299846"/>
            <a:ext cx="596010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cs typeface="Times New Roman"/>
              </a:rPr>
              <a:t>Need a new implementation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0" name="TextBox 38"/>
          <p:cNvSpPr txBox="1"/>
          <p:nvPr/>
        </p:nvSpPr>
        <p:spPr>
          <a:xfrm>
            <a:off x="3856745" y="4754002"/>
            <a:ext cx="436990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Third party code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can be inconsistent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9521" y="1511280"/>
            <a:ext cx="879894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4139504" y="2570740"/>
            <a:ext cx="4600067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442945" y="4044856"/>
            <a:ext cx="3073799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235631" y="4832358"/>
            <a:ext cx="892498" cy="691573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38"/>
          <p:cNvSpPr txBox="1"/>
          <p:nvPr/>
        </p:nvSpPr>
        <p:spPr>
          <a:xfrm>
            <a:off x="629577" y="4691886"/>
            <a:ext cx="2801453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Prohibited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cs typeface="Times New Roman"/>
              </a:rPr>
              <a:t>Operation</a:t>
            </a:r>
            <a:endParaRPr lang="en-US" sz="3600" b="1" dirty="0">
              <a:solidFill>
                <a:srgbClr val="FF0000"/>
              </a:solidFill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5888980"/>
            <a:ext cx="9143999" cy="681643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Burden on the programmers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85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Crash Consistency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Current Solutions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ThyNVM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Evaluation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976631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29645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7126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OUR GOAL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19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993262"/>
            <a:ext cx="9143999" cy="17526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Software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transparent 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consistency </a:t>
            </a:r>
          </a:p>
          <a:p>
            <a:pPr algn="ctr">
              <a:lnSpc>
                <a:spcPct val="80000"/>
              </a:lnSpc>
            </a:pP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US" sz="4000" b="1" dirty="0" smtClean="0">
                <a:solidFill>
                  <a:srgbClr val="FFFFFF"/>
                </a:solidFill>
                <a:latin typeface="Arial" charset="0"/>
              </a:rPr>
              <a:t>n persistent memory </a:t>
            </a:r>
            <a:r>
              <a:rPr lang="en-US" sz="4000" b="1" dirty="0">
                <a:solidFill>
                  <a:srgbClr val="FFFFFF"/>
                </a:solidFill>
                <a:latin typeface="Arial" charset="0"/>
              </a:rPr>
              <a:t>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-1" y="2745862"/>
            <a:ext cx="9143999" cy="285030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</a:rPr>
              <a:t>xecute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i="1" dirty="0" smtClean="0">
                <a:solidFill>
                  <a:schemeClr val="tx2"/>
                </a:solidFill>
              </a:rPr>
              <a:t>legacy applications 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Reduce </a:t>
            </a:r>
            <a:r>
              <a:rPr lang="en-US" sz="4000" b="1" dirty="0">
                <a:solidFill>
                  <a:srgbClr val="FF0000"/>
                </a:solidFill>
              </a:rPr>
              <a:t>burden </a:t>
            </a:r>
            <a:r>
              <a:rPr lang="en-US" sz="4000" i="1" dirty="0">
                <a:solidFill>
                  <a:srgbClr val="1F497D"/>
                </a:solidFill>
              </a:rPr>
              <a:t>on </a:t>
            </a:r>
            <a:r>
              <a:rPr lang="en-US" sz="4000" i="1" dirty="0" smtClean="0">
                <a:solidFill>
                  <a:srgbClr val="1F497D"/>
                </a:solidFill>
              </a:rPr>
              <a:t>programmers </a:t>
            </a:r>
          </a:p>
          <a:p>
            <a:pPr marL="571500" indent="-571500">
              <a:lnSpc>
                <a:spcPct val="140000"/>
              </a:lnSpc>
              <a:buFont typeface="Arial"/>
              <a:buChar char="•"/>
            </a:pPr>
            <a:r>
              <a:rPr lang="en-US" sz="4000" b="1" dirty="0" smtClean="0">
                <a:solidFill>
                  <a:srgbClr val="FF0000"/>
                </a:solidFill>
              </a:rPr>
              <a:t>Enable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i="1" dirty="0" smtClean="0">
                <a:solidFill>
                  <a:schemeClr val="tx2"/>
                </a:solidFill>
              </a:rPr>
              <a:t>easier integration </a:t>
            </a:r>
            <a:r>
              <a:rPr lang="en-US" sz="4000" i="1" dirty="0" smtClean="0">
                <a:solidFill>
                  <a:srgbClr val="1F497D"/>
                </a:solidFill>
              </a:rPr>
              <a:t>of NVM</a:t>
            </a:r>
            <a:endParaRPr lang="en-US" sz="40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5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871537"/>
            <a:ext cx="9144000" cy="453866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TWO-LEVEL STORAGE MODEL</a:t>
            </a:r>
            <a:endParaRPr lang="en-US" b="1" dirty="0">
              <a:cs typeface="Charter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10" y="871538"/>
            <a:ext cx="3124200" cy="43862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2137766"/>
            <a:ext cx="9144000" cy="1367434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0" y="3657600"/>
            <a:ext cx="9144000" cy="1367434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12" y="2137766"/>
            <a:ext cx="2314788" cy="154319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9" y="38909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2" y="9604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41862" y="191135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41862" y="327660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85613" y="1066800"/>
            <a:ext cx="841248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885610" y="2133600"/>
            <a:ext cx="841248" cy="13898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MEMORY</a:t>
            </a:r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885612" y="3657601"/>
            <a:ext cx="841248" cy="13715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STORAGE</a:t>
            </a:r>
            <a:endParaRPr lang="en-US" sz="24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1981200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24600" y="25104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24600" y="30438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BYTE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4600" y="3657600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24600" y="41868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SLOW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24600" y="47202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BLOCK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5600" y="1868269"/>
            <a:ext cx="120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Ld/St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800" y="3295370"/>
            <a:ext cx="940056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FILE </a:t>
            </a:r>
          </a:p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I/O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5343" y="2907268"/>
            <a:ext cx="100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422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533400"/>
            <a:ext cx="9143999" cy="2041545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768172"/>
            <a:ext cx="9144000" cy="167022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NO MODIFICATION </a:t>
            </a:r>
          </a:p>
          <a:p>
            <a:pPr algn="ctr">
              <a:lnSpc>
                <a:spcPct val="80000"/>
              </a:lnSpc>
            </a:pPr>
            <a:r>
              <a:rPr lang="en-US" sz="6000" b="1" dirty="0" smtClean="0">
                <a:solidFill>
                  <a:srgbClr val="FF0000"/>
                </a:solidFill>
              </a:rPr>
              <a:t>IN THE CODE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137677" y="2857480"/>
            <a:ext cx="8957726" cy="37164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v</a:t>
            </a:r>
            <a:r>
              <a:rPr lang="en-US" sz="3000" dirty="0" smtClean="0">
                <a:latin typeface="Andale Mono"/>
                <a:cs typeface="Andale Mono"/>
              </a:rPr>
              <a:t>oid </a:t>
            </a:r>
            <a:r>
              <a:rPr lang="en-US" sz="3000" b="1" i="1" dirty="0" smtClean="0">
                <a:latin typeface="Andale Mono"/>
                <a:cs typeface="Andale Mono"/>
              </a:rPr>
              <a:t>hashtable_update</a:t>
            </a:r>
            <a:r>
              <a:rPr lang="en-US" sz="3000" dirty="0" smtClean="0">
                <a:latin typeface="Andale Mono"/>
                <a:cs typeface="Andale Mono"/>
              </a:rPr>
              <a:t>(hashtable_t* ht,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Andale Mono"/>
                <a:cs typeface="Andale Mono"/>
              </a:rPr>
              <a:t>               void *key, void *data)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Andale Mono"/>
                <a:cs typeface="Andale Mono"/>
              </a:rPr>
              <a:t>{</a:t>
            </a:r>
          </a:p>
          <a:p>
            <a:pPr>
              <a:lnSpc>
                <a:spcPct val="80000"/>
              </a:lnSpc>
            </a:pPr>
            <a:r>
              <a:rPr lang="en-US" sz="3000" dirty="0" smtClean="0">
                <a:latin typeface="Andale Mono"/>
                <a:cs typeface="Andale Mono"/>
              </a:rPr>
              <a:t>list_t* chain = get_chain(ht, key);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p</a:t>
            </a:r>
            <a:r>
              <a:rPr lang="en-US" sz="3000" dirty="0" smtClean="0">
                <a:latin typeface="Andale Mono"/>
                <a:cs typeface="Andale Mono"/>
              </a:rPr>
              <a:t>air_t* pair;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p</a:t>
            </a:r>
            <a:r>
              <a:rPr lang="en-US" sz="3000" dirty="0" smtClean="0">
                <a:latin typeface="Andale Mono"/>
                <a:cs typeface="Andale Mono"/>
              </a:rPr>
              <a:t>air_t updatePair;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Andale Mono"/>
                <a:cs typeface="Andale Mono"/>
              </a:rPr>
              <a:t>updatePair.first = key;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p</a:t>
            </a:r>
            <a:r>
              <a:rPr lang="en-US" sz="3000" dirty="0" smtClean="0">
                <a:latin typeface="Andale Mono"/>
                <a:cs typeface="Andale Mono"/>
              </a:rPr>
              <a:t>air = (pair_t*) list_find(chain, 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	</a:t>
            </a:r>
            <a:r>
              <a:rPr lang="en-US" sz="3000" dirty="0" smtClean="0">
                <a:latin typeface="Andale Mono"/>
                <a:cs typeface="Andale Mono"/>
              </a:rPr>
              <a:t>								      &amp;updatePair);</a:t>
            </a:r>
          </a:p>
          <a:p>
            <a:pPr>
              <a:lnSpc>
                <a:spcPct val="70000"/>
              </a:lnSpc>
            </a:pPr>
            <a:r>
              <a:rPr lang="en-US" sz="3000" dirty="0">
                <a:latin typeface="Andale Mono"/>
                <a:cs typeface="Andale Mono"/>
              </a:rPr>
              <a:t>p</a:t>
            </a:r>
            <a:r>
              <a:rPr lang="en-US" sz="3000" dirty="0" smtClean="0">
                <a:latin typeface="Andale Mono"/>
                <a:cs typeface="Andale Mono"/>
              </a:rPr>
              <a:t>air-&gt;second = data;</a:t>
            </a:r>
          </a:p>
          <a:p>
            <a:pPr>
              <a:lnSpc>
                <a:spcPct val="70000"/>
              </a:lnSpc>
            </a:pPr>
            <a:r>
              <a:rPr lang="en-US" sz="3000" dirty="0" smtClean="0">
                <a:latin typeface="Andale Mono"/>
                <a:cs typeface="Andale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0483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Rectangle 919"/>
          <p:cNvSpPr/>
          <p:nvPr/>
        </p:nvSpPr>
        <p:spPr>
          <a:xfrm>
            <a:off x="-1" y="1066800"/>
            <a:ext cx="9144000" cy="390905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RUN THE EXACT SAME CODE…</a:t>
            </a:r>
            <a:endParaRPr lang="en-US" b="1" dirty="0"/>
          </a:p>
        </p:txBody>
      </p:sp>
      <p:pic>
        <p:nvPicPr>
          <p:cNvPr id="760" name="Picture 759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18" y="2595976"/>
            <a:ext cx="3429000" cy="2286000"/>
          </a:xfrm>
          <a:prstGeom prst="rect">
            <a:avLst/>
          </a:prstGeom>
        </p:spPr>
      </p:pic>
      <p:sp>
        <p:nvSpPr>
          <p:cNvPr id="918" name="TextBox 917"/>
          <p:cNvSpPr txBox="1"/>
          <p:nvPr/>
        </p:nvSpPr>
        <p:spPr>
          <a:xfrm>
            <a:off x="353675" y="4322786"/>
            <a:ext cx="4597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/>
              <a:t>Persistent Memory System</a:t>
            </a:r>
            <a:endParaRPr lang="en-US" sz="2800" b="1" dirty="0"/>
          </a:p>
        </p:txBody>
      </p:sp>
      <p:pic>
        <p:nvPicPr>
          <p:cNvPr id="922" name="Picture 921" descr="6106097_s_clipped_rev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2857500" cy="1936750"/>
          </a:xfrm>
          <a:prstGeom prst="rect">
            <a:avLst/>
          </a:prstGeom>
        </p:spPr>
      </p:pic>
      <p:sp>
        <p:nvSpPr>
          <p:cNvPr id="302" name="Lightning Bolt 301"/>
          <p:cNvSpPr>
            <a:spLocks noChangeAspect="1"/>
          </p:cNvSpPr>
          <p:nvPr/>
        </p:nvSpPr>
        <p:spPr>
          <a:xfrm>
            <a:off x="1883561" y="1071599"/>
            <a:ext cx="1273340" cy="141753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0" y="5334000"/>
            <a:ext cx="9143999" cy="11588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Software transparent 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memory crash consistency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21</a:t>
            </a:fld>
            <a:endParaRPr lang="en-US" dirty="0"/>
          </a:p>
        </p:txBody>
      </p:sp>
      <p:sp>
        <p:nvSpPr>
          <p:cNvPr id="161" name="TextBox 160"/>
          <p:cNvSpPr txBox="1">
            <a:spLocks noChangeAspect="1"/>
          </p:cNvSpPr>
          <p:nvPr/>
        </p:nvSpPr>
        <p:spPr>
          <a:xfrm>
            <a:off x="4640046" y="1326358"/>
            <a:ext cx="3919892" cy="1938992"/>
          </a:xfrm>
          <a:prstGeom prst="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/>
                <a:cs typeface="Courier New"/>
              </a:rPr>
              <a:t>v</a:t>
            </a:r>
            <a:r>
              <a:rPr lang="en-US" sz="1200" dirty="0" smtClean="0">
                <a:latin typeface="Courier New"/>
                <a:cs typeface="Courier New"/>
              </a:rPr>
              <a:t>oid </a:t>
            </a:r>
            <a:r>
              <a:rPr lang="en-US" sz="1200" b="1" i="1" dirty="0" smtClean="0">
                <a:latin typeface="Courier New"/>
                <a:cs typeface="Courier New"/>
              </a:rPr>
              <a:t>hashtable_update</a:t>
            </a:r>
            <a:r>
              <a:rPr lang="en-US" sz="1200" dirty="0" smtClean="0">
                <a:latin typeface="Courier New"/>
                <a:cs typeface="Courier New"/>
              </a:rPr>
              <a:t>(hashtable_t* ht,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             void *key, void *data){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list_t* chain = get_chain(ht, key);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pair_t* pair;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pair_t updatePair;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updatePair.first = key;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 = (pair_t*) list_find(chain, </a:t>
            </a:r>
          </a:p>
          <a:p>
            <a:r>
              <a:rPr lang="en-US" sz="1200" dirty="0">
                <a:latin typeface="Courier New"/>
                <a:cs typeface="Courier New"/>
              </a:rPr>
              <a:t>	</a:t>
            </a:r>
            <a:r>
              <a:rPr lang="en-US" sz="1200" dirty="0" smtClean="0">
                <a:latin typeface="Courier New"/>
                <a:cs typeface="Courier New"/>
              </a:rPr>
              <a:t>			</a:t>
            </a:r>
            <a:r>
              <a:rPr lang="en-US" sz="1200" dirty="0">
                <a:latin typeface="Courier New"/>
                <a:cs typeface="Courier New"/>
              </a:rPr>
              <a:t> </a:t>
            </a:r>
            <a:r>
              <a:rPr lang="en-US" sz="1200" dirty="0" smtClean="0">
                <a:latin typeface="Courier New"/>
                <a:cs typeface="Courier New"/>
              </a:rPr>
              <a:t>    &amp;updatePair);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  pair-&gt;second = data;</a:t>
            </a:r>
          </a:p>
          <a:p>
            <a:r>
              <a:rPr lang="en-US" sz="1200" dirty="0" smtClean="0">
                <a:latin typeface="Courier New"/>
                <a:cs typeface="Courier New"/>
              </a:rPr>
              <a:t>}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4184" y="2718894"/>
            <a:ext cx="1975424" cy="18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871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ThyNVM APPROACH</a:t>
            </a:r>
            <a:endParaRPr lang="en-US" b="1" dirty="0">
              <a:cs typeface="Charter Black"/>
            </a:endParaRPr>
          </a:p>
        </p:txBody>
      </p:sp>
      <p:cxnSp>
        <p:nvCxnSpPr>
          <p:cNvPr id="10" name="直线箭头连接符 31"/>
          <p:cNvCxnSpPr>
            <a:cxnSpLocks noChangeShapeType="1"/>
          </p:cNvCxnSpPr>
          <p:nvPr/>
        </p:nvCxnSpPr>
        <p:spPr bwMode="auto">
          <a:xfrm>
            <a:off x="44450" y="3668713"/>
            <a:ext cx="9099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矩形 16"/>
          <p:cNvSpPr>
            <a:spLocks noChangeArrowheads="1"/>
          </p:cNvSpPr>
          <p:nvPr/>
        </p:nvSpPr>
        <p:spPr bwMode="auto">
          <a:xfrm>
            <a:off x="447675" y="3105150"/>
            <a:ext cx="2220913" cy="640080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2" name="文本框 27"/>
          <p:cNvSpPr txBox="1">
            <a:spLocks noChangeArrowheads="1"/>
          </p:cNvSpPr>
          <p:nvPr/>
        </p:nvSpPr>
        <p:spPr bwMode="auto">
          <a:xfrm>
            <a:off x="1792288" y="4191000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0</a:t>
            </a:r>
            <a:endParaRPr kumimoji="1" lang="zh-CN" altLang="en-US" sz="18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3" name="文本框 28"/>
          <p:cNvSpPr txBox="1">
            <a:spLocks noChangeArrowheads="1"/>
          </p:cNvSpPr>
          <p:nvPr/>
        </p:nvSpPr>
        <p:spPr bwMode="auto">
          <a:xfrm>
            <a:off x="6103938" y="4202113"/>
            <a:ext cx="134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1</a:t>
            </a:r>
            <a:endParaRPr kumimoji="1" lang="zh-CN" altLang="en-US" sz="18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4" name="文本框 32"/>
          <p:cNvSpPr txBox="1">
            <a:spLocks noChangeArrowheads="1"/>
          </p:cNvSpPr>
          <p:nvPr/>
        </p:nvSpPr>
        <p:spPr bwMode="auto">
          <a:xfrm>
            <a:off x="8126413" y="2692400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i="1" dirty="0">
                <a:solidFill>
                  <a:srgbClr val="000000"/>
                </a:solidFill>
                <a:latin typeface="Tahoma" charset="0"/>
              </a:rPr>
              <a:t>time</a:t>
            </a:r>
            <a:endParaRPr kumimoji="1" lang="zh-CN" altLang="en-US" sz="1800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5" name="矩形 16"/>
          <p:cNvSpPr>
            <a:spLocks noChangeArrowheads="1"/>
          </p:cNvSpPr>
          <p:nvPr/>
        </p:nvSpPr>
        <p:spPr bwMode="auto">
          <a:xfrm>
            <a:off x="2700338" y="3100387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6" name="矩形 16"/>
          <p:cNvSpPr>
            <a:spLocks noChangeArrowheads="1"/>
          </p:cNvSpPr>
          <p:nvPr/>
        </p:nvSpPr>
        <p:spPr bwMode="auto">
          <a:xfrm>
            <a:off x="4449763" y="3103562"/>
            <a:ext cx="2222500" cy="640080"/>
          </a:xfrm>
          <a:prstGeom prst="rect">
            <a:avLst/>
          </a:prstGeom>
          <a:solidFill>
            <a:schemeClr val="tx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6662738" y="3101975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2438" y="37465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56113" y="37465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10575" y="37465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30213" y="4065588"/>
            <a:ext cx="4016375" cy="1746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56113" y="4083050"/>
            <a:ext cx="3948112" cy="1588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Lightning Bolt 22"/>
          <p:cNvSpPr>
            <a:spLocks noChangeArrowheads="1"/>
          </p:cNvSpPr>
          <p:nvPr/>
        </p:nvSpPr>
        <p:spPr bwMode="auto">
          <a:xfrm>
            <a:off x="5845175" y="2708275"/>
            <a:ext cx="1308100" cy="1214437"/>
          </a:xfrm>
          <a:prstGeom prst="lightningBolt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22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1044328"/>
            <a:ext cx="9143999" cy="103847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Periodic 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heckpointing of data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managed by hardware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0" y="5300663"/>
            <a:ext cx="9143999" cy="76993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000" b="1" dirty="0">
                <a:solidFill>
                  <a:schemeClr val="bg2"/>
                </a:solidFill>
              </a:rPr>
              <a:t>Transparent to application and </a:t>
            </a:r>
            <a:r>
              <a:rPr lang="en-US" sz="4000" b="1" dirty="0" smtClean="0">
                <a:solidFill>
                  <a:schemeClr val="bg2"/>
                </a:solidFill>
              </a:rPr>
              <a:t>system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4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3" grpId="1"/>
      <p:bldP spid="14" grpId="0"/>
      <p:bldP spid="15" grpId="0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769937"/>
            <a:ext cx="9144000" cy="59515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CHECKPOINTING OVERHEAD</a:t>
            </a:r>
            <a:endParaRPr lang="en-US" b="1" dirty="0">
              <a:cs typeface="Charter Black"/>
            </a:endParaRPr>
          </a:p>
        </p:txBody>
      </p:sp>
      <p:cxnSp>
        <p:nvCxnSpPr>
          <p:cNvPr id="7" name="直线箭头连接符 31"/>
          <p:cNvCxnSpPr>
            <a:cxnSpLocks noChangeShapeType="1"/>
          </p:cNvCxnSpPr>
          <p:nvPr/>
        </p:nvCxnSpPr>
        <p:spPr bwMode="auto">
          <a:xfrm>
            <a:off x="44450" y="4278313"/>
            <a:ext cx="9099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矩形 16"/>
          <p:cNvSpPr>
            <a:spLocks noChangeArrowheads="1"/>
          </p:cNvSpPr>
          <p:nvPr/>
        </p:nvSpPr>
        <p:spPr bwMode="auto">
          <a:xfrm>
            <a:off x="447675" y="3714750"/>
            <a:ext cx="2220913" cy="640080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9" name="文本框 27"/>
          <p:cNvSpPr txBox="1">
            <a:spLocks noChangeArrowheads="1"/>
          </p:cNvSpPr>
          <p:nvPr/>
        </p:nvSpPr>
        <p:spPr bwMode="auto">
          <a:xfrm>
            <a:off x="1792288" y="4800600"/>
            <a:ext cx="1098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0</a:t>
            </a:r>
            <a:endParaRPr kumimoji="1" lang="zh-CN" altLang="en-US" sz="18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0" name="文本框 28"/>
          <p:cNvSpPr txBox="1">
            <a:spLocks noChangeArrowheads="1"/>
          </p:cNvSpPr>
          <p:nvPr/>
        </p:nvSpPr>
        <p:spPr bwMode="auto">
          <a:xfrm>
            <a:off x="6103938" y="4811713"/>
            <a:ext cx="134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1</a:t>
            </a:r>
            <a:endParaRPr kumimoji="1" lang="zh-CN" altLang="en-US" sz="18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" name="文本框 32"/>
          <p:cNvSpPr txBox="1">
            <a:spLocks noChangeArrowheads="1"/>
          </p:cNvSpPr>
          <p:nvPr/>
        </p:nvSpPr>
        <p:spPr bwMode="auto">
          <a:xfrm>
            <a:off x="8126413" y="3302000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i="1" dirty="0">
                <a:solidFill>
                  <a:srgbClr val="000000"/>
                </a:solidFill>
                <a:latin typeface="Tahoma" charset="0"/>
              </a:rPr>
              <a:t>time</a:t>
            </a:r>
            <a:endParaRPr kumimoji="1" lang="zh-CN" altLang="en-US" sz="1800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" name="矩形 16"/>
          <p:cNvSpPr>
            <a:spLocks noChangeArrowheads="1"/>
          </p:cNvSpPr>
          <p:nvPr/>
        </p:nvSpPr>
        <p:spPr bwMode="auto">
          <a:xfrm>
            <a:off x="2700338" y="3709987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3" name="矩形 16"/>
          <p:cNvSpPr>
            <a:spLocks noChangeArrowheads="1"/>
          </p:cNvSpPr>
          <p:nvPr/>
        </p:nvSpPr>
        <p:spPr bwMode="auto">
          <a:xfrm>
            <a:off x="4449763" y="3713162"/>
            <a:ext cx="2222500" cy="640080"/>
          </a:xfrm>
          <a:prstGeom prst="rect">
            <a:avLst/>
          </a:prstGeom>
          <a:solidFill>
            <a:schemeClr val="tx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14" name="矩形 16"/>
          <p:cNvSpPr>
            <a:spLocks noChangeArrowheads="1"/>
          </p:cNvSpPr>
          <p:nvPr/>
        </p:nvSpPr>
        <p:spPr bwMode="auto">
          <a:xfrm>
            <a:off x="6662738" y="3711575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52438" y="43561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456113" y="43561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10575" y="4356100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213" y="4675188"/>
            <a:ext cx="4016375" cy="17462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56113" y="4692650"/>
            <a:ext cx="3948112" cy="1588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5AD3244-FE42-4648-8A13-942AAE84A223}" type="slidenum">
              <a:rPr lang="en-US" smtClean="0"/>
              <a:t>23</a:t>
            </a:fld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0" y="1044328"/>
            <a:ext cx="9143999" cy="682872"/>
          </a:xfrm>
          <a:prstGeom prst="roundRect">
            <a:avLst/>
          </a:prstGeom>
          <a:solidFill>
            <a:schemeClr val="bg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1. Metadata overhead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73200" y="2151062"/>
            <a:ext cx="6000750" cy="1379538"/>
            <a:chOff x="1473200" y="5199062"/>
            <a:chExt cx="6000750" cy="1379538"/>
          </a:xfrm>
        </p:grpSpPr>
        <p:sp>
          <p:nvSpPr>
            <p:cNvPr id="24" name="Rounded Rectangle 23"/>
            <p:cNvSpPr/>
            <p:nvPr/>
          </p:nvSpPr>
          <p:spPr>
            <a:xfrm>
              <a:off x="1473200" y="51990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Working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495800" y="5199062"/>
              <a:ext cx="2978150" cy="457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Checkpoint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1473200" y="56562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4495800" y="56562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X’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473200" y="61134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Y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495800" y="61134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Y’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49600" y="1555750"/>
            <a:ext cx="2888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Metadata Table</a:t>
            </a:r>
            <a:endParaRPr lang="en-US" sz="320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-1587" y="5295900"/>
            <a:ext cx="9143999" cy="698500"/>
          </a:xfrm>
          <a:prstGeom prst="roundRect">
            <a:avLst/>
          </a:prstGeom>
          <a:solidFill>
            <a:schemeClr val="bg2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2. Checkpointing latency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692400" y="3770313"/>
            <a:ext cx="1999315" cy="707886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STALLED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54800" y="3770313"/>
            <a:ext cx="1999315" cy="707886"/>
          </a:xfrm>
          <a:prstGeom prst="rect">
            <a:avLst/>
          </a:prstGeom>
          <a:solidFill>
            <a:srgbClr val="FF0000"/>
          </a:solidFill>
          <a:scene3d>
            <a:camera prst="orthographicFront">
              <a:rot lat="0" lon="0" rev="19499999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STALLED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55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35" grpId="0"/>
      <p:bldP spid="36" grpId="0" animBg="1"/>
      <p:bldP spid="40" grpId="0" animBg="1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" y="1108301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0" y="4735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1. METADATA AND</a:t>
            </a:r>
            <a:br>
              <a:rPr lang="en-US" b="1" dirty="0" smtClean="0">
                <a:cs typeface="Charter Black"/>
              </a:rPr>
            </a:br>
            <a:r>
              <a:rPr lang="en-US" b="1" dirty="0" smtClean="0">
                <a:cs typeface="Charter Black"/>
              </a:rPr>
              <a:t>CHECKPOINTING GRANULARITY</a:t>
            </a:r>
            <a:endParaRPr lang="en-US" b="1" dirty="0">
              <a:cs typeface="Charter Black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346200" y="2802371"/>
            <a:ext cx="1600200" cy="1600200"/>
            <a:chOff x="2057400" y="2133600"/>
            <a:chExt cx="1600200" cy="1600200"/>
          </a:xfrm>
        </p:grpSpPr>
        <p:sp>
          <p:nvSpPr>
            <p:cNvPr id="49" name="Rectangle 48"/>
            <p:cNvSpPr/>
            <p:nvPr/>
          </p:nvSpPr>
          <p:spPr>
            <a:xfrm>
              <a:off x="2057400" y="2133600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0574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5908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1242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5908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1242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90800" y="21336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546600" y="3335771"/>
            <a:ext cx="533400" cy="5334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098800" y="3267991"/>
            <a:ext cx="122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PAGE</a:t>
            </a:r>
            <a:endParaRPr lang="en-US" sz="36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74349" y="3343318"/>
            <a:ext cx="3031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smtClean="0"/>
              <a:t>CACHE BLOCK</a:t>
            </a:r>
            <a:endParaRPr lang="en-US" sz="3600" b="1" dirty="0"/>
          </a:p>
        </p:txBody>
      </p:sp>
      <p:sp>
        <p:nvSpPr>
          <p:cNvPr id="63" name="Rounded Rectangle 62"/>
          <p:cNvSpPr/>
          <p:nvPr/>
        </p:nvSpPr>
        <p:spPr>
          <a:xfrm>
            <a:off x="533401" y="5525820"/>
            <a:ext cx="3886199" cy="1168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One Entry Per Page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Small Metadata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419600" y="5525820"/>
            <a:ext cx="3886199" cy="1168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One Entry Per Block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Huge Metadata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24</a:t>
            </a:fld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533401" y="4417745"/>
            <a:ext cx="3911600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PAGE GRANULARITY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19601" y="4417745"/>
            <a:ext cx="3911600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BLOCK GRANULARITY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1379112" y="1280933"/>
            <a:ext cx="6000750" cy="1379538"/>
            <a:chOff x="1473200" y="5199062"/>
            <a:chExt cx="6000750" cy="1379538"/>
          </a:xfrm>
        </p:grpSpPr>
        <p:sp>
          <p:nvSpPr>
            <p:cNvPr id="42" name="Rounded Rectangle 41"/>
            <p:cNvSpPr/>
            <p:nvPr/>
          </p:nvSpPr>
          <p:spPr>
            <a:xfrm>
              <a:off x="1473200" y="51990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Working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495800" y="5199062"/>
              <a:ext cx="2978150" cy="457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Checkpoint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473200" y="56562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495800" y="56562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X’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473200" y="61134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Y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495800" y="61134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Y’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679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  <p:bldP spid="58" grpId="0"/>
      <p:bldP spid="63" grpId="0" animBg="1"/>
      <p:bldP spid="64" grpId="0" animBg="1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" y="1379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0" y="21958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2. LATENCY AND LOCATION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25</a:t>
            </a:fld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" y="1193800"/>
            <a:ext cx="9143999" cy="606158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DRAM-BASED WRITEBACK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0" y="5914736"/>
            <a:ext cx="9143999" cy="7112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Long latency of writing back data to NVM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4156564"/>
            <a:ext cx="4191000" cy="16002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DRAM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4156564"/>
            <a:ext cx="4191000" cy="1600200"/>
          </a:xfrm>
          <a:prstGeom prst="roundRect">
            <a:avLst/>
          </a:prstGeom>
          <a:solidFill>
            <a:schemeClr val="accent1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NVM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90800" y="4105764"/>
            <a:ext cx="1600200" cy="1600200"/>
            <a:chOff x="2057400" y="2133600"/>
            <a:chExt cx="16002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057400" y="2133600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08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08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42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21336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565447" y="4131164"/>
            <a:ext cx="1621728" cy="1607897"/>
            <a:chOff x="2014344" y="2133600"/>
            <a:chExt cx="1621728" cy="1607897"/>
          </a:xfrm>
        </p:grpSpPr>
        <p:sp>
          <p:nvSpPr>
            <p:cNvPr id="44" name="Rectangle 43"/>
            <p:cNvSpPr/>
            <p:nvPr/>
          </p:nvSpPr>
          <p:spPr>
            <a:xfrm>
              <a:off x="2026612" y="2141297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014344" y="2688524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569272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02672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69272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02672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569272" y="21336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495425" y="3004548"/>
            <a:ext cx="6000750" cy="922338"/>
            <a:chOff x="1473200" y="5199062"/>
            <a:chExt cx="6000750" cy="922338"/>
          </a:xfrm>
        </p:grpSpPr>
        <p:sp>
          <p:nvSpPr>
            <p:cNvPr id="68" name="Rounded Rectangle 67"/>
            <p:cNvSpPr/>
            <p:nvPr/>
          </p:nvSpPr>
          <p:spPr>
            <a:xfrm>
              <a:off x="1473200" y="51990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Working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495800" y="5199062"/>
              <a:ext cx="2978150" cy="457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Checkpoint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73200" y="56562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495800" y="56562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X’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Round Same Side Corner Rectangle 2"/>
          <p:cNvSpPr/>
          <p:nvPr/>
        </p:nvSpPr>
        <p:spPr>
          <a:xfrm>
            <a:off x="2723274" y="3163988"/>
            <a:ext cx="3875033" cy="830575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1F497D"/>
                </a:solidFill>
              </a:rPr>
              <a:t>1. Writeback data from DRAM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3" name="Round Same Side Corner Rectangle 32"/>
          <p:cNvSpPr/>
          <p:nvPr/>
        </p:nvSpPr>
        <p:spPr>
          <a:xfrm>
            <a:off x="2724978" y="1981900"/>
            <a:ext cx="3875033" cy="830575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1F497D"/>
                </a:solidFill>
              </a:rPr>
              <a:t>2</a:t>
            </a:r>
            <a:r>
              <a:rPr lang="en-US" sz="3600" dirty="0" smtClean="0">
                <a:solidFill>
                  <a:srgbClr val="1F497D"/>
                </a:solidFill>
              </a:rPr>
              <a:t>. Update the metadata table</a:t>
            </a:r>
            <a:endParaRPr lang="en-US" sz="36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472E-7 7.76699E-7 L 0.46686 -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3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3" grpId="0" animBg="1"/>
      <p:bldP spid="3" grpId="1" animBg="1"/>
      <p:bldP spid="33" grpId="0" animBg="1"/>
      <p:bldP spid="3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" y="1379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0" y="21958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2. LATENCY AND LOCATION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26</a:t>
            </a:fld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" y="1193800"/>
            <a:ext cx="9143999" cy="606158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NVM-BASED REMAPPING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0" y="5807116"/>
            <a:ext cx="9143999" cy="7112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Short latency in NVM-based remapping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3962848"/>
            <a:ext cx="4191000" cy="16002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DRAM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3962848"/>
            <a:ext cx="4191000" cy="1600200"/>
          </a:xfrm>
          <a:prstGeom prst="roundRect">
            <a:avLst/>
          </a:prstGeom>
          <a:solidFill>
            <a:schemeClr val="accent1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NVM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495425" y="2918452"/>
            <a:ext cx="6000750" cy="922338"/>
            <a:chOff x="1473200" y="5199062"/>
            <a:chExt cx="6000750" cy="922338"/>
          </a:xfrm>
        </p:grpSpPr>
        <p:sp>
          <p:nvSpPr>
            <p:cNvPr id="68" name="Rounded Rectangle 67"/>
            <p:cNvSpPr/>
            <p:nvPr/>
          </p:nvSpPr>
          <p:spPr>
            <a:xfrm>
              <a:off x="1473200" y="51990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Working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495800" y="5199062"/>
              <a:ext cx="2978150" cy="45720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Checkpoint location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1473200" y="5656262"/>
              <a:ext cx="3008313" cy="4651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Y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495800" y="5656262"/>
              <a:ext cx="2978150" cy="457200"/>
            </a:xfrm>
            <a:prstGeom prst="roundRect">
              <a:avLst/>
            </a:prstGeom>
            <a:solidFill>
              <a:srgbClr val="C0504D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FF"/>
                  </a:solidFill>
                </a:rPr>
                <a:t>X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07200" y="3972227"/>
            <a:ext cx="1600200" cy="1600200"/>
            <a:chOff x="2057400" y="2133600"/>
            <a:chExt cx="1600200" cy="1600200"/>
          </a:xfrm>
        </p:grpSpPr>
        <p:sp>
          <p:nvSpPr>
            <p:cNvPr id="33" name="Rectangle 32"/>
            <p:cNvSpPr/>
            <p:nvPr/>
          </p:nvSpPr>
          <p:spPr>
            <a:xfrm>
              <a:off x="2057400" y="2133600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242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045200" y="5039027"/>
            <a:ext cx="533400" cy="533400"/>
          </a:xfrm>
          <a:prstGeom prst="rect">
            <a:avLst/>
          </a:prstGeom>
          <a:solidFill>
            <a:srgbClr val="FF0000"/>
          </a:solidFill>
          <a:ln w="28575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 Same Side Corner Rectangle 19"/>
          <p:cNvSpPr/>
          <p:nvPr/>
        </p:nvSpPr>
        <p:spPr>
          <a:xfrm>
            <a:off x="4672348" y="3031737"/>
            <a:ext cx="3855326" cy="830575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lnSpc>
                <a:spcPct val="80000"/>
              </a:lnSpc>
              <a:buAutoNum type="arabicPeriod"/>
            </a:pPr>
            <a:r>
              <a:rPr lang="en-US" sz="3600" dirty="0" smtClean="0">
                <a:solidFill>
                  <a:srgbClr val="1F497D"/>
                </a:solidFill>
              </a:rPr>
              <a:t>No copying 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1F497D"/>
                </a:solidFill>
              </a:rPr>
              <a:t>of data</a:t>
            </a:r>
          </a:p>
        </p:txBody>
      </p:sp>
      <p:sp>
        <p:nvSpPr>
          <p:cNvPr id="21" name="Round Same Side Corner Rectangle 20"/>
          <p:cNvSpPr/>
          <p:nvPr/>
        </p:nvSpPr>
        <p:spPr>
          <a:xfrm>
            <a:off x="2724978" y="1981900"/>
            <a:ext cx="3875033" cy="830575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rgbClr val="1F497D"/>
                </a:solidFill>
              </a:rPr>
              <a:t>2</a:t>
            </a:r>
            <a:r>
              <a:rPr lang="en-US" sz="3600" dirty="0" smtClean="0">
                <a:solidFill>
                  <a:srgbClr val="1F497D"/>
                </a:solidFill>
              </a:rPr>
              <a:t>. Update the metadata table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4672348" y="3038309"/>
            <a:ext cx="3855326" cy="830575"/>
          </a:xfrm>
          <a:prstGeom prst="round2SameRect">
            <a:avLst/>
          </a:prstGeom>
          <a:solidFill>
            <a:schemeClr val="bg1"/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1F497D"/>
                </a:solidFill>
              </a:rPr>
              <a:t>3. Write in a </a:t>
            </a:r>
          </a:p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rgbClr val="1F497D"/>
                </a:solidFill>
              </a:rPr>
              <a:t>new location </a:t>
            </a:r>
          </a:p>
        </p:txBody>
      </p:sp>
      <p:cxnSp>
        <p:nvCxnSpPr>
          <p:cNvPr id="4" name="Straight Arrow Connector 3"/>
          <p:cNvCxnSpPr>
            <a:stCxn id="22" idx="1"/>
          </p:cNvCxnSpPr>
          <p:nvPr/>
        </p:nvCxnSpPr>
        <p:spPr>
          <a:xfrm flipH="1">
            <a:off x="6329220" y="3868884"/>
            <a:ext cx="270791" cy="1170143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8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345065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ThyNVM KEY MECHANISMS</a:t>
            </a:r>
            <a:endParaRPr lang="en-US" b="1" dirty="0">
              <a:cs typeface="Charter Black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" y="839428"/>
            <a:ext cx="9143999" cy="3142464"/>
          </a:xfrm>
          <a:prstGeom prst="roundRect">
            <a:avLst/>
          </a:prstGeom>
          <a:solidFill>
            <a:schemeClr val="bg2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Checkpointing granularity</a:t>
            </a:r>
          </a:p>
          <a:p>
            <a:pPr marL="1200150" lvl="1" indent="-742950">
              <a:lnSpc>
                <a:spcPct val="80000"/>
              </a:lnSpc>
              <a:buFont typeface="Arial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Small granularity: </a:t>
            </a:r>
            <a:r>
              <a:rPr lang="en-US" sz="3600" i="1" dirty="0" smtClean="0">
                <a:solidFill>
                  <a:srgbClr val="FF0000"/>
                </a:solidFill>
              </a:rPr>
              <a:t>large metadata</a:t>
            </a:r>
          </a:p>
          <a:p>
            <a:pPr marL="1200150" lvl="1" indent="-742950">
              <a:lnSpc>
                <a:spcPct val="80000"/>
              </a:lnSpc>
              <a:buFont typeface="Arial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Large granularity:</a:t>
            </a:r>
            <a:r>
              <a:rPr lang="en-US" sz="3600" i="1" dirty="0" smtClean="0">
                <a:solidFill>
                  <a:srgbClr val="FF0000"/>
                </a:solidFill>
              </a:rPr>
              <a:t> small metadata</a:t>
            </a:r>
          </a:p>
          <a:p>
            <a:pPr marL="1200150" lvl="1" indent="-742950">
              <a:lnSpc>
                <a:spcPct val="80000"/>
              </a:lnSpc>
              <a:buFont typeface="Arial"/>
              <a:buChar char="•"/>
            </a:pPr>
            <a:endParaRPr lang="en-US" sz="40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tx1"/>
                </a:solidFill>
              </a:rPr>
              <a:t>Latency and location</a:t>
            </a: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Writeback from DRAM:</a:t>
            </a:r>
            <a:r>
              <a:rPr lang="en-US" sz="3600" i="1" dirty="0" smtClean="0">
                <a:solidFill>
                  <a:srgbClr val="FF0000"/>
                </a:solidFill>
              </a:rPr>
              <a:t> long latency</a:t>
            </a: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r>
              <a:rPr lang="en-US" sz="3600" i="1" dirty="0" smtClean="0">
                <a:solidFill>
                  <a:schemeClr val="tx2"/>
                </a:solidFill>
              </a:rPr>
              <a:t>Remap in NVM: </a:t>
            </a:r>
            <a:r>
              <a:rPr lang="en-US" sz="3600" i="1" dirty="0" smtClean="0">
                <a:solidFill>
                  <a:srgbClr val="FF0000"/>
                </a:solidFill>
              </a:rPr>
              <a:t>short latency</a:t>
            </a: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endParaRPr lang="en-US" sz="4000" b="1" dirty="0" smtClean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4003413"/>
            <a:ext cx="9143999" cy="105639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Based on these we propose two key mechanisms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" y="5038285"/>
            <a:ext cx="9143999" cy="1203593"/>
          </a:xfrm>
          <a:prstGeom prst="roundRect">
            <a:avLst/>
          </a:prstGeom>
          <a:solidFill>
            <a:schemeClr val="bg2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en-US" sz="38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rgbClr val="FF0000"/>
                </a:solidFill>
              </a:rPr>
              <a:t>1. Dual granularity </a:t>
            </a:r>
            <a:r>
              <a:rPr lang="en-US" sz="3800" b="1" dirty="0">
                <a:solidFill>
                  <a:srgbClr val="FF0000"/>
                </a:solidFill>
              </a:rPr>
              <a:t>c</a:t>
            </a:r>
            <a:r>
              <a:rPr lang="en-US" sz="3800" b="1" dirty="0" smtClean="0">
                <a:solidFill>
                  <a:srgbClr val="FF0000"/>
                </a:solidFill>
              </a:rPr>
              <a:t>heckpointing</a:t>
            </a:r>
            <a:endParaRPr lang="en-US" sz="3800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3800" b="1" dirty="0" smtClean="0">
                <a:solidFill>
                  <a:srgbClr val="FF0000"/>
                </a:solidFill>
              </a:rPr>
              <a:t>2. Overlap of execution and checkpointing</a:t>
            </a:r>
          </a:p>
          <a:p>
            <a:pPr marL="1028700" lvl="1" indent="-571500">
              <a:lnSpc>
                <a:spcPct val="80000"/>
              </a:lnSpc>
              <a:buFont typeface="Arial"/>
              <a:buChar char="•"/>
            </a:pPr>
            <a:endParaRPr lang="en-US" sz="3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" y="871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193897"/>
            <a:ext cx="4191000" cy="1600200"/>
          </a:xfrm>
          <a:prstGeom prst="roundRect">
            <a:avLst/>
          </a:prstGeom>
          <a:solidFill>
            <a:schemeClr val="tx2">
              <a:lumMod val="50000"/>
            </a:schemeClr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3600" b="1" dirty="0" smtClean="0">
                <a:solidFill>
                  <a:srgbClr val="FFFFFF"/>
                </a:solidFill>
              </a:rPr>
              <a:t>DRAM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5800" y="2193897"/>
            <a:ext cx="4191000" cy="1600200"/>
          </a:xfrm>
          <a:prstGeom prst="roundRect">
            <a:avLst/>
          </a:prstGeom>
          <a:solidFill>
            <a:schemeClr val="accent1"/>
          </a:solidFill>
          <a:ln w="3810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NVM</a:t>
            </a:r>
            <a:endParaRPr lang="en-US" sz="3600" b="1" dirty="0">
              <a:solidFill>
                <a:srgbClr val="FFFFFF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90800" y="2193897"/>
            <a:ext cx="1600200" cy="1600200"/>
            <a:chOff x="2057400" y="2133600"/>
            <a:chExt cx="1600200" cy="1600200"/>
          </a:xfrm>
        </p:grpSpPr>
        <p:sp>
          <p:nvSpPr>
            <p:cNvPr id="13" name="Rectangle 12"/>
            <p:cNvSpPr/>
            <p:nvPr/>
          </p:nvSpPr>
          <p:spPr>
            <a:xfrm>
              <a:off x="2057400" y="2133600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5908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24200" y="26670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908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42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90800" y="21336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81800" y="2193897"/>
            <a:ext cx="1600200" cy="1600200"/>
            <a:chOff x="2057400" y="2133600"/>
            <a:chExt cx="1600200" cy="1600200"/>
          </a:xfrm>
        </p:grpSpPr>
        <p:sp>
          <p:nvSpPr>
            <p:cNvPr id="23" name="Rectangle 22"/>
            <p:cNvSpPr/>
            <p:nvPr/>
          </p:nvSpPr>
          <p:spPr>
            <a:xfrm>
              <a:off x="2057400" y="2133600"/>
              <a:ext cx="1600200" cy="1600200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FFFF"/>
              </a:solidFill>
            </a:ln>
            <a:scene3d>
              <a:camera prst="obliqueTopLef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4200" y="3200400"/>
              <a:ext cx="533400" cy="533400"/>
            </a:xfrm>
            <a:prstGeom prst="rect">
              <a:avLst/>
            </a:prstGeom>
            <a:solidFill>
              <a:srgbClr val="FF0000"/>
            </a:solidFill>
            <a:ln w="28575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cs typeface="Charter Black"/>
              </a:rPr>
              <a:t>1. DUAL GRANULARITY CHECKPOINTING</a:t>
            </a:r>
            <a:endParaRPr lang="en-US" b="1" dirty="0">
              <a:cs typeface="Charter Black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0" y="5394325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FFFF"/>
                </a:solidFill>
              </a:rPr>
              <a:t>High </a:t>
            </a:r>
            <a:r>
              <a:rPr lang="en-US" sz="3600" b="1" dirty="0" smtClean="0">
                <a:solidFill>
                  <a:srgbClr val="FFFFFF"/>
                </a:solidFill>
              </a:rPr>
              <a:t>write </a:t>
            </a:r>
            <a:r>
              <a:rPr lang="en-US" sz="3600" b="1" dirty="0">
                <a:solidFill>
                  <a:srgbClr val="FFFFFF"/>
                </a:solidFill>
              </a:rPr>
              <a:t>locality pages in DRAM, </a:t>
            </a:r>
            <a:endParaRPr lang="en-US" sz="36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low </a:t>
            </a:r>
            <a:r>
              <a:rPr lang="en-US" sz="3600" b="1" dirty="0">
                <a:solidFill>
                  <a:srgbClr val="FFFFFF"/>
                </a:solidFill>
              </a:rPr>
              <a:t>write locality pages in NVM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33401" y="1127097"/>
            <a:ext cx="3886199" cy="914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Page Writeback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 DRAM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419600" y="1127097"/>
            <a:ext cx="3886199" cy="914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Block Remapping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n NVM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28</a:t>
            </a:fld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574810" y="3933234"/>
            <a:ext cx="3886199" cy="914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GOOD FOR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STREAMING WRITES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507068" y="3933234"/>
            <a:ext cx="3886199" cy="9144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GOOD FOR </a:t>
            </a:r>
          </a:p>
          <a:p>
            <a:pPr algn="ctr">
              <a:lnSpc>
                <a:spcPct val="8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RANDOM WRITES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39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60" grpId="0" animBg="1"/>
      <p:bldP spid="63" grpId="0" animBg="1"/>
      <p:bldP spid="64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" y="1379537"/>
            <a:ext cx="9144000" cy="4762274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cxnSp>
        <p:nvCxnSpPr>
          <p:cNvPr id="30" name="直线箭头连接符 31"/>
          <p:cNvCxnSpPr>
            <a:cxnSpLocks noChangeShapeType="1"/>
          </p:cNvCxnSpPr>
          <p:nvPr/>
        </p:nvCxnSpPr>
        <p:spPr bwMode="auto">
          <a:xfrm>
            <a:off x="44450" y="1889792"/>
            <a:ext cx="9099550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16"/>
          <p:cNvSpPr>
            <a:spLocks noChangeArrowheads="1"/>
          </p:cNvSpPr>
          <p:nvPr/>
        </p:nvSpPr>
        <p:spPr bwMode="auto">
          <a:xfrm>
            <a:off x="447675" y="1326229"/>
            <a:ext cx="2220913" cy="640080"/>
          </a:xfrm>
          <a:prstGeom prst="rect">
            <a:avLst/>
          </a:prstGeom>
          <a:solidFill>
            <a:schemeClr val="tx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4" name="文本框 32"/>
          <p:cNvSpPr txBox="1">
            <a:spLocks noChangeArrowheads="1"/>
          </p:cNvSpPr>
          <p:nvPr/>
        </p:nvSpPr>
        <p:spPr bwMode="auto">
          <a:xfrm>
            <a:off x="8126413" y="913479"/>
            <a:ext cx="77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i="1" dirty="0">
                <a:solidFill>
                  <a:srgbClr val="000000"/>
                </a:solidFill>
                <a:latin typeface="Tahoma" charset="0"/>
              </a:rPr>
              <a:t>time</a:t>
            </a:r>
            <a:endParaRPr kumimoji="1" lang="zh-CN" altLang="en-US" sz="1800" i="1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5" name="矩形 16"/>
          <p:cNvSpPr>
            <a:spLocks noChangeArrowheads="1"/>
          </p:cNvSpPr>
          <p:nvPr/>
        </p:nvSpPr>
        <p:spPr bwMode="auto">
          <a:xfrm>
            <a:off x="2700338" y="1321466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6" name="矩形 16"/>
          <p:cNvSpPr>
            <a:spLocks noChangeArrowheads="1"/>
          </p:cNvSpPr>
          <p:nvPr/>
        </p:nvSpPr>
        <p:spPr bwMode="auto">
          <a:xfrm>
            <a:off x="4449763" y="1324641"/>
            <a:ext cx="2222500" cy="640080"/>
          </a:xfrm>
          <a:prstGeom prst="rect">
            <a:avLst/>
          </a:prstGeom>
          <a:solidFill>
            <a:schemeClr val="tx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400" b="1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rPr>
              <a:t>Running</a:t>
            </a:r>
            <a:endParaRPr kumimoji="1" lang="zh-CN" altLang="en-US" sz="2400" b="1" dirty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sp>
        <p:nvSpPr>
          <p:cNvPr id="37" name="矩形 16"/>
          <p:cNvSpPr>
            <a:spLocks noChangeArrowheads="1"/>
          </p:cNvSpPr>
          <p:nvPr/>
        </p:nvSpPr>
        <p:spPr bwMode="auto">
          <a:xfrm>
            <a:off x="6662738" y="1323054"/>
            <a:ext cx="1738312" cy="640080"/>
          </a:xfrm>
          <a:prstGeom prst="rect">
            <a:avLst/>
          </a:prstGeom>
          <a:solidFill>
            <a:schemeClr val="accent2"/>
          </a:solidFill>
          <a:ln w="57150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1" lang="en-US" altLang="zh-CN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rPr>
              <a:t>Checkpointing</a:t>
            </a:r>
            <a:endParaRPr kumimoji="1" lang="zh-CN" altLang="en-US" sz="2000" b="1" dirty="0">
              <a:solidFill>
                <a:schemeClr val="bg1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52438" y="1967579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456113" y="1967579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340009" y="1967579"/>
            <a:ext cx="0" cy="67310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30213" y="2263150"/>
            <a:ext cx="4016375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479635" y="2257095"/>
            <a:ext cx="3775075" cy="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-17463" y="3186691"/>
            <a:ext cx="9097963" cy="2700818"/>
            <a:chOff x="-17463" y="3186691"/>
            <a:chExt cx="9097963" cy="2700818"/>
          </a:xfrm>
        </p:grpSpPr>
        <p:cxnSp>
          <p:nvCxnSpPr>
            <p:cNvPr id="4" name="直线箭头连接符 31"/>
            <p:cNvCxnSpPr>
              <a:cxnSpLocks noChangeShapeType="1"/>
            </p:cNvCxnSpPr>
            <p:nvPr/>
          </p:nvCxnSpPr>
          <p:spPr bwMode="auto">
            <a:xfrm>
              <a:off x="-17463" y="3699453"/>
              <a:ext cx="9097963" cy="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文本框 32"/>
            <p:cNvSpPr txBox="1">
              <a:spLocks noChangeArrowheads="1"/>
            </p:cNvSpPr>
            <p:nvPr/>
          </p:nvSpPr>
          <p:spPr bwMode="auto">
            <a:xfrm>
              <a:off x="8231188" y="3186691"/>
              <a:ext cx="7778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i="1" dirty="0">
                  <a:solidFill>
                    <a:srgbClr val="000000"/>
                  </a:solidFill>
                  <a:latin typeface="Tahoma" charset="0"/>
                </a:rPr>
                <a:t>time</a:t>
              </a:r>
              <a:endParaRPr kumimoji="1" lang="zh-CN" altLang="en-US" sz="1800" i="1">
                <a:solidFill>
                  <a:srgbClr val="000000"/>
                </a:solidFill>
                <a:latin typeface="Tahoma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18650" y="4406001"/>
              <a:ext cx="0" cy="6715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220737" y="4400537"/>
              <a:ext cx="0" cy="671513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18650" y="4789585"/>
              <a:ext cx="4019550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03926" y="4763078"/>
              <a:ext cx="0" cy="6731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06013" y="4645493"/>
              <a:ext cx="0" cy="6731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03926" y="5121853"/>
              <a:ext cx="4025900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913157" y="5149432"/>
              <a:ext cx="0" cy="6715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878732" y="5125915"/>
              <a:ext cx="0" cy="671512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4913157" y="5473577"/>
              <a:ext cx="3986213" cy="0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27"/>
            <p:cNvSpPr txBox="1">
              <a:spLocks noChangeArrowheads="1"/>
            </p:cNvSpPr>
            <p:nvPr/>
          </p:nvSpPr>
          <p:spPr bwMode="auto">
            <a:xfrm>
              <a:off x="1014413" y="4859730"/>
              <a:ext cx="10985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dirty="0">
                  <a:solidFill>
                    <a:srgbClr val="000000"/>
                  </a:solidFill>
                  <a:latin typeface="Tahoma" charset="0"/>
                </a:rPr>
                <a:t>Epoch 0</a:t>
              </a:r>
              <a:endParaRPr kumimoji="1" lang="zh-CN" altLang="en-US" sz="18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1" name="文本框 27"/>
            <p:cNvSpPr txBox="1">
              <a:spLocks noChangeArrowheads="1"/>
            </p:cNvSpPr>
            <p:nvPr/>
          </p:nvSpPr>
          <p:spPr bwMode="auto">
            <a:xfrm>
              <a:off x="3443288" y="5240916"/>
              <a:ext cx="10985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dirty="0">
                  <a:solidFill>
                    <a:srgbClr val="000000"/>
                  </a:solidFill>
                  <a:latin typeface="Tahoma" charset="0"/>
                </a:rPr>
                <a:t>Epoch 1</a:t>
              </a:r>
              <a:endParaRPr kumimoji="1" lang="zh-CN" altLang="en-US" sz="18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22" name="文本框 27"/>
            <p:cNvSpPr txBox="1">
              <a:spLocks noChangeArrowheads="1"/>
            </p:cNvSpPr>
            <p:nvPr/>
          </p:nvSpPr>
          <p:spPr bwMode="auto">
            <a:xfrm>
              <a:off x="6415088" y="5519209"/>
              <a:ext cx="1098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dirty="0">
                  <a:solidFill>
                    <a:srgbClr val="000000"/>
                  </a:solidFill>
                  <a:latin typeface="Tahoma" charset="0"/>
                </a:rPr>
                <a:t>Epoch 2</a:t>
              </a:r>
              <a:endParaRPr kumimoji="1" lang="zh-CN" altLang="en-US" sz="18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2" name="文本框 27"/>
            <p:cNvSpPr txBox="1">
              <a:spLocks noChangeArrowheads="1"/>
            </p:cNvSpPr>
            <p:nvPr/>
          </p:nvSpPr>
          <p:spPr bwMode="auto">
            <a:xfrm>
              <a:off x="1792288" y="3258691"/>
              <a:ext cx="10985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dirty="0">
                  <a:solidFill>
                    <a:srgbClr val="000000"/>
                  </a:solidFill>
                  <a:latin typeface="Tahoma" charset="0"/>
                </a:rPr>
                <a:t>Epoch 0</a:t>
              </a:r>
              <a:endParaRPr kumimoji="1" lang="zh-CN" altLang="en-US" sz="1800" dirty="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33" name="文本框 28"/>
            <p:cNvSpPr txBox="1">
              <a:spLocks noChangeArrowheads="1"/>
            </p:cNvSpPr>
            <p:nvPr/>
          </p:nvSpPr>
          <p:spPr bwMode="auto">
            <a:xfrm>
              <a:off x="6103938" y="3269804"/>
              <a:ext cx="13446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kumimoji="1" lang="en-US" altLang="zh-CN" sz="1800" dirty="0">
                  <a:solidFill>
                    <a:srgbClr val="000000"/>
                  </a:solidFill>
                  <a:latin typeface="Tahoma" charset="0"/>
                </a:rPr>
                <a:t>Epoch 1</a:t>
              </a:r>
              <a:endParaRPr kumimoji="1" lang="zh-CN" altLang="en-US" sz="18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44" name="矩形 16"/>
            <p:cNvSpPr>
              <a:spLocks noChangeArrowheads="1"/>
            </p:cNvSpPr>
            <p:nvPr/>
          </p:nvSpPr>
          <p:spPr bwMode="auto">
            <a:xfrm>
              <a:off x="247245" y="3312955"/>
              <a:ext cx="2220913" cy="64008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kumimoji="1" lang="en-US" altLang="zh-CN" sz="24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Running</a:t>
              </a:r>
              <a:endParaRPr kumimoji="1" lang="zh-CN" altLang="en-US" sz="24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5" name="矩形 16"/>
            <p:cNvSpPr>
              <a:spLocks noChangeArrowheads="1"/>
            </p:cNvSpPr>
            <p:nvPr/>
          </p:nvSpPr>
          <p:spPr bwMode="auto">
            <a:xfrm>
              <a:off x="2499908" y="3308192"/>
              <a:ext cx="1738312" cy="64008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Checkpointing</a:t>
              </a:r>
              <a:endParaRPr kumimoji="1" lang="zh-CN" altLang="en-US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6" name="矩形 16"/>
            <p:cNvSpPr>
              <a:spLocks noChangeArrowheads="1"/>
            </p:cNvSpPr>
            <p:nvPr/>
          </p:nvSpPr>
          <p:spPr bwMode="auto">
            <a:xfrm>
              <a:off x="4907949" y="3287850"/>
              <a:ext cx="2222500" cy="64008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 altLang="zh-CN" sz="2400" b="1" dirty="0">
                  <a:solidFill>
                    <a:srgbClr val="FFFFFF"/>
                  </a:solidFill>
                  <a:latin typeface="Calibri" charset="0"/>
                  <a:ea typeface="宋体" charset="0"/>
                  <a:cs typeface="宋体" charset="0"/>
                </a:rPr>
                <a:t>Running</a:t>
              </a:r>
              <a:endParaRPr kumimoji="1" lang="zh-CN" altLang="en-US" sz="2400" b="1" dirty="0">
                <a:solidFill>
                  <a:srgbClr val="FFFFFF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7" name="矩形 16"/>
            <p:cNvSpPr>
              <a:spLocks noChangeArrowheads="1"/>
            </p:cNvSpPr>
            <p:nvPr/>
          </p:nvSpPr>
          <p:spPr bwMode="auto">
            <a:xfrm>
              <a:off x="7120924" y="3286263"/>
              <a:ext cx="1738312" cy="64008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Checkpointing</a:t>
              </a:r>
              <a:endParaRPr kumimoji="1" lang="zh-CN" altLang="en-US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8" name="矩形 16"/>
            <p:cNvSpPr>
              <a:spLocks noChangeArrowheads="1"/>
            </p:cNvSpPr>
            <p:nvPr/>
          </p:nvSpPr>
          <p:spPr bwMode="auto">
            <a:xfrm>
              <a:off x="2540147" y="3935695"/>
              <a:ext cx="2220913" cy="64008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kumimoji="1" lang="en-US" altLang="zh-CN" sz="24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Running</a:t>
              </a:r>
              <a:endParaRPr kumimoji="1" lang="zh-CN" altLang="en-US" sz="24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  <p:sp>
          <p:nvSpPr>
            <p:cNvPr id="49" name="矩形 16"/>
            <p:cNvSpPr>
              <a:spLocks noChangeArrowheads="1"/>
            </p:cNvSpPr>
            <p:nvPr/>
          </p:nvSpPr>
          <p:spPr bwMode="auto">
            <a:xfrm>
              <a:off x="4792810" y="3930932"/>
              <a:ext cx="1738312" cy="64008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latin typeface="Calibri" charset="0"/>
                  <a:ea typeface="宋体" charset="0"/>
                  <a:cs typeface="宋体" charset="0"/>
                </a:rPr>
                <a:t>Checkpointing</a:t>
              </a:r>
              <a:endParaRPr kumimoji="1" lang="zh-CN" altLang="en-US" sz="2000" b="1" dirty="0">
                <a:solidFill>
                  <a:schemeClr val="bg1"/>
                </a:solidFill>
                <a:latin typeface="Calibri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1" name="文本框 27"/>
          <p:cNvSpPr txBox="1">
            <a:spLocks noChangeArrowheads="1"/>
          </p:cNvSpPr>
          <p:nvPr/>
        </p:nvSpPr>
        <p:spPr bwMode="auto">
          <a:xfrm>
            <a:off x="1990083" y="2401743"/>
            <a:ext cx="109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0</a:t>
            </a:r>
            <a:endParaRPr kumimoji="1" lang="zh-CN" altLang="en-US" sz="18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2" name="文本框 27"/>
          <p:cNvSpPr txBox="1">
            <a:spLocks noChangeArrowheads="1"/>
          </p:cNvSpPr>
          <p:nvPr/>
        </p:nvSpPr>
        <p:spPr bwMode="auto">
          <a:xfrm>
            <a:off x="6023613" y="2366007"/>
            <a:ext cx="1098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kumimoji="1" lang="en-US" altLang="zh-CN" sz="1800" dirty="0">
                <a:solidFill>
                  <a:srgbClr val="000000"/>
                </a:solidFill>
                <a:latin typeface="Tahoma" charset="0"/>
              </a:rPr>
              <a:t>Epoch </a:t>
            </a:r>
            <a:r>
              <a:rPr kumimoji="1" lang="en-US" altLang="zh-CN" sz="1800" dirty="0" smtClean="0">
                <a:solidFill>
                  <a:srgbClr val="000000"/>
                </a:solidFill>
                <a:latin typeface="Tahoma" charset="0"/>
              </a:rPr>
              <a:t>1</a:t>
            </a:r>
            <a:endParaRPr kumimoji="1" lang="zh-CN" altLang="en-US" sz="18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21958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2. OVERLAPPING </a:t>
            </a:r>
            <a:br>
              <a:rPr lang="en-US" b="1" dirty="0" smtClean="0">
                <a:cs typeface="Charter Black"/>
              </a:rPr>
            </a:br>
            <a:r>
              <a:rPr lang="en-US" b="1" dirty="0" smtClean="0">
                <a:cs typeface="Charter Black"/>
              </a:rPr>
              <a:t>CHECKOINTING AND EXECUTION</a:t>
            </a:r>
            <a:endParaRPr lang="en-US" b="1" dirty="0">
              <a:cs typeface="Charter Black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0" y="5967907"/>
            <a:ext cx="9143999" cy="76993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defRPr/>
            </a:pPr>
            <a:r>
              <a:rPr lang="en-US" sz="4000" b="1" dirty="0" smtClean="0">
                <a:solidFill>
                  <a:schemeClr val="bg2"/>
                </a:solidFill>
              </a:rPr>
              <a:t>Hides the long latency of Page Writeback </a:t>
            </a:r>
            <a:endParaRPr lang="en-US" sz="40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6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871537"/>
            <a:ext cx="9144000" cy="453866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TWO-LEVEL STORAGE MODEL</a:t>
            </a:r>
            <a:endParaRPr lang="en-US" b="1" dirty="0">
              <a:cs typeface="Charter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33210" y="871538"/>
            <a:ext cx="3124200" cy="43862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743200"/>
            <a:ext cx="9144000" cy="1367434"/>
          </a:xfrm>
          <a:prstGeom prst="rect">
            <a:avLst/>
          </a:prstGeom>
          <a:solidFill>
            <a:srgbClr val="D996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Picture 6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12" y="2137766"/>
            <a:ext cx="2314788" cy="1543192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49" y="3890963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612" y="96043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2841862" y="191135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841862" y="327660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885613" y="1066800"/>
            <a:ext cx="841248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885610" y="2133600"/>
            <a:ext cx="841248" cy="1389888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MEMORY</a:t>
            </a:r>
            <a:endParaRPr lang="en-US" sz="240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885612" y="3657601"/>
            <a:ext cx="841248" cy="13715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b="1" dirty="0" smtClean="0"/>
              <a:t>STORAGE</a:t>
            </a:r>
            <a:endParaRPr lang="en-US" sz="2400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6324600" y="1981200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24600" y="25104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FAST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24600" y="30438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BYTE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24600" y="3657600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NONVOLATILE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24600" y="41868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SLOW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24600" y="4720234"/>
            <a:ext cx="2667000" cy="529234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BLOCK ADDR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95600" y="1868269"/>
            <a:ext cx="120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Ld/St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71800" y="3295370"/>
            <a:ext cx="940056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FILE </a:t>
            </a:r>
          </a:p>
          <a:p>
            <a:pPr algn="ctr">
              <a:lnSpc>
                <a:spcPct val="70000"/>
              </a:lnSpc>
            </a:pPr>
            <a:r>
              <a:rPr lang="en-US" sz="3600" b="1" dirty="0" smtClean="0">
                <a:solidFill>
                  <a:srgbClr val="800000"/>
                </a:solidFill>
              </a:rPr>
              <a:t>I/O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45343" y="2907268"/>
            <a:ext cx="1007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</a:t>
            </a:fld>
            <a:endParaRPr lang="en-US" dirty="0"/>
          </a:p>
        </p:txBody>
      </p:sp>
      <p:pic>
        <p:nvPicPr>
          <p:cNvPr id="25" name="Picture 4" descr="24342616_s.jpg"/>
          <p:cNvPicPr>
            <a:picLocks noChangeAspect="1"/>
          </p:cNvPicPr>
          <p:nvPr/>
        </p:nvPicPr>
        <p:blipFill>
          <a:blip r:embed="rId8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2514600"/>
            <a:ext cx="23431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3505200" y="3653135"/>
            <a:ext cx="3105150" cy="461665"/>
          </a:xfrm>
          <a:prstGeom prst="rect">
            <a:avLst/>
          </a:prstGeom>
          <a:noFill/>
          <a:ln w="38100" cmpd="sng"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dirty="0" smtClean="0"/>
              <a:t>PCM, STT-RAM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4648009" y="3200400"/>
            <a:ext cx="838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</a:rPr>
              <a:t>NVM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19800" y="2505710"/>
            <a:ext cx="3124200" cy="1685290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0" y="5470525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Non-volatile memories combine characteristics of memory and storage</a:t>
            </a:r>
            <a:endParaRPr lang="en-US" sz="3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6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Crash Consistency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Current Solutions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ThyNVM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rgbClr val="800000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Evaluation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3723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871537"/>
            <a:ext cx="9144000" cy="58499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METHODOLOGY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31</a:t>
            </a:fld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04788" y="974724"/>
            <a:ext cx="8759825" cy="588327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500" b="1" dirty="0"/>
              <a:t>Cycle accurate x86 simulator </a:t>
            </a:r>
            <a:r>
              <a:rPr lang="en-US" sz="3500" b="1" dirty="0" smtClean="0"/>
              <a:t>Gem5</a:t>
            </a:r>
          </a:p>
          <a:p>
            <a:pPr marL="0" indent="0">
              <a:buNone/>
            </a:pPr>
            <a:r>
              <a:rPr lang="en-US" sz="3500" b="1" dirty="0" smtClean="0"/>
              <a:t>Comparison </a:t>
            </a:r>
            <a:r>
              <a:rPr lang="en-US" sz="3500" b="1" dirty="0"/>
              <a:t>Points: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Ideal DRAM</a:t>
            </a:r>
            <a:r>
              <a:rPr lang="en-US" sz="3500" dirty="0">
                <a:solidFill>
                  <a:srgbClr val="FF0000"/>
                </a:solidFill>
              </a:rPr>
              <a:t>:</a:t>
            </a:r>
            <a:r>
              <a:rPr lang="en-US" sz="3500" dirty="0"/>
              <a:t> DRAM-based, no cost for consistency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Lowest latency </a:t>
            </a:r>
            <a:r>
              <a:rPr lang="en-US" sz="3500" dirty="0" smtClean="0"/>
              <a:t>system</a:t>
            </a:r>
          </a:p>
          <a:p>
            <a:pPr lvl="1">
              <a:lnSpc>
                <a:spcPct val="90000"/>
              </a:lnSpc>
            </a:pPr>
            <a:endParaRPr lang="en-US" sz="3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Ideal NVM: </a:t>
            </a:r>
            <a:r>
              <a:rPr lang="en-US" sz="3500" dirty="0"/>
              <a:t>NVM-based, no cost for consistency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NVM has higher latency than </a:t>
            </a:r>
            <a:r>
              <a:rPr lang="en-US" sz="3500" dirty="0" smtClean="0"/>
              <a:t>DRAM</a:t>
            </a:r>
          </a:p>
          <a:p>
            <a:pPr lvl="1"/>
            <a:endParaRPr lang="en-US" sz="3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Journaling: </a:t>
            </a:r>
            <a:r>
              <a:rPr lang="en-US" sz="3500" dirty="0"/>
              <a:t>Hybrid, commit dirty </a:t>
            </a:r>
            <a:r>
              <a:rPr lang="en-US" sz="3500" dirty="0">
                <a:solidFill>
                  <a:srgbClr val="FF0000"/>
                </a:solidFill>
              </a:rPr>
              <a:t>cache blocks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Leverages DRAM to buffer dirty blocks </a:t>
            </a:r>
            <a:endParaRPr lang="en-US" sz="3500" dirty="0" smtClean="0"/>
          </a:p>
          <a:p>
            <a:pPr lvl="1"/>
            <a:endParaRPr lang="en-US" sz="3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FF0000"/>
                </a:solidFill>
              </a:rPr>
              <a:t>Shadow Paging: </a:t>
            </a:r>
            <a:r>
              <a:rPr lang="en-US" sz="3500" dirty="0"/>
              <a:t>Hybrid, copy-on-write </a:t>
            </a:r>
            <a:r>
              <a:rPr lang="en-US" sz="3500" dirty="0">
                <a:solidFill>
                  <a:srgbClr val="FF0000"/>
                </a:solidFill>
              </a:rPr>
              <a:t>pages</a:t>
            </a:r>
          </a:p>
          <a:p>
            <a:pPr lvl="1">
              <a:lnSpc>
                <a:spcPct val="90000"/>
              </a:lnSpc>
            </a:pPr>
            <a:r>
              <a:rPr lang="en-US" sz="3500" dirty="0"/>
              <a:t>Leverages DRAM to buffer dirty pages</a:t>
            </a:r>
          </a:p>
        </p:txBody>
      </p:sp>
    </p:spTree>
    <p:extLst>
      <p:ext uri="{BB962C8B-B14F-4D97-AF65-F5344CB8AC3E}">
        <p14:creationId xmlns:p14="http://schemas.microsoft.com/office/powerpoint/2010/main" val="326512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871537"/>
            <a:ext cx="9144000" cy="58499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" y="1431774"/>
            <a:ext cx="9143999" cy="31539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ADAPTIVITY TO ACCESS PATTERN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5098059"/>
              </p:ext>
            </p:extLst>
          </p:nvPr>
        </p:nvGraphicFramePr>
        <p:xfrm>
          <a:off x="305781" y="1552094"/>
          <a:ext cx="4233877" cy="29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44462939"/>
              </p:ext>
            </p:extLst>
          </p:nvPr>
        </p:nvGraphicFramePr>
        <p:xfrm>
          <a:off x="4539658" y="1575610"/>
          <a:ext cx="4233877" cy="29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1" y="911596"/>
            <a:ext cx="9143999" cy="606158"/>
          </a:xfrm>
          <a:prstGeom prst="roundRect">
            <a:avLst/>
          </a:prstGeom>
          <a:solidFill>
            <a:schemeClr val="bg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     RANDOM                 SEQUENTIAL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0" y="5479341"/>
            <a:ext cx="9143999" cy="786006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ThyNVM adapts to both access patterns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" y="4421112"/>
            <a:ext cx="9143999" cy="10710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Journaling is better for Random and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Shadow paging is better for Sequential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73246" y="2404006"/>
            <a:ext cx="90474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LOW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2905702"/>
            <a:ext cx="90474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LOW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83302" y="2384214"/>
            <a:ext cx="90474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LOW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47550" y="2708806"/>
            <a:ext cx="904740" cy="52322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LOW</a:t>
            </a:r>
            <a:endParaRPr lang="en-US" sz="2800" b="1" dirty="0"/>
          </a:p>
        </p:txBody>
      </p:sp>
      <p:sp>
        <p:nvSpPr>
          <p:cNvPr id="4" name="Down Arrow 3"/>
          <p:cNvSpPr/>
          <p:nvPr/>
        </p:nvSpPr>
        <p:spPr>
          <a:xfrm>
            <a:off x="1" y="1743423"/>
            <a:ext cx="775005" cy="2303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b="1" dirty="0" smtClean="0"/>
              <a:t>BETTER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2440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Graphic spid="13" grpId="0" uiExpand="1">
        <p:bldSub>
          <a:bldChart bld="category"/>
        </p:bldSub>
      </p:bldGraphic>
      <p:bldP spid="16" grpId="0" animBg="1"/>
      <p:bldP spid="35" grpId="0" animBg="1"/>
      <p:bldP spid="15" grpId="0"/>
      <p:bldP spid="18" grpId="0"/>
      <p:bldP spid="19" grpId="0"/>
      <p:bldP spid="20" grpId="0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1151349"/>
            <a:ext cx="9144000" cy="58499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" y="1178667"/>
            <a:ext cx="9143999" cy="31539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7874"/>
            <a:ext cx="91440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OVERLAPPING </a:t>
            </a:r>
            <a:br>
              <a:rPr lang="en-US" b="1" dirty="0" smtClean="0">
                <a:cs typeface="Charter Black"/>
              </a:rPr>
            </a:br>
            <a:r>
              <a:rPr lang="en-US" b="1" dirty="0" smtClean="0">
                <a:cs typeface="Charter Black"/>
              </a:rPr>
              <a:t>CHECKPOINTING AND EXECUTION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33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" y="1105312"/>
            <a:ext cx="9143999" cy="606158"/>
          </a:xfrm>
          <a:prstGeom prst="roundRect">
            <a:avLst/>
          </a:prstGeom>
          <a:solidFill>
            <a:schemeClr val="bg2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               RANDOM                 SEQUENTIAL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48477328"/>
              </p:ext>
            </p:extLst>
          </p:nvPr>
        </p:nvGraphicFramePr>
        <p:xfrm>
          <a:off x="305781" y="1510640"/>
          <a:ext cx="4233877" cy="29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834489465"/>
              </p:ext>
            </p:extLst>
          </p:nvPr>
        </p:nvGraphicFramePr>
        <p:xfrm>
          <a:off x="4539658" y="1534156"/>
          <a:ext cx="4233877" cy="293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0" y="5588041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 smtClean="0">
                <a:solidFill>
                  <a:srgbClr val="FFFFFF"/>
                </a:solidFill>
              </a:rPr>
              <a:t>Stalls the application for a negligible time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" y="4614828"/>
            <a:ext cx="9143999" cy="10710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ThyNVM spends only 2.4%/5.5% of the execution time on checkpointing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55894" y="2597722"/>
            <a:ext cx="899806" cy="58477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45%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2910" y="2900790"/>
            <a:ext cx="899806" cy="58477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</a:rPr>
              <a:t>35%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05" y="4616560"/>
            <a:ext cx="9143999" cy="10710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Can spend 35-45% of the execution 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on checkpointing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094512" y="2597722"/>
            <a:ext cx="0" cy="104787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0144" y="2619246"/>
            <a:ext cx="1735064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86138" y="2255076"/>
            <a:ext cx="11813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876736" y="2255076"/>
            <a:ext cx="0" cy="145135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Down Arrow 24"/>
          <p:cNvSpPr/>
          <p:nvPr/>
        </p:nvSpPr>
        <p:spPr>
          <a:xfrm>
            <a:off x="1" y="1743423"/>
            <a:ext cx="775005" cy="23030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b="1" dirty="0" smtClean="0"/>
              <a:t>BETTER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995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category"/>
        </p:bldSub>
      </p:bldGraphic>
      <p:bldGraphic spid="13" grpId="0" uiExpand="1">
        <p:bldSub>
          <a:bldChart bld="category"/>
        </p:bldSub>
      </p:bldGraphic>
      <p:bldP spid="16" grpId="0" animBg="1"/>
      <p:bldP spid="10" grpId="0" animBg="1"/>
      <p:bldP spid="11" grpId="1"/>
      <p:bldP spid="12" grpId="1"/>
      <p:bldP spid="15" grpId="0" animBg="1"/>
      <p:bldP spid="15" grpId="1" animBg="1"/>
      <p:bldP spid="25" grpId="0" animBg="1"/>
      <p:bldP spid="2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871537"/>
            <a:ext cx="9144000" cy="584993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-1" y="984951"/>
            <a:ext cx="9143999" cy="315395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cs typeface="Charter Black"/>
              </a:rPr>
              <a:t>PERFORMANCE OF LEGACY CODE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72630254"/>
              </p:ext>
            </p:extLst>
          </p:nvPr>
        </p:nvGraphicFramePr>
        <p:xfrm>
          <a:off x="564517" y="871538"/>
          <a:ext cx="8122283" cy="33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0" y="5349545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Provides consistency without </a:t>
            </a:r>
          </a:p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sz="4000" b="1" dirty="0" smtClean="0">
                <a:solidFill>
                  <a:srgbClr val="FFFFFF"/>
                </a:solidFill>
              </a:rPr>
              <a:t>significant performance overhead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" y="4185942"/>
            <a:ext cx="9143999" cy="1071015"/>
          </a:xfrm>
          <a:prstGeom prst="roundRect">
            <a:avLst/>
          </a:prstGeom>
          <a:solidFill>
            <a:schemeClr val="bg2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Within -4.9%/+2.7% of an </a:t>
            </a:r>
          </a:p>
          <a:p>
            <a:pPr algn="ctr">
              <a:lnSpc>
                <a:spcPct val="80000"/>
              </a:lnSpc>
            </a:pPr>
            <a:r>
              <a:rPr lang="en-US" sz="4000" b="1" dirty="0" smtClean="0">
                <a:solidFill>
                  <a:srgbClr val="FF0000"/>
                </a:solidFill>
              </a:rPr>
              <a:t>idealized DRAM/NVM system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6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Crash Consistency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rgbClr val="7F7F7F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Current Solutions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ThyNVM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Evaluation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rgbClr val="800000"/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896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56914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ThyNVM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36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440" y="2424671"/>
            <a:ext cx="8683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2342750"/>
            <a:ext cx="9143998" cy="3052974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Checkpoints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at </a:t>
            </a:r>
            <a:r>
              <a:rPr lang="en-US" sz="3600" i="1" dirty="0">
                <a:solidFill>
                  <a:schemeClr val="tx2"/>
                </a:solidFill>
              </a:rPr>
              <a:t>multiple granularities </a:t>
            </a:r>
            <a:r>
              <a:rPr lang="en-US" sz="3600" dirty="0">
                <a:solidFill>
                  <a:srgbClr val="000000"/>
                </a:solidFill>
              </a:rPr>
              <a:t>to minimize both latency and </a:t>
            </a:r>
            <a:r>
              <a:rPr lang="en-US" sz="3600" dirty="0" smtClean="0">
                <a:solidFill>
                  <a:srgbClr val="000000"/>
                </a:solidFill>
              </a:rPr>
              <a:t>metadata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Overlaps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chemeClr val="tx2"/>
                </a:solidFill>
              </a:rPr>
              <a:t>checkpointing</a:t>
            </a:r>
            <a:r>
              <a:rPr lang="en-US" sz="3600" dirty="0" smtClean="0">
                <a:solidFill>
                  <a:srgbClr val="000000"/>
                </a:solidFill>
              </a:rPr>
              <a:t> and </a:t>
            </a:r>
            <a:r>
              <a:rPr lang="en-US" sz="3600" i="1" dirty="0" smtClean="0">
                <a:solidFill>
                  <a:srgbClr val="1F497D"/>
                </a:solidFill>
              </a:rPr>
              <a:t>execution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Adapts</a:t>
            </a:r>
            <a:r>
              <a:rPr lang="en-US" sz="3600" dirty="0" smtClean="0">
                <a:solidFill>
                  <a:srgbClr val="000000"/>
                </a:solidFill>
              </a:rPr>
              <a:t> to </a:t>
            </a:r>
            <a:r>
              <a:rPr lang="en-US" sz="3600" i="1" dirty="0" smtClean="0">
                <a:solidFill>
                  <a:schemeClr val="tx2"/>
                </a:solidFill>
              </a:rPr>
              <a:t>DRAM and NVM </a:t>
            </a:r>
            <a:r>
              <a:rPr lang="en-US" sz="3600" dirty="0" smtClean="0">
                <a:solidFill>
                  <a:srgbClr val="000000"/>
                </a:solidFill>
              </a:rPr>
              <a:t>characteristics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0" y="5385277"/>
            <a:ext cx="9143998" cy="1062052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kumimoji="1" lang="en-US" altLang="zh-CN" sz="4000" dirty="0" smtClean="0"/>
              <a:t>Can enable widespread </a:t>
            </a:r>
            <a:r>
              <a:rPr kumimoji="1" lang="en-US" altLang="zh-CN" sz="4000" i="1" dirty="0"/>
              <a:t>adoption</a:t>
            </a:r>
            <a:r>
              <a:rPr kumimoji="1" lang="en-US" altLang="zh-CN" sz="4000" dirty="0"/>
              <a:t> </a:t>
            </a:r>
            <a:endParaRPr kumimoji="1" lang="en-US" altLang="zh-CN" sz="4000" dirty="0" smtClean="0"/>
          </a:p>
          <a:p>
            <a:pPr algn="ctr">
              <a:lnSpc>
                <a:spcPct val="80000"/>
              </a:lnSpc>
            </a:pPr>
            <a:r>
              <a:rPr kumimoji="1" lang="en-US" altLang="zh-CN" sz="4000" dirty="0" smtClean="0"/>
              <a:t>of </a:t>
            </a:r>
            <a:r>
              <a:rPr kumimoji="1" lang="en-US" altLang="zh-CN" sz="4000" dirty="0"/>
              <a:t>persistent </a:t>
            </a:r>
            <a:r>
              <a:rPr kumimoji="1" lang="en-US" altLang="zh-CN" sz="4000" dirty="0" smtClean="0"/>
              <a:t>memory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873668"/>
            <a:ext cx="9143999" cy="148045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A new 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hardware-based </a:t>
            </a:r>
          </a:p>
          <a:p>
            <a:pPr algn="ctr">
              <a:lnSpc>
                <a:spcPct val="80000"/>
              </a:lnSpc>
            </a:pPr>
            <a:r>
              <a:rPr lang="en-US" sz="3600" i="1" dirty="0" smtClean="0">
                <a:solidFill>
                  <a:schemeClr val="tx2"/>
                </a:solidFill>
                <a:latin typeface="Arial" charset="0"/>
              </a:rPr>
              <a:t>checkpointing mechanism</a:t>
            </a:r>
            <a:r>
              <a:rPr lang="en-US" sz="3600" dirty="0" smtClean="0">
                <a:solidFill>
                  <a:schemeClr val="tx1"/>
                </a:solidFill>
                <a:latin typeface="Arial" charset="0"/>
              </a:rPr>
              <a:t>,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w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ith no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22348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9" grpId="0" animBg="1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483920"/>
            <a:ext cx="9143999" cy="2743200"/>
          </a:xfrm>
          <a:prstGeom prst="round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0" y="1666860"/>
            <a:ext cx="9144000" cy="103308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8800" b="1" dirty="0" smtClean="0">
                <a:solidFill>
                  <a:srgbClr val="FF0000"/>
                </a:solidFill>
              </a:rPr>
              <a:t>ThyNVM</a:t>
            </a:r>
            <a:endParaRPr lang="en-US" sz="8800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2414869"/>
            <a:ext cx="9144000" cy="20605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/>
              <a:t>Enabling Software-transparent </a:t>
            </a:r>
            <a:br>
              <a:rPr lang="en-US" sz="3600" b="1" dirty="0" smtClean="0"/>
            </a:br>
            <a:r>
              <a:rPr lang="en-US" sz="3600" b="1" dirty="0" smtClean="0"/>
              <a:t>Crash Consistency </a:t>
            </a:r>
            <a:br>
              <a:rPr lang="en-US" sz="3600" b="1" dirty="0" smtClean="0"/>
            </a:br>
            <a:r>
              <a:rPr lang="en-US" sz="3600" b="1" dirty="0" smtClean="0"/>
              <a:t>In Persistent Memory Systems </a:t>
            </a:r>
            <a:endParaRPr lang="en-US" sz="4800" b="1" dirty="0">
              <a:latin typeface="Charter Black"/>
              <a:cs typeface="Charter Black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4618057"/>
            <a:ext cx="9144000" cy="12957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Jinglei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Ren, Jishen Zhao, </a:t>
            </a:r>
            <a:r>
              <a:rPr lang="en-US" sz="3200" b="1" dirty="0" smtClean="0">
                <a:solidFill>
                  <a:srgbClr val="800000"/>
                </a:solidFill>
                <a:latin typeface="+mj-lt"/>
              </a:rPr>
              <a:t>Samira Khan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, </a:t>
            </a:r>
          </a:p>
          <a:p>
            <a:pPr algn="ctr">
              <a:lnSpc>
                <a:spcPct val="80000"/>
              </a:lnSpc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Jongmoo Choi, Yongwei Wu,</a:t>
            </a:r>
            <a:r>
              <a:rPr lang="zh-CN" altLang="en-US" sz="3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Onur Mutlu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485" y="5842566"/>
            <a:ext cx="806606" cy="806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820" y="5851991"/>
            <a:ext cx="1174415" cy="7618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091" y="5822283"/>
            <a:ext cx="851316" cy="8513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812" y="5803137"/>
            <a:ext cx="909673" cy="909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525" y="5880829"/>
            <a:ext cx="804914" cy="761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1510" y="5925272"/>
            <a:ext cx="1141027" cy="723900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-21529" y="129144"/>
            <a:ext cx="9144000" cy="129579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kumimoji="1" lang="en-US" altLang="zh-CN" sz="4400" dirty="0" smtClean="0">
                <a:solidFill>
                  <a:srgbClr val="800000"/>
                </a:solidFill>
              </a:rPr>
              <a:t>Available at </a:t>
            </a:r>
          </a:p>
          <a:p>
            <a:pPr algn="ctr">
              <a:lnSpc>
                <a:spcPct val="70000"/>
              </a:lnSpc>
              <a:spcBef>
                <a:spcPts val="600"/>
              </a:spcBef>
            </a:pPr>
            <a:r>
              <a:rPr kumimoji="1" lang="en-US" altLang="zh-CN" sz="4400" b="1" dirty="0" smtClean="0">
                <a:solidFill>
                  <a:srgbClr val="000000"/>
                </a:solidFill>
              </a:rPr>
              <a:t>http://persper.com/thynvm</a:t>
            </a:r>
            <a:endParaRPr lang="en-US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5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" y="1451291"/>
            <a:ext cx="9144000" cy="3901203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362478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harter Black"/>
              </a:rPr>
              <a:t>PERSISTENT MEMORY</a:t>
            </a:r>
            <a:endParaRPr lang="en-US" b="1" dirty="0">
              <a:cs typeface="Charter Black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537835" y="1425375"/>
            <a:ext cx="3980005" cy="38493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6" name="Picture 4" descr="24342616_s.jpg"/>
          <p:cNvPicPr>
            <a:picLocks noChangeAspect="1"/>
          </p:cNvPicPr>
          <p:nvPr/>
        </p:nvPicPr>
        <p:blipFill>
          <a:blip r:embed="rId3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90" y="265936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65" y="1617228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4151215" y="2568140"/>
            <a:ext cx="0" cy="594360"/>
          </a:xfrm>
          <a:prstGeom prst="straightConnector1">
            <a:avLst/>
          </a:prstGeom>
          <a:ln w="57150" cmpd="sng"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5652290" y="1714700"/>
            <a:ext cx="841248" cy="762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CPU</a:t>
            </a:r>
            <a:endParaRPr lang="en-US" sz="2400" b="1" dirty="0"/>
          </a:p>
        </p:txBody>
      </p:sp>
      <p:sp>
        <p:nvSpPr>
          <p:cNvPr id="62" name="Rounded Rectangle 61"/>
          <p:cNvSpPr/>
          <p:nvPr/>
        </p:nvSpPr>
        <p:spPr>
          <a:xfrm>
            <a:off x="5627865" y="2946651"/>
            <a:ext cx="838200" cy="17373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400" b="1" dirty="0" smtClean="0"/>
              <a:t>PERSISTENTMEMORY</a:t>
            </a:r>
            <a:endParaRPr lang="en-US" sz="2400" b="1" dirty="0"/>
          </a:p>
        </p:txBody>
      </p:sp>
      <p:sp>
        <p:nvSpPr>
          <p:cNvPr id="73" name="Rounded Rectangle 72"/>
          <p:cNvSpPr/>
          <p:nvPr/>
        </p:nvSpPr>
        <p:spPr>
          <a:xfrm>
            <a:off x="0" y="5257800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</a:rPr>
              <a:t>Provides an opportunity to manipulate persistent data directly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816539" y="2476700"/>
            <a:ext cx="120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</a:rPr>
              <a:t>Ld/St</a:t>
            </a:r>
            <a:endParaRPr lang="en-US" sz="3600" b="1" dirty="0">
              <a:solidFill>
                <a:srgbClr val="8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544824" y="3467300"/>
            <a:ext cx="12742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FF"/>
                </a:solidFill>
              </a:rPr>
              <a:t>NVM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03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CHALLENGE: CRASH CONSISTENCY</a:t>
            </a:r>
            <a:endParaRPr lang="en-US" b="1" dirty="0">
              <a:cs typeface="Charter Blac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71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806780"/>
            <a:ext cx="4448388" cy="43862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" y="5300662"/>
            <a:ext cx="9143999" cy="1082675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System crash can result in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chemeClr val="bg1"/>
                </a:solidFill>
              </a:rPr>
              <a:t>permanent data corruption in NVM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5</a:t>
            </a:fld>
            <a:endParaRPr lang="en-US" dirty="0"/>
          </a:p>
        </p:txBody>
      </p:sp>
      <p:pic>
        <p:nvPicPr>
          <p:cNvPr id="24" name="Picture 23" descr="24342616_s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18" y="2522695"/>
            <a:ext cx="3429000" cy="2286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87850" y="4322786"/>
            <a:ext cx="45974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2800" b="1" dirty="0" smtClean="0"/>
              <a:t>Persistent Memory System</a:t>
            </a:r>
            <a:endParaRPr lang="en-US" sz="2800" b="1" dirty="0"/>
          </a:p>
        </p:txBody>
      </p:sp>
      <p:pic>
        <p:nvPicPr>
          <p:cNvPr id="26" name="Picture 25" descr="6106097_s_clipped_rev_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775" y="1045276"/>
            <a:ext cx="2857500" cy="1936750"/>
          </a:xfrm>
          <a:prstGeom prst="rect">
            <a:avLst/>
          </a:prstGeom>
        </p:spPr>
      </p:pic>
      <p:sp>
        <p:nvSpPr>
          <p:cNvPr id="31" name="Lightning Bolt 30"/>
          <p:cNvSpPr>
            <a:spLocks noChangeAspect="1"/>
          </p:cNvSpPr>
          <p:nvPr/>
        </p:nvSpPr>
        <p:spPr>
          <a:xfrm>
            <a:off x="3617736" y="1071599"/>
            <a:ext cx="1273340" cy="1417538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30981636_s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889" r="94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541" y="2824837"/>
            <a:ext cx="1578135" cy="157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871537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CURRENT SOLUTIONS</a:t>
            </a:r>
            <a:endParaRPr lang="en-US" b="1" dirty="0">
              <a:cs typeface="Charter Black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3999" cy="1079500"/>
          </a:xfrm>
          <a:solidFill>
            <a:schemeClr val="bg2"/>
          </a:solidFill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</a:rPr>
              <a:t>Explicit interfaces to manage consistency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NV-Heaps </a:t>
            </a:r>
            <a:r>
              <a:rPr lang="en-US" sz="1200" b="1" dirty="0">
                <a:solidFill>
                  <a:srgbClr val="000000"/>
                </a:solidFill>
              </a:rPr>
              <a:t>[ASPLOS’11]</a:t>
            </a:r>
            <a:r>
              <a:rPr lang="en-US" b="1" dirty="0">
                <a:solidFill>
                  <a:srgbClr val="000000"/>
                </a:solidFill>
              </a:rPr>
              <a:t>, BPFS </a:t>
            </a:r>
            <a:r>
              <a:rPr lang="en-US" sz="1200" b="1" dirty="0">
                <a:solidFill>
                  <a:srgbClr val="000000"/>
                </a:solidFill>
              </a:rPr>
              <a:t>[SOSP’09]</a:t>
            </a:r>
            <a:r>
              <a:rPr lang="en-US" b="1" dirty="0">
                <a:solidFill>
                  <a:srgbClr val="000000"/>
                </a:solidFill>
              </a:rPr>
              <a:t>, Mnemosyne </a:t>
            </a:r>
            <a:r>
              <a:rPr lang="en-US" sz="1100" b="1" dirty="0">
                <a:solidFill>
                  <a:srgbClr val="000000"/>
                </a:solidFill>
              </a:rPr>
              <a:t>[ASPLOS’11]</a:t>
            </a:r>
          </a:p>
          <a:p>
            <a:pPr lvl="1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Folded Corner 6"/>
          <p:cNvSpPr>
            <a:spLocks noChangeArrowheads="1"/>
          </p:cNvSpPr>
          <p:nvPr/>
        </p:nvSpPr>
        <p:spPr bwMode="auto">
          <a:xfrm>
            <a:off x="1506957" y="2133600"/>
            <a:ext cx="6587555" cy="1416050"/>
          </a:xfrm>
          <a:prstGeom prst="foldedCorner">
            <a:avLst>
              <a:gd name="adj" fmla="val 16667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800000"/>
                </a:solidFill>
                <a:latin typeface="Courier New"/>
                <a:cs typeface="Courier New"/>
              </a:rPr>
              <a:t>AtomicBegin {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latin typeface="Courier New"/>
                <a:cs typeface="Courier New"/>
              </a:rPr>
              <a:t>     Insert </a:t>
            </a:r>
            <a:r>
              <a:rPr lang="en-US" sz="3600" b="1" dirty="0">
                <a:latin typeface="Courier New"/>
                <a:cs typeface="Courier New"/>
              </a:rPr>
              <a:t>a new node;</a:t>
            </a:r>
          </a:p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800000"/>
                </a:solidFill>
                <a:latin typeface="Courier New"/>
                <a:cs typeface="Courier New"/>
              </a:rPr>
              <a:t>} AtomicEnd;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872805"/>
            <a:ext cx="9144000" cy="1350113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/>
            <a:r>
              <a:rPr lang="en-US" sz="3600" dirty="0" smtClean="0">
                <a:solidFill>
                  <a:srgbClr val="FF0000"/>
                </a:solidFill>
                <a:latin typeface="+mn-lt"/>
              </a:rPr>
              <a:t>Limits adoption of NVM</a:t>
            </a:r>
          </a:p>
          <a:p>
            <a:pPr marL="0" indent="0"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Have to rewrite code with clear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partition </a:t>
            </a:r>
            <a:endParaRPr lang="en-US" sz="2800" dirty="0" smtClean="0">
              <a:solidFill>
                <a:srgbClr val="FF0000"/>
              </a:solidFill>
              <a:latin typeface="+mn-lt"/>
            </a:endParaRPr>
          </a:p>
          <a:p>
            <a:pPr marL="0" indent="0"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between volatile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and non-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volatile data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475942"/>
            <a:ext cx="9143999" cy="772458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FF"/>
                </a:solidFill>
              </a:rPr>
              <a:t>Burden on the programmers</a:t>
            </a:r>
            <a:endParaRPr lang="en-US" sz="44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1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29645"/>
            <a:ext cx="9144000" cy="4429125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58278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OUR APPROACH: ThyNVM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7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0" y="2652320"/>
            <a:ext cx="9143999" cy="175260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Goal: </a:t>
            </a:r>
            <a:endParaRPr lang="en-US" sz="3600" b="1" dirty="0" smtClean="0">
              <a:solidFill>
                <a:srgbClr val="FFFFFF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oftware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transparent 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consistency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i</a:t>
            </a: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n 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FFFF"/>
                </a:solidFill>
                <a:latin typeface="Arial" charset="0"/>
              </a:rPr>
              <a:t>persistent memory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148658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87159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ThyNVM: Summary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871210"/>
            <a:ext cx="9143998" cy="3889304"/>
          </a:xfrm>
          <a:prstGeom prst="round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7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Checkpoints</a:t>
            </a:r>
            <a:r>
              <a:rPr lang="en-US" sz="3600" dirty="0" smtClean="0">
                <a:solidFill>
                  <a:srgbClr val="000000"/>
                </a:solidFill>
              </a:rPr>
              <a:t> at </a:t>
            </a:r>
            <a:r>
              <a:rPr lang="en-US" sz="3600" i="1" dirty="0" smtClean="0">
                <a:solidFill>
                  <a:schemeClr val="tx2"/>
                </a:solidFill>
              </a:rPr>
              <a:t>multiple granularities </a:t>
            </a:r>
            <a:r>
              <a:rPr lang="en-US" sz="3600" dirty="0" smtClean="0">
                <a:solidFill>
                  <a:schemeClr val="tx1"/>
                </a:solidFill>
              </a:rPr>
              <a:t>to reduce both checkpointing latency and metadata overhead</a:t>
            </a:r>
          </a:p>
          <a:p>
            <a:pPr marL="571500" indent="-571500">
              <a:lnSpc>
                <a:spcPct val="70000"/>
              </a:lnSpc>
              <a:buFont typeface="Arial"/>
              <a:buChar char="•"/>
            </a:pPr>
            <a:endParaRPr lang="en-US" sz="3600" i="1" dirty="0" smtClean="0">
              <a:solidFill>
                <a:schemeClr val="tx2"/>
              </a:solidFill>
            </a:endParaRP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Overlaps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i="1" dirty="0" smtClean="0">
                <a:solidFill>
                  <a:schemeClr val="tx2"/>
                </a:solidFill>
              </a:rPr>
              <a:t>checkpointing</a:t>
            </a:r>
            <a:r>
              <a:rPr lang="en-US" sz="3600" dirty="0" smtClean="0">
                <a:solidFill>
                  <a:srgbClr val="000000"/>
                </a:solidFill>
              </a:rPr>
              <a:t> and </a:t>
            </a:r>
            <a:r>
              <a:rPr lang="en-US" sz="3600" i="1" dirty="0" smtClean="0">
                <a:solidFill>
                  <a:srgbClr val="1F497D"/>
                </a:solidFill>
              </a:rPr>
              <a:t>execution to </a:t>
            </a:r>
            <a:r>
              <a:rPr lang="en-US" sz="3600" dirty="0" smtClean="0">
                <a:solidFill>
                  <a:srgbClr val="000000"/>
                </a:solidFill>
              </a:rPr>
              <a:t>reduce checkpointing latency</a:t>
            </a:r>
          </a:p>
          <a:p>
            <a:pPr marL="571500" indent="-571500">
              <a:lnSpc>
                <a:spcPct val="80000"/>
              </a:lnSpc>
              <a:buFont typeface="Arial"/>
              <a:buChar char="•"/>
            </a:pPr>
            <a:endParaRPr lang="en-US" sz="3600" dirty="0" smtClean="0">
              <a:solidFill>
                <a:srgbClr val="000000"/>
              </a:solidFill>
            </a:endParaRPr>
          </a:p>
          <a:p>
            <a:pPr marL="571500" indent="-571500">
              <a:lnSpc>
                <a:spcPct val="110000"/>
              </a:lnSpc>
              <a:buFont typeface="Arial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Adapts</a:t>
            </a:r>
            <a:r>
              <a:rPr lang="en-US" sz="3600" dirty="0" smtClean="0">
                <a:solidFill>
                  <a:srgbClr val="000000"/>
                </a:solidFill>
              </a:rPr>
              <a:t> to </a:t>
            </a:r>
            <a:r>
              <a:rPr lang="en-US" sz="3600" i="1" dirty="0" smtClean="0">
                <a:solidFill>
                  <a:schemeClr val="tx2"/>
                </a:solidFill>
              </a:rPr>
              <a:t>DRAM and NVM </a:t>
            </a:r>
            <a:r>
              <a:rPr lang="en-US" sz="3600" dirty="0" smtClean="0">
                <a:solidFill>
                  <a:srgbClr val="000000"/>
                </a:solidFill>
              </a:rPr>
              <a:t>characteristics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40" y="5590937"/>
            <a:ext cx="9143998" cy="1273320"/>
          </a:xfrm>
          <a:prstGeom prst="round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chemeClr val="bg1"/>
                </a:solidFill>
              </a:rPr>
              <a:t>Performs within </a:t>
            </a:r>
            <a:r>
              <a:rPr lang="en-US" sz="5400" b="1" dirty="0" smtClean="0">
                <a:solidFill>
                  <a:schemeClr val="bg1"/>
                </a:solidFill>
              </a:rPr>
              <a:t>4.9%</a:t>
            </a:r>
            <a:r>
              <a:rPr lang="en-US" sz="3600" b="1" dirty="0" smtClean="0">
                <a:solidFill>
                  <a:schemeClr val="bg1"/>
                </a:solidFill>
              </a:rPr>
              <a:t> of an </a:t>
            </a:r>
            <a:r>
              <a:rPr lang="en-US" sz="3600" b="1" i="1" dirty="0" smtClean="0">
                <a:solidFill>
                  <a:schemeClr val="bg1"/>
                </a:solidFill>
              </a:rPr>
              <a:t>idealized DRAM </a:t>
            </a:r>
            <a:r>
              <a:rPr lang="en-US" sz="3600" b="1" dirty="0" smtClean="0">
                <a:solidFill>
                  <a:schemeClr val="bg1"/>
                </a:solidFill>
              </a:rPr>
              <a:t>with zero cost consistency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0" y="880920"/>
            <a:ext cx="9143999" cy="1054862"/>
          </a:xfrm>
          <a:prstGeom prst="roundRect">
            <a:avLst/>
          </a:prstGeom>
          <a:solidFill>
            <a:schemeClr val="bg2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A new hardware-based </a:t>
            </a:r>
          </a:p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FF0000"/>
                </a:solidFill>
                <a:latin typeface="Arial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Arial" charset="0"/>
              </a:rPr>
              <a:t>heckpointing mechanism</a:t>
            </a:r>
          </a:p>
        </p:txBody>
      </p:sp>
    </p:spTree>
    <p:extLst>
      <p:ext uri="{BB962C8B-B14F-4D97-AF65-F5344CB8AC3E}">
        <p14:creationId xmlns:p14="http://schemas.microsoft.com/office/powerpoint/2010/main" val="164830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961243"/>
            <a:ext cx="9144000" cy="54860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5842"/>
            <a:ext cx="9144000" cy="1143000"/>
          </a:xfrm>
        </p:spPr>
        <p:txBody>
          <a:bodyPr/>
          <a:lstStyle/>
          <a:p>
            <a:r>
              <a:rPr lang="en-US" b="1" dirty="0" smtClean="0">
                <a:cs typeface="Charter Black"/>
              </a:rPr>
              <a:t>OUTLINE</a:t>
            </a:r>
            <a:endParaRPr lang="en-US" b="1" dirty="0">
              <a:cs typeface="Charter Black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D3244-FE42-4648-8A13-942AAE84A22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2790" y="1170811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Crash Consistency Problem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8" y="220435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Current Solutions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526" y="3263815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ThyNVM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3394" y="429735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Evaluation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-9396" y="5311179"/>
            <a:ext cx="9143999" cy="84753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5577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7140</TotalTime>
  <Words>1497</Words>
  <Application>Microsoft Macintosh PowerPoint</Application>
  <PresentationFormat>On-screen Show (4:3)</PresentationFormat>
  <Paragraphs>740</Paragraphs>
  <Slides>37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Enabling Software-Transparent  Crash Consistency  In Persistent Memory Systems </vt:lpstr>
      <vt:lpstr>TWO-LEVEL STORAGE MODEL</vt:lpstr>
      <vt:lpstr>TWO-LEVEL STORAGE MODEL</vt:lpstr>
      <vt:lpstr>PERSISTENT MEMORY</vt:lpstr>
      <vt:lpstr>CHALLENGE: CRASH CONSISTENCY</vt:lpstr>
      <vt:lpstr>CURRENT SOLUTIONS</vt:lpstr>
      <vt:lpstr>OUR APPROACH: ThyNVM</vt:lpstr>
      <vt:lpstr>ThyNVM: Summary</vt:lpstr>
      <vt:lpstr>OUTLINE</vt:lpstr>
      <vt:lpstr>CRASH CONSISTENCY PROBLEM</vt:lpstr>
      <vt:lpstr>OUTLINE</vt:lpstr>
      <vt:lpstr>CURRENT SOLUTIONS</vt:lpstr>
      <vt:lpstr>CURRENT SOLUTIONS</vt:lpstr>
      <vt:lpstr>CURRENT SOLUTIONS</vt:lpstr>
      <vt:lpstr>CURRENT SOLUTIONS</vt:lpstr>
      <vt:lpstr>CURRENT SOLUTIONS</vt:lpstr>
      <vt:lpstr>CURRENT SOLUTIONS</vt:lpstr>
      <vt:lpstr>OUTLINE</vt:lpstr>
      <vt:lpstr>OUR GOAL</vt:lpstr>
      <vt:lpstr>PowerPoint Presentation</vt:lpstr>
      <vt:lpstr>RUN THE EXACT SAME CODE…</vt:lpstr>
      <vt:lpstr>ThyNVM APPROACH</vt:lpstr>
      <vt:lpstr>CHECKPOINTING OVERHEAD</vt:lpstr>
      <vt:lpstr>1. METADATA AND CHECKPOINTING GRANULARITY</vt:lpstr>
      <vt:lpstr>2. LATENCY AND LOCATION</vt:lpstr>
      <vt:lpstr>2. LATENCY AND LOCATION</vt:lpstr>
      <vt:lpstr>ThyNVM KEY MECHANISMS</vt:lpstr>
      <vt:lpstr>1. DUAL GRANULARITY CHECKPOINTING</vt:lpstr>
      <vt:lpstr>2. OVERLAPPING  CHECKOINTING AND EXECUTION</vt:lpstr>
      <vt:lpstr>OUTLINE</vt:lpstr>
      <vt:lpstr>METHODOLOGY</vt:lpstr>
      <vt:lpstr>ADAPTIVITY TO ACCESS PATTERN</vt:lpstr>
      <vt:lpstr>OVERLAPPING  CHECKPOINTING AND EXECUTION</vt:lpstr>
      <vt:lpstr>PERFORMANCE OF LEGACY CODE</vt:lpstr>
      <vt:lpstr>OUTLINE</vt:lpstr>
      <vt:lpstr>ThyNVM</vt:lpstr>
      <vt:lpstr>Enabling Software-transparent  Crash Consistency  In Persistent Memory Systems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Samira Khan</dc:creator>
  <cp:lastModifiedBy>Samira Khan</cp:lastModifiedBy>
  <cp:revision>551</cp:revision>
  <cp:lastPrinted>2015-12-06T22:36:35Z</cp:lastPrinted>
  <dcterms:created xsi:type="dcterms:W3CDTF">2015-12-05T04:07:15Z</dcterms:created>
  <dcterms:modified xsi:type="dcterms:W3CDTF">2015-12-10T08:12:58Z</dcterms:modified>
</cp:coreProperties>
</file>