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charts/chart1.xml" ContentType="application/vnd.openxmlformats-officedocument.drawingml.chart+xml"/>
  <Default Extension="png" ContentType="image/png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viewProps.xml" ContentType="application/vnd.openxmlformats-officedocument.presentationml.viewProps+xml"/>
  <Default Extension="wmf" ContentType="image/x-wmf"/>
  <Override PartName="/ppt/slideMasters/slideMaster1.xml" ContentType="application/vnd.openxmlformats-officedocument.presentationml.slideMaster+xml"/>
  <Default Extension="bin" ContentType="application/vnd.openxmlformats-officedocument.presentationml.printerSettings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r:id="rId1"/>
  </p:sldMasterIdLst>
  <p:sldIdLst>
    <p:sldId id="256" r:id="rId2"/>
  </p:sldIdLst>
  <p:sldSz cx="29260800" cy="36576000"/>
  <p:notesSz cx="6858000" cy="9144000"/>
  <p:defaultTextStyle>
    <a:defPPr>
      <a:defRPr lang="en-US"/>
    </a:defPPr>
    <a:lvl1pPr algn="l" defTabSz="3760788" rtl="0" fontAlgn="base">
      <a:spcBef>
        <a:spcPct val="0"/>
      </a:spcBef>
      <a:spcAft>
        <a:spcPct val="0"/>
      </a:spcAft>
      <a:defRPr sz="7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1879600" indent="-1422400" algn="l" defTabSz="3760788" rtl="0" fontAlgn="base">
      <a:spcBef>
        <a:spcPct val="0"/>
      </a:spcBef>
      <a:spcAft>
        <a:spcPct val="0"/>
      </a:spcAft>
      <a:defRPr sz="7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3760788" indent="-2846388" algn="l" defTabSz="3760788" rtl="0" fontAlgn="base">
      <a:spcBef>
        <a:spcPct val="0"/>
      </a:spcBef>
      <a:spcAft>
        <a:spcPct val="0"/>
      </a:spcAft>
      <a:defRPr sz="7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5641975" indent="-4270375" algn="l" defTabSz="3760788" rtl="0" fontAlgn="base">
      <a:spcBef>
        <a:spcPct val="0"/>
      </a:spcBef>
      <a:spcAft>
        <a:spcPct val="0"/>
      </a:spcAft>
      <a:defRPr sz="7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7523163" indent="-5694363" algn="l" defTabSz="3760788" rtl="0" fontAlgn="base">
      <a:spcBef>
        <a:spcPct val="0"/>
      </a:spcBef>
      <a:spcAft>
        <a:spcPct val="0"/>
      </a:spcAft>
      <a:defRPr sz="7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7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7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7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7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B2B2B2"/>
    <a:srgbClr val="C0C0C0"/>
    <a:srgbClr val="969696"/>
    <a:srgbClr val="3D71B8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snapVertSplitter="1" vertBarState="minimized" horzBarState="maximized"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-2968" y="200"/>
      </p:cViewPr>
      <p:guideLst>
        <p:guide orient="horz" pos="11094"/>
        <p:guide pos="942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interSettings" Target="printerSettings/printerSettings1.bin"/><Relationship Id="rId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riko:Documents:research:vision-on-fpga:uco-showcase:siftProfilin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riko:Documents:research:vision-on-fpga:uco-showcase:siftProfil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>
        <c:manualLayout>
          <c:layoutTarget val="inner"/>
          <c:xMode val="edge"/>
          <c:yMode val="edge"/>
          <c:x val="0.205859747745876"/>
          <c:y val="0.0509259259259259"/>
          <c:w val="0.407767038188652"/>
          <c:h val="0.697797025371829"/>
        </c:manualLayout>
      </c:layout>
      <c:barChart>
        <c:barDir val="col"/>
        <c:grouping val="stacked"/>
        <c:ser>
          <c:idx val="0"/>
          <c:order val="0"/>
          <c:tx>
            <c:strRef>
              <c:f>Sheet1!$C$50</c:f>
              <c:strCache>
                <c:ptCount val="1"/>
                <c:pt idx="0">
                  <c:v>Others</c:v>
                </c:pt>
              </c:strCache>
            </c:strRef>
          </c:tx>
          <c:cat>
            <c:strRef>
              <c:f>Sheet1!$B$51:$B$52</c:f>
              <c:strCache>
                <c:ptCount val="2"/>
                <c:pt idx="0">
                  <c:v>14K</c:v>
                </c:pt>
                <c:pt idx="1">
                  <c:v>22K</c:v>
                </c:pt>
              </c:strCache>
            </c:strRef>
          </c:cat>
          <c:val>
            <c:numRef>
              <c:f>Sheet1!$C$51:$C$52</c:f>
              <c:numCache>
                <c:formatCode>General</c:formatCode>
                <c:ptCount val="2"/>
                <c:pt idx="0">
                  <c:v>0.2771</c:v>
                </c:pt>
                <c:pt idx="1">
                  <c:v>0.3022</c:v>
                </c:pt>
              </c:numCache>
            </c:numRef>
          </c:val>
        </c:ser>
        <c:ser>
          <c:idx val="1"/>
          <c:order val="1"/>
          <c:tx>
            <c:strRef>
              <c:f>Sheet1!$D$50</c:f>
              <c:strCache>
                <c:ptCount val="1"/>
                <c:pt idx="0">
                  <c:v>Extraction </c:v>
                </c:pt>
              </c:strCache>
            </c:strRef>
          </c:tx>
          <c:cat>
            <c:strRef>
              <c:f>Sheet1!$B$51:$B$52</c:f>
              <c:strCache>
                <c:ptCount val="2"/>
                <c:pt idx="0">
                  <c:v>14K</c:v>
                </c:pt>
                <c:pt idx="1">
                  <c:v>22K</c:v>
                </c:pt>
              </c:strCache>
            </c:strRef>
          </c:cat>
          <c:val>
            <c:numRef>
              <c:f>Sheet1!$D$51:$D$52</c:f>
              <c:numCache>
                <c:formatCode>General</c:formatCode>
                <c:ptCount val="2"/>
                <c:pt idx="0">
                  <c:v>0.5309</c:v>
                </c:pt>
                <c:pt idx="1">
                  <c:v>0.4791</c:v>
                </c:pt>
              </c:numCache>
            </c:numRef>
          </c:val>
        </c:ser>
        <c:ser>
          <c:idx val="2"/>
          <c:order val="2"/>
          <c:tx>
            <c:strRef>
              <c:f>Sheet1!$E$50</c:f>
              <c:strCache>
                <c:ptCount val="1"/>
                <c:pt idx="0">
                  <c:v>Matching</c:v>
                </c:pt>
              </c:strCache>
            </c:strRef>
          </c:tx>
          <c:cat>
            <c:strRef>
              <c:f>Sheet1!$B$51:$B$52</c:f>
              <c:strCache>
                <c:ptCount val="2"/>
                <c:pt idx="0">
                  <c:v>14K</c:v>
                </c:pt>
                <c:pt idx="1">
                  <c:v>22K</c:v>
                </c:pt>
              </c:strCache>
            </c:strRef>
          </c:cat>
          <c:val>
            <c:numRef>
              <c:f>Sheet1!$E$51:$E$52</c:f>
              <c:numCache>
                <c:formatCode>General</c:formatCode>
                <c:ptCount val="2"/>
                <c:pt idx="0">
                  <c:v>0.3609</c:v>
                </c:pt>
                <c:pt idx="1">
                  <c:v>1.0474</c:v>
                </c:pt>
              </c:numCache>
            </c:numRef>
          </c:val>
        </c:ser>
        <c:overlap val="100"/>
        <c:axId val="742929944"/>
        <c:axId val="746601192"/>
      </c:barChart>
      <c:catAx>
        <c:axId val="7429299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4000"/>
                </a:pPr>
                <a:r>
                  <a:rPr lang="en-US" sz="4000"/>
                  <a:t>Corpus size</a:t>
                </a:r>
              </a:p>
            </c:rich>
          </c:tx>
          <c:layout>
            <c:manualLayout>
              <c:xMode val="edge"/>
              <c:yMode val="edge"/>
              <c:x val="0.305978333245257"/>
              <c:y val="0.906724572600601"/>
            </c:manualLayout>
          </c:layout>
        </c:title>
        <c:tickLblPos val="nextTo"/>
        <c:txPr>
          <a:bodyPr/>
          <a:lstStyle/>
          <a:p>
            <a:pPr>
              <a:defRPr sz="3000"/>
            </a:pPr>
            <a:endParaRPr lang="en-US"/>
          </a:p>
        </c:txPr>
        <c:crossAx val="746601192"/>
        <c:crosses val="autoZero"/>
        <c:auto val="1"/>
        <c:lblAlgn val="ctr"/>
        <c:lblOffset val="100"/>
      </c:catAx>
      <c:valAx>
        <c:axId val="746601192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4000"/>
                </a:pPr>
                <a:r>
                  <a:rPr lang="en-US" sz="4000" dirty="0"/>
                  <a:t>Time</a:t>
                </a:r>
                <a:r>
                  <a:rPr lang="en-US" sz="4000" dirty="0" smtClean="0"/>
                  <a:t> / frame </a:t>
                </a:r>
                <a:r>
                  <a:rPr lang="en-US" sz="4000" dirty="0"/>
                  <a:t>(sec)</a:t>
                </a:r>
              </a:p>
            </c:rich>
          </c:tx>
          <c:layout>
            <c:manualLayout>
              <c:xMode val="edge"/>
              <c:yMode val="edge"/>
              <c:x val="0.000334954008737367"/>
              <c:y val="0.0478762029746282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3000"/>
            </a:pPr>
            <a:endParaRPr lang="en-US"/>
          </a:p>
        </c:txPr>
        <c:crossAx val="742929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6517971321186"/>
          <c:y val="0.229053659959172"/>
          <c:w val="0.351814528954697"/>
          <c:h val="0.409701443569554"/>
        </c:manualLayout>
      </c:layout>
      <c:txPr>
        <a:bodyPr/>
        <a:lstStyle/>
        <a:p>
          <a:pPr>
            <a:defRPr sz="4000"/>
          </a:pPr>
          <a:endParaRPr lang="en-US"/>
        </a:p>
      </c:txPr>
    </c:legend>
    <c:plotVisOnly val="1"/>
  </c:chart>
  <c:txPr>
    <a:bodyPr/>
    <a:lstStyle/>
    <a:p>
      <a:pPr>
        <a:defRPr sz="12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>
        <c:manualLayout>
          <c:layoutTarget val="inner"/>
          <c:xMode val="edge"/>
          <c:yMode val="edge"/>
          <c:x val="0.282582385535141"/>
          <c:y val="0.0509259259259259"/>
          <c:w val="0.632775772820064"/>
          <c:h val="0.714000801983085"/>
        </c:manualLayout>
      </c:layout>
      <c:barChart>
        <c:barDir val="col"/>
        <c:grouping val="stacked"/>
        <c:ser>
          <c:idx val="0"/>
          <c:order val="0"/>
          <c:tx>
            <c:strRef>
              <c:f>Sheet1!$C$50</c:f>
              <c:strCache>
                <c:ptCount val="1"/>
                <c:pt idx="0">
                  <c:v>Others</c:v>
                </c:pt>
              </c:strCache>
            </c:strRef>
          </c:tx>
          <c:cat>
            <c:strRef>
              <c:f>Sheet1!$B$51:$B$52</c:f>
              <c:strCache>
                <c:ptCount val="2"/>
                <c:pt idx="0">
                  <c:v>14K</c:v>
                </c:pt>
                <c:pt idx="1">
                  <c:v>22K</c:v>
                </c:pt>
              </c:strCache>
            </c:strRef>
          </c:cat>
          <c:val>
            <c:numRef>
              <c:f>Sheet1!$C$53:$C$54</c:f>
              <c:numCache>
                <c:formatCode>General</c:formatCode>
                <c:ptCount val="2"/>
                <c:pt idx="0">
                  <c:v>3.238</c:v>
                </c:pt>
                <c:pt idx="1">
                  <c:v>3.2871</c:v>
                </c:pt>
              </c:numCache>
            </c:numRef>
          </c:val>
        </c:ser>
        <c:ser>
          <c:idx val="1"/>
          <c:order val="1"/>
          <c:tx>
            <c:strRef>
              <c:f>Sheet1!$D$50</c:f>
              <c:strCache>
                <c:ptCount val="1"/>
                <c:pt idx="0">
                  <c:v>Extraction </c:v>
                </c:pt>
              </c:strCache>
            </c:strRef>
          </c:tx>
          <c:cat>
            <c:strRef>
              <c:f>Sheet1!$B$51:$B$52</c:f>
              <c:strCache>
                <c:ptCount val="2"/>
                <c:pt idx="0">
                  <c:v>14K</c:v>
                </c:pt>
                <c:pt idx="1">
                  <c:v>22K</c:v>
                </c:pt>
              </c:strCache>
            </c:strRef>
          </c:cat>
          <c:val>
            <c:numRef>
              <c:f>Sheet1!$D$53:$D$54</c:f>
              <c:numCache>
                <c:formatCode>General</c:formatCode>
                <c:ptCount val="2"/>
                <c:pt idx="0">
                  <c:v>5.0763</c:v>
                </c:pt>
                <c:pt idx="1">
                  <c:v>5.148499999999999</c:v>
                </c:pt>
              </c:numCache>
            </c:numRef>
          </c:val>
        </c:ser>
        <c:ser>
          <c:idx val="2"/>
          <c:order val="2"/>
          <c:tx>
            <c:strRef>
              <c:f>Sheet1!$E$50</c:f>
              <c:strCache>
                <c:ptCount val="1"/>
                <c:pt idx="0">
                  <c:v>Matching</c:v>
                </c:pt>
              </c:strCache>
            </c:strRef>
          </c:tx>
          <c:cat>
            <c:strRef>
              <c:f>Sheet1!$B$51:$B$52</c:f>
              <c:strCache>
                <c:ptCount val="2"/>
                <c:pt idx="0">
                  <c:v>14K</c:v>
                </c:pt>
                <c:pt idx="1">
                  <c:v>22K</c:v>
                </c:pt>
              </c:strCache>
            </c:strRef>
          </c:cat>
          <c:val>
            <c:numRef>
              <c:f>Sheet1!$E$53:$E$54</c:f>
              <c:numCache>
                <c:formatCode>General</c:formatCode>
                <c:ptCount val="2"/>
                <c:pt idx="0">
                  <c:v>2.1511</c:v>
                </c:pt>
                <c:pt idx="1">
                  <c:v>8.3391</c:v>
                </c:pt>
              </c:numCache>
            </c:numRef>
          </c:val>
        </c:ser>
        <c:overlap val="100"/>
        <c:axId val="770449720"/>
        <c:axId val="679634376"/>
      </c:barChart>
      <c:catAx>
        <c:axId val="77044972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4000"/>
                </a:pPr>
                <a:r>
                  <a:rPr lang="en-US" sz="4000"/>
                  <a:t>Corpus size</a:t>
                </a:r>
              </a:p>
            </c:rich>
          </c:tx>
          <c:layout>
            <c:manualLayout>
              <c:xMode val="edge"/>
              <c:yMode val="edge"/>
              <c:x val="0.36705227471566"/>
              <c:y val="0.902777777777778"/>
            </c:manualLayout>
          </c:layout>
        </c:title>
        <c:tickLblPos val="nextTo"/>
        <c:txPr>
          <a:bodyPr/>
          <a:lstStyle/>
          <a:p>
            <a:pPr>
              <a:defRPr sz="3000"/>
            </a:pPr>
            <a:endParaRPr lang="en-US"/>
          </a:p>
        </c:txPr>
        <c:crossAx val="679634376"/>
        <c:crosses val="autoZero"/>
        <c:auto val="1"/>
        <c:lblAlgn val="ctr"/>
        <c:lblOffset val="100"/>
      </c:catAx>
      <c:valAx>
        <c:axId val="679634376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 sz="4000"/>
                </a:pPr>
                <a:r>
                  <a:rPr lang="en-US" sz="4000" dirty="0"/>
                  <a:t>Time</a:t>
                </a:r>
                <a:r>
                  <a:rPr lang="en-US" sz="4000" dirty="0" smtClean="0"/>
                  <a:t> / </a:t>
                </a:r>
                <a:r>
                  <a:rPr lang="en-US" sz="4000" dirty="0"/>
                  <a:t>frame (sec)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3000"/>
            </a:pPr>
            <a:endParaRPr lang="en-US"/>
          </a:p>
        </c:txPr>
        <c:crossAx val="770449720"/>
        <c:crosses val="autoZero"/>
        <c:crossBetween val="between"/>
      </c:valAx>
    </c:plotArea>
    <c:plotVisOnly val="1"/>
  </c:chart>
  <c:txPr>
    <a:bodyPr/>
    <a:lstStyle/>
    <a:p>
      <a:pPr>
        <a:defRPr sz="1200"/>
      </a:pPr>
      <a:endParaRPr lang="en-US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4" Type="http://schemas.openxmlformats.org/officeDocument/2006/relationships/image" Target="../media/image3.png"/><Relationship Id="rId10" Type="http://schemas.openxmlformats.org/officeDocument/2006/relationships/image" Target="../media/image9.png"/><Relationship Id="rId5" Type="http://schemas.openxmlformats.org/officeDocument/2006/relationships/image" Target="../media/image4.jpeg"/><Relationship Id="rId7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Relationship Id="rId9" Type="http://schemas.openxmlformats.org/officeDocument/2006/relationships/image" Target="../media/image8.png"/><Relationship Id="rId3" Type="http://schemas.openxmlformats.org/officeDocument/2006/relationships/image" Target="../media/image2.png"/><Relationship Id="rId6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9260800" cy="3657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ounded Rectangle 2"/>
          <p:cNvSpPr/>
          <p:nvPr userDrawn="1"/>
        </p:nvSpPr>
        <p:spPr>
          <a:xfrm>
            <a:off x="330200" y="304800"/>
            <a:ext cx="28625800" cy="36021963"/>
          </a:xfrm>
          <a:prstGeom prst="roundRect">
            <a:avLst>
              <a:gd name="adj" fmla="val 1059"/>
            </a:avLst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 userDrawn="1"/>
        </p:nvSpPr>
        <p:spPr bwMode="auto">
          <a:xfrm>
            <a:off x="352425" y="290513"/>
            <a:ext cx="28617863" cy="2327275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31788" y="1931988"/>
            <a:ext cx="28638500" cy="893762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13" descr="intel_new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3339" y="34631660"/>
            <a:ext cx="2075568" cy="1368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GeorgiaTech_logo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44400" y="34518600"/>
            <a:ext cx="2795588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overview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457200" y="34061400"/>
            <a:ext cx="4046626" cy="2235200"/>
          </a:xfrm>
          <a:prstGeom prst="rect">
            <a:avLst/>
          </a:prstGeom>
        </p:spPr>
      </p:pic>
      <p:pic>
        <p:nvPicPr>
          <p:cNvPr id="15" name="Picture 12" descr="http://blog.powerscore.com/lsat/wp-content/uploads/2011/09/Cornell_logo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37828" y="34476559"/>
            <a:ext cx="1727699" cy="1734206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15824171" y="34480475"/>
            <a:ext cx="1760859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7802792" y="34455099"/>
            <a:ext cx="1737360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22987300" y="34477824"/>
            <a:ext cx="1737360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25194799" y="34834293"/>
            <a:ext cx="3215102" cy="103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17990626" y="34645600"/>
            <a:ext cx="4531836" cy="135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8A7914-6190-4C3B-91C9-9ACA4BEB6797}" type="datetimeFigureOut">
              <a:rPr lang="en-US"/>
              <a:pPr/>
              <a:t>6/25/12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BC472-AF5D-4F91-9AD7-EC8F43CB31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84042" y="7814739"/>
            <a:ext cx="21066758" cy="1664377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760" y="7814739"/>
            <a:ext cx="62712602" cy="1664377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342E87-89D0-4642-A10F-5C373C926E3E}" type="datetimeFigureOut">
              <a:rPr lang="en-US"/>
              <a:pPr/>
              <a:t>6/25/12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336C9-F21D-4AE3-AF31-82ED250204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4878BA-5BD2-4EC0-B7C4-F03ABFA59310}" type="datetimeFigureOut">
              <a:rPr lang="en-US"/>
              <a:pPr/>
              <a:t>6/25/12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1B690-8FCA-47C9-93D4-8A7DB82D78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762" y="45516800"/>
            <a:ext cx="41889680" cy="128735669"/>
          </a:xfrm>
        </p:spPr>
        <p:txBody>
          <a:bodyPr/>
          <a:lstStyle>
            <a:lvl1pPr>
              <a:defRPr sz="11500"/>
            </a:lvl1pPr>
            <a:lvl2pPr>
              <a:defRPr sz="9900"/>
            </a:lvl2pPr>
            <a:lvl3pPr>
              <a:defRPr sz="82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61122" y="45516800"/>
            <a:ext cx="41889680" cy="128735669"/>
          </a:xfrm>
        </p:spPr>
        <p:txBody>
          <a:bodyPr/>
          <a:lstStyle>
            <a:lvl1pPr>
              <a:defRPr sz="11500"/>
            </a:lvl1pPr>
            <a:lvl2pPr>
              <a:defRPr sz="9900"/>
            </a:lvl2pPr>
            <a:lvl3pPr>
              <a:defRPr sz="82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A07F70-03F0-4E17-8766-43EE1335BD87}" type="datetimeFigureOut">
              <a:rPr lang="en-US"/>
              <a:pPr/>
              <a:t>6/25/12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32758-EB6E-4D70-972D-664EB9CB90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FA6ED0-373C-4E97-B3E5-E71CCA72D607}" type="datetimeFigureOut">
              <a:rPr lang="en-US"/>
              <a:pPr/>
              <a:t>6/25/12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F1705-16DE-4CC0-B289-9BBDD0344B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5322" y="25603200"/>
            <a:ext cx="17556480" cy="3022603"/>
          </a:xfrm>
        </p:spPr>
        <p:txBody>
          <a:bodyPr anchor="b"/>
          <a:lstStyle>
            <a:lvl1pPr algn="l">
              <a:defRPr sz="8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35322" y="3268133"/>
            <a:ext cx="17556480" cy="21945600"/>
          </a:xfrm>
        </p:spPr>
        <p:txBody>
          <a:bodyPr rtlCol="0">
            <a:normAutofit/>
          </a:bodyPr>
          <a:lstStyle>
            <a:lvl1pPr marL="0" indent="0">
              <a:buNone/>
              <a:defRPr sz="13200"/>
            </a:lvl1pPr>
            <a:lvl2pPr marL="1881012" indent="0">
              <a:buNone/>
              <a:defRPr sz="11500"/>
            </a:lvl2pPr>
            <a:lvl3pPr marL="3762024" indent="0">
              <a:buNone/>
              <a:defRPr sz="9900"/>
            </a:lvl3pPr>
            <a:lvl4pPr marL="5643037" indent="0">
              <a:buNone/>
              <a:defRPr sz="8200"/>
            </a:lvl4pPr>
            <a:lvl5pPr marL="7524049" indent="0">
              <a:buNone/>
              <a:defRPr sz="8200"/>
            </a:lvl5pPr>
            <a:lvl6pPr marL="9405061" indent="0">
              <a:buNone/>
              <a:defRPr sz="8200"/>
            </a:lvl6pPr>
            <a:lvl7pPr marL="11286073" indent="0">
              <a:buNone/>
              <a:defRPr sz="8200"/>
            </a:lvl7pPr>
            <a:lvl8pPr marL="13167086" indent="0">
              <a:buNone/>
              <a:defRPr sz="8200"/>
            </a:lvl8pPr>
            <a:lvl9pPr marL="15048098" indent="0">
              <a:buNone/>
              <a:defRPr sz="82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35322" y="28625803"/>
            <a:ext cx="17556480" cy="4292597"/>
          </a:xfrm>
        </p:spPr>
        <p:txBody>
          <a:bodyPr/>
          <a:lstStyle>
            <a:lvl1pPr marL="0" indent="0">
              <a:buNone/>
              <a:defRPr sz="5800"/>
            </a:lvl1pPr>
            <a:lvl2pPr marL="1881012" indent="0">
              <a:buNone/>
              <a:defRPr sz="4900"/>
            </a:lvl2pPr>
            <a:lvl3pPr marL="3762024" indent="0">
              <a:buNone/>
              <a:defRPr sz="4100"/>
            </a:lvl3pPr>
            <a:lvl4pPr marL="5643037" indent="0">
              <a:buNone/>
              <a:defRPr sz="3700"/>
            </a:lvl4pPr>
            <a:lvl5pPr marL="7524049" indent="0">
              <a:buNone/>
              <a:defRPr sz="3700"/>
            </a:lvl5pPr>
            <a:lvl6pPr marL="9405061" indent="0">
              <a:buNone/>
              <a:defRPr sz="3700"/>
            </a:lvl6pPr>
            <a:lvl7pPr marL="11286073" indent="0">
              <a:buNone/>
              <a:defRPr sz="3700"/>
            </a:lvl7pPr>
            <a:lvl8pPr marL="13167086" indent="0">
              <a:buNone/>
              <a:defRPr sz="3700"/>
            </a:lvl8pPr>
            <a:lvl9pPr marL="15048098" indent="0">
              <a:buNone/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163E1D-0FF8-4D98-A4A8-EE301C47D40F}" type="datetimeFigureOut">
              <a:rPr lang="en-US"/>
              <a:pPr/>
              <a:t>6/25/12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81634-F033-43BF-AA1B-148D041A4E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463675" y="1465263"/>
            <a:ext cx="263334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6202" tIns="188101" rIns="376202" bIns="1881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63675" y="8534400"/>
            <a:ext cx="26333450" cy="2413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76202" tIns="188101" rIns="376202" bIns="1881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63675" y="33901063"/>
            <a:ext cx="6826250" cy="1946275"/>
          </a:xfrm>
          <a:prstGeom prst="rect">
            <a:avLst/>
          </a:prstGeom>
        </p:spPr>
        <p:txBody>
          <a:bodyPr vert="horz" wrap="square" lIns="376202" tIns="188101" rIns="376202" bIns="188101" numCol="1" anchor="ctr" anchorCtr="0" compatLnSpc="1">
            <a:prstTxWarp prst="textNoShape">
              <a:avLst/>
            </a:prstTxWarp>
          </a:bodyPr>
          <a:lstStyle>
            <a:lvl1pPr>
              <a:defRPr sz="4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6ABCA2B-747E-4838-8E6D-7B318F759BF1}" type="datetimeFigureOut">
              <a:rPr lang="en-US"/>
              <a:pPr/>
              <a:t>6/25/12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98075" y="33901063"/>
            <a:ext cx="9264650" cy="1946275"/>
          </a:xfrm>
          <a:prstGeom prst="rect">
            <a:avLst/>
          </a:prstGeom>
        </p:spPr>
        <p:txBody>
          <a:bodyPr vert="horz" wrap="square" lIns="376202" tIns="188101" rIns="376202" bIns="188101" numCol="1" anchor="ctr" anchorCtr="0" compatLnSpc="1">
            <a:prstTxWarp prst="textNoShape">
              <a:avLst/>
            </a:prstTxWarp>
          </a:bodyPr>
          <a:lstStyle>
            <a:lvl1pPr algn="ctr">
              <a:defRPr sz="4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970875" y="33901063"/>
            <a:ext cx="6826250" cy="1946275"/>
          </a:xfrm>
          <a:prstGeom prst="rect">
            <a:avLst/>
          </a:prstGeom>
        </p:spPr>
        <p:txBody>
          <a:bodyPr vert="horz" wrap="square" lIns="376202" tIns="188101" rIns="376202" bIns="188101" numCol="1" anchor="ctr" anchorCtr="0" compatLnSpc="1">
            <a:prstTxWarp prst="textNoShape">
              <a:avLst/>
            </a:prstTxWarp>
          </a:bodyPr>
          <a:lstStyle>
            <a:lvl1pPr algn="r">
              <a:defRPr sz="4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59DA7B34-B110-4213-A640-5C4964D2EFA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3760788" rtl="0" fontAlgn="base">
        <a:spcBef>
          <a:spcPct val="0"/>
        </a:spcBef>
        <a:spcAft>
          <a:spcPct val="0"/>
        </a:spcAft>
        <a:defRPr sz="18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760788" rtl="0" fontAlgn="base">
        <a:spcBef>
          <a:spcPct val="0"/>
        </a:spcBef>
        <a:spcAft>
          <a:spcPct val="0"/>
        </a:spcAft>
        <a:defRPr sz="18100">
          <a:solidFill>
            <a:schemeClr val="tx1"/>
          </a:solidFill>
          <a:latin typeface="Calibri" pitchFamily="34" charset="0"/>
        </a:defRPr>
      </a:lvl2pPr>
      <a:lvl3pPr algn="ctr" defTabSz="3760788" rtl="0" fontAlgn="base">
        <a:spcBef>
          <a:spcPct val="0"/>
        </a:spcBef>
        <a:spcAft>
          <a:spcPct val="0"/>
        </a:spcAft>
        <a:defRPr sz="18100">
          <a:solidFill>
            <a:schemeClr val="tx1"/>
          </a:solidFill>
          <a:latin typeface="Calibri" pitchFamily="34" charset="0"/>
        </a:defRPr>
      </a:lvl3pPr>
      <a:lvl4pPr algn="ctr" defTabSz="3760788" rtl="0" fontAlgn="base">
        <a:spcBef>
          <a:spcPct val="0"/>
        </a:spcBef>
        <a:spcAft>
          <a:spcPct val="0"/>
        </a:spcAft>
        <a:defRPr sz="18100">
          <a:solidFill>
            <a:schemeClr val="tx1"/>
          </a:solidFill>
          <a:latin typeface="Calibri" pitchFamily="34" charset="0"/>
        </a:defRPr>
      </a:lvl4pPr>
      <a:lvl5pPr algn="ctr" defTabSz="3760788" rtl="0" fontAlgn="base">
        <a:spcBef>
          <a:spcPct val="0"/>
        </a:spcBef>
        <a:spcAft>
          <a:spcPct val="0"/>
        </a:spcAft>
        <a:defRPr sz="18100">
          <a:solidFill>
            <a:schemeClr val="tx1"/>
          </a:solidFill>
          <a:latin typeface="Calibri" pitchFamily="34" charset="0"/>
        </a:defRPr>
      </a:lvl5pPr>
      <a:lvl6pPr marL="457200" algn="ctr" defTabSz="3760788" rtl="0" fontAlgn="base">
        <a:spcBef>
          <a:spcPct val="0"/>
        </a:spcBef>
        <a:spcAft>
          <a:spcPct val="0"/>
        </a:spcAft>
        <a:defRPr sz="18100">
          <a:solidFill>
            <a:schemeClr val="tx1"/>
          </a:solidFill>
          <a:latin typeface="Calibri" pitchFamily="34" charset="0"/>
        </a:defRPr>
      </a:lvl6pPr>
      <a:lvl7pPr marL="914400" algn="ctr" defTabSz="3760788" rtl="0" fontAlgn="base">
        <a:spcBef>
          <a:spcPct val="0"/>
        </a:spcBef>
        <a:spcAft>
          <a:spcPct val="0"/>
        </a:spcAft>
        <a:defRPr sz="18100">
          <a:solidFill>
            <a:schemeClr val="tx1"/>
          </a:solidFill>
          <a:latin typeface="Calibri" pitchFamily="34" charset="0"/>
        </a:defRPr>
      </a:lvl7pPr>
      <a:lvl8pPr marL="1371600" algn="ctr" defTabSz="3760788" rtl="0" fontAlgn="base">
        <a:spcBef>
          <a:spcPct val="0"/>
        </a:spcBef>
        <a:spcAft>
          <a:spcPct val="0"/>
        </a:spcAft>
        <a:defRPr sz="18100">
          <a:solidFill>
            <a:schemeClr val="tx1"/>
          </a:solidFill>
          <a:latin typeface="Calibri" pitchFamily="34" charset="0"/>
        </a:defRPr>
      </a:lvl8pPr>
      <a:lvl9pPr marL="1828800" algn="ctr" defTabSz="3760788" rtl="0" fontAlgn="base">
        <a:spcBef>
          <a:spcPct val="0"/>
        </a:spcBef>
        <a:spcAft>
          <a:spcPct val="0"/>
        </a:spcAft>
        <a:defRPr sz="18100">
          <a:solidFill>
            <a:schemeClr val="tx1"/>
          </a:solidFill>
          <a:latin typeface="Calibri" pitchFamily="34" charset="0"/>
        </a:defRPr>
      </a:lvl9pPr>
    </p:titleStyle>
    <p:bodyStyle>
      <a:lvl1pPr marL="1409700" indent="-1409700" algn="l" defTabSz="3760788" rtl="0" fontAlgn="base">
        <a:spcBef>
          <a:spcPct val="20000"/>
        </a:spcBef>
        <a:spcAft>
          <a:spcPct val="0"/>
        </a:spcAft>
        <a:buFont typeface="Arial" charset="0"/>
        <a:buChar char="•"/>
        <a:defRPr sz="13200" kern="1200">
          <a:solidFill>
            <a:schemeClr val="tx1"/>
          </a:solidFill>
          <a:latin typeface="+mn-lt"/>
          <a:ea typeface="+mn-ea"/>
          <a:cs typeface="+mn-cs"/>
        </a:defRPr>
      </a:lvl1pPr>
      <a:lvl2pPr marL="3055938" indent="-1174750" algn="l" defTabSz="3760788" rtl="0" fontAlgn="base">
        <a:spcBef>
          <a:spcPct val="20000"/>
        </a:spcBef>
        <a:spcAft>
          <a:spcPct val="0"/>
        </a:spcAft>
        <a:buFont typeface="Arial" charset="0"/>
        <a:buChar char="–"/>
        <a:defRPr sz="11500" kern="1200">
          <a:solidFill>
            <a:schemeClr val="tx1"/>
          </a:solidFill>
          <a:latin typeface="+mn-lt"/>
          <a:ea typeface="+mn-ea"/>
          <a:cs typeface="+mn-cs"/>
        </a:defRPr>
      </a:lvl2pPr>
      <a:lvl3pPr marL="4702175" indent="-939800" algn="l" defTabSz="3760788" rtl="0" fontAlgn="base">
        <a:spcBef>
          <a:spcPct val="20000"/>
        </a:spcBef>
        <a:spcAft>
          <a:spcPct val="0"/>
        </a:spcAft>
        <a:buFont typeface="Arial" charset="0"/>
        <a:buChar char="•"/>
        <a:defRPr sz="99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363" indent="-939800" algn="l" defTabSz="3760788" rtl="0" fontAlgn="base">
        <a:spcBef>
          <a:spcPct val="20000"/>
        </a:spcBef>
        <a:spcAft>
          <a:spcPct val="0"/>
        </a:spcAft>
        <a:buFont typeface="Arial" charset="0"/>
        <a:buChar char="–"/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464550" indent="-939800" algn="l" defTabSz="3760788" rtl="0" fontAlgn="base">
        <a:spcBef>
          <a:spcPct val="20000"/>
        </a:spcBef>
        <a:spcAft>
          <a:spcPct val="0"/>
        </a:spcAft>
        <a:buFont typeface="Arial" charset="0"/>
        <a:buChar char="»"/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345567" indent="-940506" algn="l" defTabSz="3762024" rtl="0" eaLnBrk="1" latinLnBrk="0" hangingPunct="1">
        <a:spcBef>
          <a:spcPct val="20000"/>
        </a:spcBef>
        <a:buFont typeface="Arial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226580" indent="-940506" algn="l" defTabSz="3762024" rtl="0" eaLnBrk="1" latinLnBrk="0" hangingPunct="1">
        <a:spcBef>
          <a:spcPct val="20000"/>
        </a:spcBef>
        <a:buFont typeface="Arial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107592" indent="-940506" algn="l" defTabSz="3762024" rtl="0" eaLnBrk="1" latinLnBrk="0" hangingPunct="1">
        <a:spcBef>
          <a:spcPct val="20000"/>
        </a:spcBef>
        <a:buFont typeface="Arial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5988604" indent="-940506" algn="l" defTabSz="3762024" rtl="0" eaLnBrk="1" latinLnBrk="0" hangingPunct="1">
        <a:spcBef>
          <a:spcPct val="20000"/>
        </a:spcBef>
        <a:buFont typeface="Arial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1pPr>
      <a:lvl2pPr marL="1881012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2pPr>
      <a:lvl3pPr marL="3762024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3pPr>
      <a:lvl4pPr marL="5643037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4pPr>
      <a:lvl5pPr marL="7524049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5pPr>
      <a:lvl6pPr marL="9405061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6pPr>
      <a:lvl7pPr marL="11286073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7pPr>
      <a:lvl8pPr marL="13167086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8pPr>
      <a:lvl9pPr marL="15048098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9" Type="http://schemas.openxmlformats.org/officeDocument/2006/relationships/image" Target="../media/image15.png"/><Relationship Id="rId3" Type="http://schemas.openxmlformats.org/officeDocument/2006/relationships/image" Target="../media/image11.png"/><Relationship Id="rId6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Box 17"/>
          <p:cNvSpPr txBox="1">
            <a:spLocks noChangeArrowheads="1"/>
          </p:cNvSpPr>
          <p:nvPr/>
        </p:nvSpPr>
        <p:spPr bwMode="auto">
          <a:xfrm>
            <a:off x="15163800" y="9299430"/>
            <a:ext cx="13589000" cy="815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>
                <a:latin typeface="Calibri" pitchFamily="34" charset="0"/>
                <a:ea typeface="+mn-ea"/>
              </a:rPr>
              <a:t>We offload the feature matching bottleneck onto HW</a:t>
            </a:r>
          </a:p>
          <a:p>
            <a:pPr marL="404813" lvl="1" indent="11113">
              <a:buFont typeface="Wingdings" pitchFamily="2" charset="2"/>
              <a:buChar char="§"/>
              <a:defRPr/>
            </a:pPr>
            <a:r>
              <a:rPr lang="en-US" sz="4000" dirty="0" smtClean="0">
                <a:latin typeface="Calibri" pitchFamily="34" charset="0"/>
                <a:ea typeface="+mn-ea"/>
              </a:rPr>
              <a:t> custom HW architecture to do </a:t>
            </a:r>
            <a:r>
              <a:rPr lang="en-US" sz="4000" b="1" i="1" dirty="0" smtClean="0">
                <a:latin typeface="Calibri" pitchFamily="34" charset="0"/>
                <a:ea typeface="+mn-ea"/>
              </a:rPr>
              <a:t>exact </a:t>
            </a:r>
            <a:r>
              <a:rPr lang="en-US" sz="4000" dirty="0" smtClean="0">
                <a:latin typeface="Calibri" pitchFamily="34" charset="0"/>
                <a:ea typeface="+mn-ea"/>
              </a:rPr>
              <a:t>matching</a:t>
            </a:r>
          </a:p>
          <a:p>
            <a:pPr marL="404813" lvl="1" indent="11113">
              <a:buFont typeface="Wingdings" pitchFamily="2" charset="2"/>
              <a:buChar char="§"/>
              <a:defRPr/>
            </a:pPr>
            <a:r>
              <a:rPr lang="en-US" sz="4000" dirty="0" smtClean="0">
                <a:latin typeface="Calibri" pitchFamily="34" charset="0"/>
                <a:ea typeface="+mn-ea"/>
              </a:rPr>
              <a:t> orders of magnitude more efficient than SW implementation</a:t>
            </a:r>
            <a:endParaRPr lang="en-US" sz="2000" dirty="0" smtClean="0">
              <a:latin typeface="Calibri" pitchFamily="34" charset="0"/>
              <a:ea typeface="+mn-ea"/>
            </a:endParaRPr>
          </a:p>
          <a:p>
            <a:pPr>
              <a:defRPr/>
            </a:pPr>
            <a:endParaRPr lang="en-US" sz="4000" b="1" dirty="0" smtClean="0">
              <a:latin typeface="Calibri" pitchFamily="34" charset="0"/>
              <a:ea typeface="+mn-ea"/>
            </a:endParaRPr>
          </a:p>
          <a:p>
            <a:pPr>
              <a:defRPr/>
            </a:pPr>
            <a:endParaRPr lang="en-US" sz="4000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  <a:ea typeface="+mn-ea"/>
            </a:endParaRPr>
          </a:p>
          <a:p>
            <a:pPr>
              <a:defRPr/>
            </a:pPr>
            <a:endParaRPr lang="en-US" sz="40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+mn-ea"/>
            </a:endParaRPr>
          </a:p>
          <a:p>
            <a:pPr>
              <a:defRPr/>
            </a:pPr>
            <a:endParaRPr lang="en-US" sz="40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+mn-ea"/>
            </a:endParaRPr>
          </a:p>
          <a:p>
            <a:pPr>
              <a:defRPr/>
            </a:pPr>
            <a:endParaRPr lang="en-US" sz="40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+mn-ea"/>
            </a:endParaRPr>
          </a:p>
          <a:p>
            <a:pPr>
              <a:defRPr/>
            </a:pPr>
            <a:endParaRPr lang="en-US" sz="40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+mn-ea"/>
            </a:endParaRPr>
          </a:p>
          <a:p>
            <a:pPr>
              <a:defRPr/>
            </a:pPr>
            <a:endParaRPr lang="en-US" sz="4000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+mn-ea"/>
            </a:endParaRPr>
          </a:p>
          <a:p>
            <a:pPr>
              <a:defRPr/>
            </a:pPr>
            <a:endParaRPr lang="en-US" sz="4000" dirty="0" smtClean="0">
              <a:solidFill>
                <a:schemeClr val="bg1">
                  <a:lumMod val="50000"/>
                </a:schemeClr>
              </a:solidFill>
              <a:latin typeface="Calibri" pitchFamily="34" charset="0"/>
              <a:ea typeface="+mn-ea"/>
            </a:endParaRPr>
          </a:p>
          <a:p>
            <a:pPr marL="404813" lvl="1" indent="11113">
              <a:defRPr/>
            </a:pPr>
            <a:endParaRPr lang="en-US" sz="2000" dirty="0" smtClean="0">
              <a:latin typeface="Calibri" pitchFamily="34" charset="0"/>
              <a:ea typeface="+mn-ea"/>
            </a:endParaRPr>
          </a:p>
          <a:p>
            <a:pPr marL="477838">
              <a:tabLst>
                <a:tab pos="4413250" algn="l"/>
                <a:tab pos="8586788" algn="l"/>
              </a:tabLst>
              <a:defRPr/>
            </a:pPr>
            <a:r>
              <a:rPr lang="en-US" sz="3200" dirty="0" smtClean="0">
                <a:latin typeface="Calibri" pitchFamily="34" charset="0"/>
                <a:ea typeface="+mn-ea"/>
              </a:rPr>
              <a:t>Compute</a:t>
            </a:r>
            <a:r>
              <a:rPr lang="en-US" sz="3200" dirty="0">
                <a:latin typeface="Calibri" pitchFamily="34" charset="0"/>
                <a:ea typeface="+mn-ea"/>
              </a:rPr>
              <a:t>-bound: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</a:rPr>
              <a:t>  	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  <a:ea typeface="+mn-ea"/>
              </a:rPr>
              <a:t>R</a:t>
            </a:r>
            <a:r>
              <a:rPr lang="en-US" sz="3200" dirty="0">
                <a:latin typeface="Calibri" pitchFamily="34" charset="0"/>
                <a:ea typeface="+mn-ea"/>
                <a:cs typeface="Calibri" pitchFamily="34" charset="0"/>
                <a:sym typeface="Symbol"/>
              </a:rPr>
              <a:t>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  <a:ea typeface="+mn-ea"/>
              </a:rPr>
              <a:t>N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</a:rPr>
              <a:t>/</a:t>
            </a:r>
            <a:r>
              <a:rPr lang="en-US" sz="3200" dirty="0">
                <a:latin typeface="Calibri" pitchFamily="34" charset="0"/>
                <a:ea typeface="+mn-ea"/>
                <a:cs typeface="Calibri" pitchFamily="34" charset="0"/>
              </a:rPr>
              <a:t>corpus_size      	</a:t>
            </a:r>
            <a:r>
              <a:rPr lang="en-US" sz="3200" dirty="0" smtClean="0">
                <a:latin typeface="Calibri" pitchFamily="34" charset="0"/>
                <a:ea typeface="+mn-ea"/>
                <a:cs typeface="Calibri" pitchFamily="34" charset="0"/>
              </a:rPr>
              <a:t>TD </a:t>
            </a:r>
            <a:r>
              <a:rPr lang="en-US" sz="3200" dirty="0">
                <a:latin typeface="Calibri" pitchFamily="34" charset="0"/>
                <a:ea typeface="+mn-ea"/>
                <a:cs typeface="Calibri" pitchFamily="34" charset="0"/>
              </a:rPr>
              <a:t>per sec</a:t>
            </a:r>
          </a:p>
          <a:p>
            <a:pPr marL="477838">
              <a:tabLst>
                <a:tab pos="4413250" algn="l"/>
                <a:tab pos="8586788" algn="l"/>
              </a:tabLst>
              <a:defRPr/>
            </a:pPr>
            <a:r>
              <a:rPr lang="en-US" sz="3200" dirty="0">
                <a:latin typeface="Calibri" pitchFamily="34" charset="0"/>
                <a:ea typeface="+mn-ea"/>
              </a:rPr>
              <a:t>Memory-bound :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</a:rPr>
              <a:t>  	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  <a:ea typeface="+mn-ea"/>
              </a:rPr>
              <a:t>T</a:t>
            </a:r>
            <a:r>
              <a:rPr lang="en-US" sz="3200" dirty="0">
                <a:latin typeface="Calibri" pitchFamily="34" charset="0"/>
                <a:ea typeface="+mn-ea"/>
                <a:cs typeface="Calibri" pitchFamily="34" charset="0"/>
                <a:sym typeface="Symbol"/>
              </a:rPr>
              <a:t></a:t>
            </a:r>
            <a:r>
              <a:rPr lang="en-US" sz="3200" b="1" dirty="0">
                <a:solidFill>
                  <a:srgbClr val="FF0000"/>
                </a:solidFill>
                <a:latin typeface="Calibri" pitchFamily="34" charset="0"/>
                <a:ea typeface="+mn-ea"/>
                <a:sym typeface="Symbol"/>
              </a:rPr>
              <a:t>BW</a:t>
            </a:r>
            <a:r>
              <a:rPr lang="en-US" sz="3200" dirty="0">
                <a:latin typeface="Calibri" pitchFamily="34" charset="0"/>
                <a:ea typeface="+mn-ea"/>
                <a:cs typeface="Calibri" pitchFamily="34" charset="0"/>
              </a:rPr>
              <a:t>/corpus_size  	</a:t>
            </a:r>
            <a:r>
              <a:rPr lang="en-US" sz="3200" dirty="0" smtClean="0">
                <a:latin typeface="Calibri" pitchFamily="34" charset="0"/>
                <a:ea typeface="+mn-ea"/>
                <a:cs typeface="Calibri" pitchFamily="34" charset="0"/>
              </a:rPr>
              <a:t>TD </a:t>
            </a:r>
            <a:r>
              <a:rPr lang="en-US" sz="3200" dirty="0">
                <a:latin typeface="Calibri" pitchFamily="34" charset="0"/>
                <a:ea typeface="+mn-ea"/>
                <a:cs typeface="Calibri" pitchFamily="34" charset="0"/>
              </a:rPr>
              <a:t>per sec</a:t>
            </a:r>
          </a:p>
        </p:txBody>
      </p:sp>
      <p:pic>
        <p:nvPicPr>
          <p:cNvPr id="13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t="34943" r="51770"/>
          <a:stretch>
            <a:fillRect/>
          </a:stretch>
        </p:blipFill>
        <p:spPr bwMode="auto">
          <a:xfrm>
            <a:off x="7594185" y="4927600"/>
            <a:ext cx="5488189" cy="517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592624" y="261938"/>
            <a:ext cx="28149630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500" b="1" dirty="0" smtClean="0">
                <a:solidFill>
                  <a:schemeClr val="bg1"/>
                </a:solidFill>
                <a:latin typeface="Calibri" pitchFamily="34" charset="0"/>
              </a:rPr>
              <a:t>REALTIME 3D RECONSTRUCTION OF REALWORLD SCENES</a:t>
            </a:r>
            <a:endParaRPr lang="en-US" sz="85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857707" y="1922212"/>
            <a:ext cx="275945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 dirty="0" smtClean="0">
                <a:latin typeface="Calibri" pitchFamily="34" charset="0"/>
              </a:rPr>
              <a:t>Yu Wang, Hyun </a:t>
            </a:r>
            <a:r>
              <a:rPr lang="en-US" sz="4800" dirty="0" err="1" smtClean="0">
                <a:latin typeface="Calibri" pitchFamily="34" charset="0"/>
              </a:rPr>
              <a:t>Soo</a:t>
            </a:r>
            <a:r>
              <a:rPr lang="en-US" sz="4800" dirty="0" smtClean="0">
                <a:latin typeface="Calibri" pitchFamily="34" charset="0"/>
              </a:rPr>
              <a:t> Park, Peter Milder, James C. Hoe, </a:t>
            </a:r>
            <a:r>
              <a:rPr lang="en-US" sz="4800" dirty="0" err="1" smtClean="0">
                <a:latin typeface="Calibri" pitchFamily="34" charset="0"/>
              </a:rPr>
              <a:t>Yaser</a:t>
            </a:r>
            <a:r>
              <a:rPr lang="en-US" sz="4800" dirty="0" smtClean="0">
                <a:latin typeface="Calibri" pitchFamily="34" charset="0"/>
              </a:rPr>
              <a:t> Sheikh (CMU);      Eriko Nurvitadhi, Mei Chen (Intel) </a:t>
            </a:r>
            <a:endParaRPr lang="en-US" sz="4800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056070" y="8796857"/>
            <a:ext cx="26237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Calibri"/>
                <a:cs typeface="Calibri"/>
              </a:rPr>
              <a:t>Camera pose </a:t>
            </a:r>
          </a:p>
          <a:p>
            <a:r>
              <a:rPr lang="en-US" sz="3600" dirty="0" smtClean="0">
                <a:latin typeface="Calibri"/>
                <a:cs typeface="Calibri"/>
              </a:rPr>
              <a:t>estimation</a:t>
            </a: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73067" y="4876795"/>
            <a:ext cx="214453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libri"/>
                <a:cs typeface="Calibri"/>
              </a:rPr>
              <a:t>3D point </a:t>
            </a:r>
          </a:p>
          <a:p>
            <a:pPr algn="ctr"/>
            <a:r>
              <a:rPr lang="en-US" sz="3600" dirty="0" smtClean="0">
                <a:latin typeface="Calibri"/>
                <a:cs typeface="Calibri"/>
              </a:rPr>
              <a:t>cloud (corpus)</a:t>
            </a: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92592" y="10002199"/>
            <a:ext cx="4164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Calibri"/>
                <a:cs typeface="Calibri"/>
              </a:rPr>
              <a:t>Reconstructed Scene</a:t>
            </a:r>
            <a:endParaRPr lang="en-US" sz="3600" b="1" dirty="0">
              <a:latin typeface="Calibri"/>
              <a:cs typeface="Calibri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10820401" y="5857960"/>
            <a:ext cx="1088869" cy="4158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34782" y="10034536"/>
            <a:ext cx="2776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Calibri"/>
                <a:cs typeface="Calibri"/>
              </a:rPr>
              <a:t>Video Stream</a:t>
            </a:r>
          </a:p>
        </p:txBody>
      </p:sp>
      <p:sp>
        <p:nvSpPr>
          <p:cNvPr id="36" name="TextBox 17"/>
          <p:cNvSpPr txBox="1">
            <a:spLocks noChangeArrowheads="1"/>
          </p:cNvSpPr>
          <p:nvPr/>
        </p:nvSpPr>
        <p:spPr bwMode="auto">
          <a:xfrm>
            <a:off x="729206" y="11008598"/>
            <a:ext cx="13875794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7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eaLnBrk="0" hangingPunct="0">
              <a:defRPr sz="7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7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7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7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3760788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3760788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3760788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3760788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b="1" dirty="0" smtClean="0">
                <a:latin typeface="Calibri" charset="0"/>
              </a:rPr>
              <a:t>Problem</a:t>
            </a:r>
            <a:r>
              <a:rPr lang="en-US" sz="4000" dirty="0" smtClean="0">
                <a:latin typeface="Calibri" charset="0"/>
              </a:rPr>
              <a:t>: </a:t>
            </a:r>
            <a:r>
              <a:rPr lang="en-US" sz="4000" dirty="0" smtClean="0">
                <a:latin typeface="Calibri" charset="0"/>
                <a:ea typeface="ＭＳ Ｐゴシック" charset="0"/>
              </a:rPr>
              <a:t>Perceptually </a:t>
            </a:r>
            <a:r>
              <a:rPr lang="en-US" sz="4000" dirty="0">
                <a:latin typeface="Calibri" charset="0"/>
                <a:ea typeface="ＭＳ Ｐゴシック" charset="0"/>
              </a:rPr>
              <a:t>responsive </a:t>
            </a:r>
            <a:r>
              <a:rPr lang="en-US" sz="4000" dirty="0" smtClean="0">
                <a:latin typeface="Calibri" charset="0"/>
                <a:ea typeface="ＭＳ Ｐゴシック" charset="0"/>
              </a:rPr>
              <a:t>systems require </a:t>
            </a:r>
            <a:r>
              <a:rPr lang="en-US" sz="4000" dirty="0" err="1" smtClean="0">
                <a:latin typeface="Calibri" charset="0"/>
                <a:ea typeface="ＭＳ Ｐゴシック" charset="0"/>
              </a:rPr>
              <a:t>realtime</a:t>
            </a:r>
            <a:r>
              <a:rPr lang="en-US" sz="4000" dirty="0" smtClean="0">
                <a:latin typeface="Calibri" charset="0"/>
                <a:ea typeface="ＭＳ Ｐゴシック" charset="0"/>
              </a:rPr>
              <a:t> 3D knowledge</a:t>
            </a:r>
            <a:r>
              <a:rPr lang="en-US" sz="4000" dirty="0" smtClean="0">
                <a:latin typeface="Calibri" charset="0"/>
              </a:rPr>
              <a:t> of </a:t>
            </a:r>
            <a:r>
              <a:rPr lang="en-US" sz="4000" dirty="0" smtClean="0">
                <a:latin typeface="Calibri" charset="0"/>
                <a:ea typeface="ＭＳ Ｐゴシック" charset="0"/>
              </a:rPr>
              <a:t>environment</a:t>
            </a:r>
          </a:p>
          <a:p>
            <a:pPr eaLnBrk="1" hangingPunct="1"/>
            <a:r>
              <a:rPr lang="en-US" sz="1000" dirty="0" smtClean="0">
                <a:latin typeface="Calibri" charset="0"/>
                <a:ea typeface="ＭＳ Ｐゴシック" charset="0"/>
              </a:rPr>
              <a:t> </a:t>
            </a:r>
          </a:p>
          <a:p>
            <a:pPr eaLnBrk="1" hangingPunct="1"/>
            <a:r>
              <a:rPr lang="en-US" sz="4000" b="1" dirty="0" smtClean="0">
                <a:latin typeface="Calibri" charset="0"/>
              </a:rPr>
              <a:t>Example: </a:t>
            </a:r>
            <a:r>
              <a:rPr lang="en-US" sz="4000" dirty="0" smtClean="0">
                <a:latin typeface="Calibri" charset="0"/>
              </a:rPr>
              <a:t>to track user movements in a space, and the nearby objects in that space that user can interact with</a:t>
            </a:r>
          </a:p>
          <a:p>
            <a:pPr eaLnBrk="1" hangingPunct="1">
              <a:buFont typeface="Wingdings" charset="0"/>
              <a:buChar char="§"/>
            </a:pPr>
            <a:endParaRPr lang="en-US" sz="2000" dirty="0" smtClean="0">
              <a:latin typeface="Calibri" charset="0"/>
              <a:ea typeface="ＭＳ Ｐゴシック" charset="0"/>
            </a:endParaRPr>
          </a:p>
          <a:p>
            <a:pPr eaLnBrk="1" hangingPunct="1"/>
            <a:r>
              <a:rPr lang="en-US" sz="4000" b="1" dirty="0" smtClean="0">
                <a:latin typeface="Calibri" charset="0"/>
              </a:rPr>
              <a:t>Project goal</a:t>
            </a:r>
            <a:r>
              <a:rPr lang="en-US" sz="4000" dirty="0" smtClean="0">
                <a:latin typeface="Calibri" charset="0"/>
              </a:rPr>
              <a:t>: produce a low energy, memory-bandwidth efficient embedded solution for </a:t>
            </a:r>
            <a:r>
              <a:rPr lang="en-US" sz="4000" dirty="0" err="1" smtClean="0">
                <a:latin typeface="Calibri" charset="0"/>
              </a:rPr>
              <a:t>realtime</a:t>
            </a:r>
            <a:r>
              <a:rPr lang="en-US" sz="4000" dirty="0" smtClean="0">
                <a:latin typeface="Calibri" charset="0"/>
              </a:rPr>
              <a:t> 3D reconstruction of dynamic environments from monocular video</a:t>
            </a:r>
            <a:endParaRPr lang="en-US" sz="4000" dirty="0" smtClean="0">
              <a:latin typeface="Calibri" charset="0"/>
              <a:ea typeface="ＭＳ Ｐゴシック" charset="0"/>
            </a:endParaRPr>
          </a:p>
        </p:txBody>
      </p:sp>
      <p:grpSp>
        <p:nvGrpSpPr>
          <p:cNvPr id="38" name="Group 14"/>
          <p:cNvGrpSpPr>
            <a:grpSpLocks/>
          </p:cNvGrpSpPr>
          <p:nvPr/>
        </p:nvGrpSpPr>
        <p:grpSpPr bwMode="auto">
          <a:xfrm>
            <a:off x="782723" y="3439770"/>
            <a:ext cx="13411200" cy="1092200"/>
            <a:chOff x="1625600" y="4013200"/>
            <a:chExt cx="13411200" cy="1091838"/>
          </a:xfrm>
        </p:grpSpPr>
        <p:sp>
          <p:nvSpPr>
            <p:cNvPr id="39" name="TextBox 15"/>
            <p:cNvSpPr txBox="1">
              <a:spLocks noChangeArrowheads="1"/>
            </p:cNvSpPr>
            <p:nvPr/>
          </p:nvSpPr>
          <p:spPr bwMode="auto">
            <a:xfrm>
              <a:off x="1625600" y="4013200"/>
              <a:ext cx="120650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000" b="1" dirty="0" smtClean="0">
                  <a:solidFill>
                    <a:srgbClr val="C00000"/>
                  </a:solidFill>
                  <a:latin typeface="Calibri" pitchFamily="34" charset="0"/>
                </a:rPr>
                <a:t>(1) OVERVIEW</a:t>
              </a:r>
              <a:endParaRPr lang="en-US" sz="60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1727200" y="5105038"/>
              <a:ext cx="13309600" cy="0"/>
            </a:xfrm>
            <a:prstGeom prst="line">
              <a:avLst/>
            </a:prstGeom>
            <a:ln w="12700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3"/>
          <p:cNvSpPr>
            <a:spLocks/>
          </p:cNvSpPr>
          <p:nvPr/>
        </p:nvSpPr>
        <p:spPr bwMode="auto">
          <a:xfrm>
            <a:off x="19364699" y="26972549"/>
            <a:ext cx="3328260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Calibri" charset="0"/>
                <a:ea typeface="Calibri" charset="0"/>
                <a:cs typeface="Calibri" charset="0"/>
                <a:sym typeface="Times" charset="0"/>
              </a:rPr>
              <a:t>3D Point Cloud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 Corpus</a:t>
            </a:r>
            <a:endParaRPr lang="en-US" sz="2800" b="1" dirty="0">
              <a:latin typeface="Calibri" charset="0"/>
              <a:ea typeface="Calibri" charset="0"/>
              <a:cs typeface="Calibri" charset="0"/>
              <a:sym typeface="Times" charset="0"/>
            </a:endParaRPr>
          </a:p>
        </p:txBody>
      </p:sp>
      <p:sp>
        <p:nvSpPr>
          <p:cNvPr id="53" name="Rectangle 8"/>
          <p:cNvSpPr>
            <a:spLocks/>
          </p:cNvSpPr>
          <p:nvPr/>
        </p:nvSpPr>
        <p:spPr bwMode="auto">
          <a:xfrm>
            <a:off x="19490111" y="30982574"/>
            <a:ext cx="3137503" cy="8617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latin typeface="Calibri" charset="0"/>
                <a:ea typeface="Calibri" charset="0"/>
                <a:cs typeface="Calibri" charset="0"/>
                <a:sym typeface="Times" charset="0"/>
              </a:rPr>
              <a:t>Prototyping Platform</a:t>
            </a:r>
            <a:endParaRPr lang="en-US" sz="2800" b="1" dirty="0" smtClean="0">
              <a:latin typeface="Calibri" charset="0"/>
              <a:ea typeface="Calibri" charset="0"/>
              <a:cs typeface="Calibri" charset="0"/>
              <a:sym typeface="Times" charset="0"/>
            </a:endParaRPr>
          </a:p>
          <a:p>
            <a:pPr algn="ctr"/>
            <a:r>
              <a:rPr lang="en-US" sz="2800" b="1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(</a:t>
            </a:r>
            <a:r>
              <a:rPr lang="en-US" sz="2800" b="1" dirty="0" err="1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Altera</a:t>
            </a:r>
            <a:r>
              <a:rPr lang="en-US" sz="2800" b="1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 DE4 Board)</a:t>
            </a:r>
            <a:endParaRPr lang="en-US" sz="2800" b="1" dirty="0">
              <a:latin typeface="Calibri" charset="0"/>
              <a:ea typeface="Calibri" charset="0"/>
              <a:cs typeface="Calibri" charset="0"/>
              <a:sym typeface="Times" charset="0"/>
            </a:endParaRPr>
          </a:p>
        </p:txBody>
      </p:sp>
      <p:sp>
        <p:nvSpPr>
          <p:cNvPr id="55" name="Rectangle 11"/>
          <p:cNvSpPr>
            <a:spLocks/>
          </p:cNvSpPr>
          <p:nvPr/>
        </p:nvSpPr>
        <p:spPr bwMode="auto">
          <a:xfrm>
            <a:off x="15011450" y="31211173"/>
            <a:ext cx="3402258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latin typeface="Calibri" charset="0"/>
                <a:ea typeface="Calibri" charset="0"/>
                <a:cs typeface="Calibri" charset="0"/>
                <a:sym typeface="Times" charset="0"/>
              </a:rPr>
              <a:t>Input Video Stream</a:t>
            </a:r>
          </a:p>
        </p:txBody>
      </p:sp>
      <p:pic>
        <p:nvPicPr>
          <p:cNvPr id="56" name="Picture 12"/>
          <p:cNvPicPr>
            <a:picLocks noChangeAspect="1" noChangeArrowheads="1"/>
          </p:cNvPicPr>
          <p:nvPr/>
        </p:nvPicPr>
        <p:blipFill>
          <a:blip r:embed="rId3" cstate="print"/>
          <a:srcRect l="4678" t="999" r="64766" b="56604"/>
          <a:stretch>
            <a:fillRect/>
          </a:stretch>
        </p:blipFill>
        <p:spPr bwMode="auto">
          <a:xfrm>
            <a:off x="15339874" y="24612995"/>
            <a:ext cx="2640369" cy="22614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7" name="Rectangle 13"/>
          <p:cNvSpPr>
            <a:spLocks/>
          </p:cNvSpPr>
          <p:nvPr/>
        </p:nvSpPr>
        <p:spPr bwMode="auto">
          <a:xfrm>
            <a:off x="15011410" y="26943974"/>
            <a:ext cx="3225800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latin typeface="Calibri" charset="0"/>
                <a:ea typeface="Calibri" charset="0"/>
                <a:cs typeface="Calibri" charset="0"/>
                <a:sym typeface="Times" charset="0"/>
              </a:rPr>
              <a:t>Mobile Camera</a:t>
            </a:r>
          </a:p>
        </p:txBody>
      </p:sp>
      <p:sp>
        <p:nvSpPr>
          <p:cNvPr id="68" name="Right Arrow 67"/>
          <p:cNvSpPr/>
          <p:nvPr/>
        </p:nvSpPr>
        <p:spPr bwMode="auto">
          <a:xfrm rot="5400000">
            <a:off x="16330622" y="27590677"/>
            <a:ext cx="640080" cy="53022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7" name="TextBox 30"/>
          <p:cNvSpPr txBox="1">
            <a:spLocks noChangeArrowheads="1"/>
          </p:cNvSpPr>
          <p:nvPr/>
        </p:nvSpPr>
        <p:spPr bwMode="auto">
          <a:xfrm>
            <a:off x="24323343" y="31127533"/>
            <a:ext cx="3962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latin typeface="Calibri" charset="0"/>
                <a:ea typeface="Calibri" charset="0"/>
                <a:cs typeface="Calibri" charset="0"/>
              </a:rPr>
              <a:t>3D Camera Motion</a:t>
            </a:r>
            <a:endParaRPr lang="en-US" sz="28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0" name="Right Arrow 79"/>
          <p:cNvSpPr/>
          <p:nvPr/>
        </p:nvSpPr>
        <p:spPr bwMode="auto">
          <a:xfrm rot="5400000">
            <a:off x="20682472" y="27539878"/>
            <a:ext cx="640080" cy="53022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9" name="Right Arrow 98"/>
          <p:cNvSpPr/>
          <p:nvPr/>
        </p:nvSpPr>
        <p:spPr bwMode="auto">
          <a:xfrm>
            <a:off x="23154742" y="29495673"/>
            <a:ext cx="731520" cy="53022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41" name="Group 14"/>
          <p:cNvGrpSpPr>
            <a:grpSpLocks/>
          </p:cNvGrpSpPr>
          <p:nvPr/>
        </p:nvGrpSpPr>
        <p:grpSpPr bwMode="auto">
          <a:xfrm>
            <a:off x="15098705" y="17709263"/>
            <a:ext cx="13411200" cy="1092201"/>
            <a:chOff x="1625600" y="3886241"/>
            <a:chExt cx="13411200" cy="1091839"/>
          </a:xfrm>
        </p:grpSpPr>
        <p:sp>
          <p:nvSpPr>
            <p:cNvPr id="142" name="TextBox 15"/>
            <p:cNvSpPr txBox="1">
              <a:spLocks noChangeArrowheads="1"/>
            </p:cNvSpPr>
            <p:nvPr/>
          </p:nvSpPr>
          <p:spPr bwMode="auto">
            <a:xfrm>
              <a:off x="1625600" y="3886241"/>
              <a:ext cx="12065000" cy="1015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000" b="1" dirty="0" smtClean="0">
                  <a:solidFill>
                    <a:srgbClr val="C00000"/>
                  </a:solidFill>
                  <a:latin typeface="Calibri" pitchFamily="34" charset="0"/>
                </a:rPr>
                <a:t>(4) FPGA PROOF-OF-CONCEPT</a:t>
              </a:r>
              <a:endParaRPr lang="en-US" sz="60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cxnSp>
          <p:nvCxnSpPr>
            <p:cNvPr id="143" name="Straight Connector 142"/>
            <p:cNvCxnSpPr/>
            <p:nvPr/>
          </p:nvCxnSpPr>
          <p:spPr>
            <a:xfrm>
              <a:off x="1727200" y="4978080"/>
              <a:ext cx="13309600" cy="0"/>
            </a:xfrm>
            <a:prstGeom prst="line">
              <a:avLst/>
            </a:prstGeom>
            <a:ln w="12700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Rectangle 3"/>
          <p:cNvSpPr txBox="1">
            <a:spLocks noChangeArrowheads="1"/>
          </p:cNvSpPr>
          <p:nvPr/>
        </p:nvSpPr>
        <p:spPr bwMode="auto">
          <a:xfrm>
            <a:off x="20544381" y="14395617"/>
            <a:ext cx="7140575" cy="409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defTabSz="914400">
              <a:lnSpc>
                <a:spcPct val="80000"/>
              </a:lnSpc>
              <a:spcBef>
                <a:spcPct val="20000"/>
              </a:spcBef>
              <a:defRPr/>
            </a:pPr>
            <a:endParaRPr lang="en-US" sz="2800" kern="0" dirty="0">
              <a:latin typeface="+mj-lt"/>
              <a:ea typeface="+mn-ea"/>
            </a:endParaRPr>
          </a:p>
          <a:p>
            <a:pPr marL="342900" indent="-342900" defTabSz="9144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latin typeface="+mj-lt"/>
              <a:ea typeface="+mn-ea"/>
              <a:cs typeface="+mn-cs"/>
            </a:endParaRPr>
          </a:p>
          <a:p>
            <a:pPr marL="742950" lvl="1" indent="-285750" defTabSz="9144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800" kern="0" dirty="0">
                <a:latin typeface="+mj-lt"/>
                <a:ea typeface="+mn-ea"/>
                <a:cs typeface="Calibri" pitchFamily="34" charset="0"/>
              </a:rPr>
              <a:t>B</a:t>
            </a:r>
          </a:p>
        </p:txBody>
      </p:sp>
      <p:sp>
        <p:nvSpPr>
          <p:cNvPr id="147" name="Flowchart: Process 92"/>
          <p:cNvSpPr/>
          <p:nvPr/>
        </p:nvSpPr>
        <p:spPr bwMode="auto">
          <a:xfrm>
            <a:off x="17834519" y="11379449"/>
            <a:ext cx="9850437" cy="5011195"/>
          </a:xfrm>
          <a:prstGeom prst="flowChart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r>
              <a:rPr lang="en-US" sz="2600" b="1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 Matching </a:t>
            </a:r>
            <a:r>
              <a:rPr lang="en-US" sz="2600" b="1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Accelerator</a:t>
            </a:r>
            <a:endParaRPr lang="en-US" sz="2600" b="1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48" name="Flowchart: Process 93"/>
          <p:cNvSpPr/>
          <p:nvPr/>
        </p:nvSpPr>
        <p:spPr bwMode="auto">
          <a:xfrm>
            <a:off x="24608310" y="14470684"/>
            <a:ext cx="2972427" cy="1206263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  <a:cs typeface="Calibri" pitchFamily="34" charset="0"/>
              </a:rPr>
              <a:t>Nearest neighbor update </a:t>
            </a:r>
          </a:p>
        </p:txBody>
      </p:sp>
      <p:sp>
        <p:nvSpPr>
          <p:cNvPr id="150" name="Bent Arrow 149"/>
          <p:cNvSpPr/>
          <p:nvPr/>
        </p:nvSpPr>
        <p:spPr bwMode="auto">
          <a:xfrm rot="5400000">
            <a:off x="25417106" y="13050717"/>
            <a:ext cx="1405149" cy="1355726"/>
          </a:xfrm>
          <a:prstGeom prst="bentArrow">
            <a:avLst>
              <a:gd name="adj1" fmla="val 16385"/>
              <a:gd name="adj2" fmla="val 16385"/>
              <a:gd name="adj3" fmla="val 21308"/>
              <a:gd name="adj4" fmla="val 4375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1" name="TextBox 150"/>
          <p:cNvSpPr txBox="1"/>
          <p:nvPr/>
        </p:nvSpPr>
        <p:spPr bwMode="auto">
          <a:xfrm>
            <a:off x="25659306" y="12164962"/>
            <a:ext cx="1346042" cy="48811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j-lt"/>
                <a:ea typeface="+mn-ea"/>
                <a:cs typeface="Calibri" pitchFamily="34" charset="0"/>
              </a:rPr>
              <a:t>distances</a:t>
            </a:r>
          </a:p>
        </p:txBody>
      </p:sp>
      <p:sp>
        <p:nvSpPr>
          <p:cNvPr id="152" name="Left-Right Arrow 151"/>
          <p:cNvSpPr/>
          <p:nvPr/>
        </p:nvSpPr>
        <p:spPr bwMode="auto">
          <a:xfrm>
            <a:off x="23044694" y="14945717"/>
            <a:ext cx="1250950" cy="449824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3" name="Right Arrow 152"/>
          <p:cNvSpPr/>
          <p:nvPr/>
        </p:nvSpPr>
        <p:spPr bwMode="auto">
          <a:xfrm>
            <a:off x="15958094" y="15001884"/>
            <a:ext cx="2397124" cy="560601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4" name="Flowchart: Process 99"/>
          <p:cNvSpPr/>
          <p:nvPr/>
        </p:nvSpPr>
        <p:spPr bwMode="auto">
          <a:xfrm>
            <a:off x="15958094" y="11940956"/>
            <a:ext cx="1667511" cy="1459920"/>
          </a:xfrm>
          <a:prstGeom prst="flowChartProcess">
            <a:avLst/>
          </a:prstGeom>
          <a:solidFill>
            <a:srgbClr val="DC7275"/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7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7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7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7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7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3760788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3760788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3760788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3760788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dirty="0">
                <a:latin typeface="Calibri" charset="0"/>
                <a:cs typeface="Calibri" charset="0"/>
              </a:rPr>
              <a:t>Corpus</a:t>
            </a:r>
          </a:p>
          <a:p>
            <a:pPr algn="ctr"/>
            <a:r>
              <a:rPr lang="en-US" sz="2400" dirty="0">
                <a:latin typeface="Calibri" charset="0"/>
                <a:cs typeface="Calibri" charset="0"/>
              </a:rPr>
              <a:t>in</a:t>
            </a:r>
          </a:p>
          <a:p>
            <a:pPr algn="ctr"/>
            <a:r>
              <a:rPr lang="en-US" sz="2400" b="1" dirty="0">
                <a:latin typeface="Calibri" charset="0"/>
                <a:cs typeface="Calibri" charset="0"/>
              </a:rPr>
              <a:t>DRAM</a:t>
            </a:r>
            <a:r>
              <a:rPr lang="en-US" sz="2400" dirty="0">
                <a:latin typeface="Calibri" charset="0"/>
                <a:cs typeface="Calibri" charset="0"/>
              </a:rPr>
              <a:t> </a:t>
            </a:r>
          </a:p>
          <a:p>
            <a:pPr algn="ctr"/>
            <a:r>
              <a:rPr lang="en-US" sz="2400" dirty="0">
                <a:latin typeface="Calibri" charset="0"/>
                <a:cs typeface="Calibri" charset="0"/>
              </a:rPr>
              <a:t> </a:t>
            </a:r>
          </a:p>
        </p:txBody>
      </p:sp>
      <p:sp>
        <p:nvSpPr>
          <p:cNvPr id="155" name="Bent Arrow 154"/>
          <p:cNvSpPr/>
          <p:nvPr/>
        </p:nvSpPr>
        <p:spPr bwMode="auto">
          <a:xfrm>
            <a:off x="18875919" y="13443722"/>
            <a:ext cx="1771650" cy="1122881"/>
          </a:xfrm>
          <a:prstGeom prst="bentArrow">
            <a:avLst>
              <a:gd name="adj1" fmla="val 25805"/>
              <a:gd name="adj2" fmla="val 22041"/>
              <a:gd name="adj3" fmla="val 20266"/>
              <a:gd name="adj4" fmla="val 4375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pPr defTabSz="914400" eaLnBrk="0" hangingPunct="0"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      </a:t>
            </a:r>
            <a:endParaRPr lang="en-US" sz="2800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56" name="Bent Arrow 155"/>
          <p:cNvSpPr/>
          <p:nvPr/>
        </p:nvSpPr>
        <p:spPr bwMode="auto">
          <a:xfrm>
            <a:off x="18980694" y="13331267"/>
            <a:ext cx="1771650" cy="1122880"/>
          </a:xfrm>
          <a:prstGeom prst="bentArrow">
            <a:avLst>
              <a:gd name="adj1" fmla="val 25805"/>
              <a:gd name="adj2" fmla="val 22041"/>
              <a:gd name="adj3" fmla="val 20266"/>
              <a:gd name="adj4" fmla="val 4375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pPr defTabSz="914400" eaLnBrk="0" hangingPunct="0"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      </a:t>
            </a:r>
            <a:endParaRPr lang="en-US" sz="2800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57" name="Bent Arrow 156"/>
          <p:cNvSpPr/>
          <p:nvPr/>
        </p:nvSpPr>
        <p:spPr bwMode="auto">
          <a:xfrm>
            <a:off x="19060069" y="13164845"/>
            <a:ext cx="1771650" cy="1202248"/>
          </a:xfrm>
          <a:prstGeom prst="bentArrow">
            <a:avLst>
              <a:gd name="adj1" fmla="val 25805"/>
              <a:gd name="adj2" fmla="val 22041"/>
              <a:gd name="adj3" fmla="val 20266"/>
              <a:gd name="adj4" fmla="val 4375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pPr defTabSz="914400" eaLnBrk="0" hangingPunct="0"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      </a:t>
            </a:r>
          </a:p>
          <a:p>
            <a:pPr defTabSz="914400" eaLnBrk="0" hangingPunct="0">
              <a:defRPr/>
            </a:pPr>
            <a:endParaRPr lang="en-US" sz="2800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58" name="Flowchart: Process 103"/>
          <p:cNvSpPr/>
          <p:nvPr/>
        </p:nvSpPr>
        <p:spPr bwMode="auto">
          <a:xfrm>
            <a:off x="18355142" y="14486804"/>
            <a:ext cx="4689876" cy="1692323"/>
          </a:xfrm>
          <a:prstGeom prst="flowChartProcess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Calibri" pitchFamily="34" charset="0"/>
              </a:rPr>
              <a:t> Buffer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  <a:cs typeface="Calibri" pitchFamily="34" charset="0"/>
              </a:rPr>
              <a:t>- hold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Calibri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Calibri" pitchFamily="34" charset="0"/>
              </a:rPr>
              <a:t>T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Calibri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Calibri" pitchFamily="34" charset="0"/>
              </a:rPr>
              <a:t>descriptors at a time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  <a:cs typeface="Calibri" pitchFamily="34" charset="0"/>
              </a:rPr>
              <a:t>- hold per descriptor nearest 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  <a:cs typeface="Calibri" pitchFamily="34" charset="0"/>
              </a:rPr>
              <a:t>  neighbor bookkeeping</a:t>
            </a:r>
          </a:p>
        </p:txBody>
      </p:sp>
      <p:sp>
        <p:nvSpPr>
          <p:cNvPr id="159" name="Bent Arrow 158"/>
          <p:cNvSpPr/>
          <p:nvPr/>
        </p:nvSpPr>
        <p:spPr bwMode="auto">
          <a:xfrm rot="5400000">
            <a:off x="25521087" y="12939055"/>
            <a:ext cx="1405151" cy="1354136"/>
          </a:xfrm>
          <a:prstGeom prst="bentArrow">
            <a:avLst>
              <a:gd name="adj1" fmla="val 16385"/>
              <a:gd name="adj2" fmla="val 16385"/>
              <a:gd name="adj3" fmla="val 21308"/>
              <a:gd name="adj4" fmla="val 4375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0" name="Bent Arrow 159"/>
          <p:cNvSpPr/>
          <p:nvPr/>
        </p:nvSpPr>
        <p:spPr bwMode="auto">
          <a:xfrm rot="5400000">
            <a:off x="25573474" y="12774213"/>
            <a:ext cx="1405150" cy="1458913"/>
          </a:xfrm>
          <a:prstGeom prst="bentArrow">
            <a:avLst>
              <a:gd name="adj1" fmla="val 15311"/>
              <a:gd name="adj2" fmla="val 14392"/>
              <a:gd name="adj3" fmla="val 21308"/>
              <a:gd name="adj4" fmla="val 4697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1" name="Flowchart: Process 106"/>
          <p:cNvSpPr/>
          <p:nvPr/>
        </p:nvSpPr>
        <p:spPr bwMode="auto">
          <a:xfrm>
            <a:off x="20856409" y="12390162"/>
            <a:ext cx="4481437" cy="1494635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2800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62" name="Flowchart: Process 107"/>
          <p:cNvSpPr/>
          <p:nvPr/>
        </p:nvSpPr>
        <p:spPr bwMode="auto">
          <a:xfrm>
            <a:off x="20960628" y="12277860"/>
            <a:ext cx="4481437" cy="1472661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2800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63" name="Flowchart: Process 108"/>
          <p:cNvSpPr/>
          <p:nvPr/>
        </p:nvSpPr>
        <p:spPr bwMode="auto">
          <a:xfrm>
            <a:off x="21064848" y="12165559"/>
            <a:ext cx="4481437" cy="1396977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defTabSz="914400" eaLnBrk="0" hangingPunct="0">
              <a:defRPr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Calibri" pitchFamily="34" charset="0"/>
              </a:rPr>
              <a:t>Station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  <a:cs typeface="Calibri" pitchFamily="34" charset="0"/>
              </a:rPr>
              <a:t>   - pipelined</a:t>
            </a:r>
          </a:p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  <a:cs typeface="Calibri" pitchFamily="34" charset="0"/>
              </a:rPr>
              <a:t>   - </a:t>
            </a:r>
            <a:r>
              <a:rPr lang="en-US" sz="2400" b="1" dirty="0">
                <a:solidFill>
                  <a:srgbClr val="FF0000"/>
                </a:solidFill>
                <a:latin typeface="+mj-lt"/>
                <a:cs typeface="Calibri" pitchFamily="34" charset="0"/>
              </a:rPr>
              <a:t>R</a:t>
            </a:r>
            <a:r>
              <a:rPr lang="en-US" sz="2400" dirty="0">
                <a:solidFill>
                  <a:srgbClr val="FF0000"/>
                </a:solidFill>
                <a:latin typeface="+mj-lt"/>
                <a:cs typeface="Calibri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Calibri" pitchFamily="34" charset="0"/>
              </a:rPr>
              <a:t>L2_norms/sec</a:t>
            </a:r>
          </a:p>
          <a:p>
            <a:pPr defTabSz="914400" eaLnBrk="0" hangingPunct="0">
              <a:defRPr/>
            </a:pPr>
            <a:endParaRPr lang="en-US" sz="2400" dirty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defTabSz="914400" eaLnBrk="0" hangingPunct="0"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  <a:cs typeface="Calibri" pitchFamily="34" charset="0"/>
              </a:rPr>
              <a:t>    </a:t>
            </a:r>
          </a:p>
        </p:txBody>
      </p:sp>
      <p:sp>
        <p:nvSpPr>
          <p:cNvPr id="164" name="Left-Right Arrow 163"/>
          <p:cNvSpPr/>
          <p:nvPr/>
        </p:nvSpPr>
        <p:spPr bwMode="auto">
          <a:xfrm>
            <a:off x="23149468" y="15058172"/>
            <a:ext cx="1354136" cy="449824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5" name="Left-Right Arrow 164"/>
          <p:cNvSpPr/>
          <p:nvPr/>
        </p:nvSpPr>
        <p:spPr bwMode="auto">
          <a:xfrm>
            <a:off x="23254245" y="15170629"/>
            <a:ext cx="1354136" cy="449824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6" name="TextBox 165"/>
          <p:cNvSpPr txBox="1"/>
          <p:nvPr/>
        </p:nvSpPr>
        <p:spPr bwMode="auto">
          <a:xfrm>
            <a:off x="20218400" y="13164844"/>
            <a:ext cx="6768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latin typeface="+mj-lt"/>
                <a:ea typeface="+mn-ea"/>
                <a:cs typeface="Calibri" pitchFamily="34" charset="0"/>
              </a:rPr>
              <a:t>TD</a:t>
            </a:r>
            <a:endParaRPr lang="en-US" sz="2400" dirty="0">
              <a:latin typeface="+mj-lt"/>
              <a:ea typeface="+mn-ea"/>
              <a:cs typeface="Calibri" pitchFamily="34" charset="0"/>
            </a:endParaRPr>
          </a:p>
        </p:txBody>
      </p:sp>
      <p:sp>
        <p:nvSpPr>
          <p:cNvPr id="167" name="Right Bracket 166"/>
          <p:cNvSpPr/>
          <p:nvPr/>
        </p:nvSpPr>
        <p:spPr bwMode="auto">
          <a:xfrm rot="13380000">
            <a:off x="20888869" y="11926622"/>
            <a:ext cx="177800" cy="589135"/>
          </a:xfrm>
          <a:prstGeom prst="rightBracke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algn="r" defTabSz="914400" eaLnBrk="0" hangingPunct="0">
              <a:defRPr/>
            </a:pPr>
            <a:endParaRPr lang="en-US" sz="2800" dirty="0">
              <a:latin typeface="+mj-lt"/>
            </a:endParaRPr>
          </a:p>
        </p:txBody>
      </p:sp>
      <p:sp>
        <p:nvSpPr>
          <p:cNvPr id="168" name="TextBox 167"/>
          <p:cNvSpPr txBox="1"/>
          <p:nvPr/>
        </p:nvSpPr>
        <p:spPr bwMode="auto">
          <a:xfrm>
            <a:off x="21261931" y="11535544"/>
            <a:ext cx="2428671" cy="48811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+mj-lt"/>
                <a:ea typeface="+mn-ea"/>
                <a:cs typeface="Calibri" pitchFamily="34" charset="0"/>
              </a:rPr>
              <a:t>N</a:t>
            </a:r>
            <a:r>
              <a:rPr lang="en-US" sz="2400" dirty="0">
                <a:latin typeface="+mj-lt"/>
                <a:ea typeface="+mn-ea"/>
                <a:cs typeface="Calibri" pitchFamily="34" charset="0"/>
              </a:rPr>
              <a:t> parallel stations</a:t>
            </a:r>
          </a:p>
        </p:txBody>
      </p:sp>
      <p:sp>
        <p:nvSpPr>
          <p:cNvPr id="169" name="Right Arrow 168" descr="RD"/>
          <p:cNvSpPr/>
          <p:nvPr/>
        </p:nvSpPr>
        <p:spPr bwMode="auto">
          <a:xfrm>
            <a:off x="17624969" y="12389872"/>
            <a:ext cx="3232151" cy="698771"/>
          </a:xfrm>
          <a:prstGeom prst="rightArrow">
            <a:avLst>
              <a:gd name="adj1" fmla="val 50000"/>
              <a:gd name="adj2" fmla="val 64769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                           </a:t>
            </a:r>
          </a:p>
          <a:p>
            <a:pPr defTabSz="914400" eaLnBrk="0" hangingPunct="0">
              <a:defRPr/>
            </a:pPr>
            <a:r>
              <a:rPr lang="en-US" sz="2800" dirty="0">
                <a:solidFill>
                  <a:schemeClr val="tx1"/>
                </a:solidFill>
                <a:latin typeface="+mj-lt"/>
              </a:rPr>
              <a:t>                         </a:t>
            </a:r>
          </a:p>
        </p:txBody>
      </p:sp>
      <p:sp>
        <p:nvSpPr>
          <p:cNvPr id="170" name="TextBox 169"/>
          <p:cNvSpPr txBox="1"/>
          <p:nvPr/>
        </p:nvSpPr>
        <p:spPr bwMode="auto">
          <a:xfrm>
            <a:off x="15958094" y="14656007"/>
            <a:ext cx="187642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+mj-lt"/>
                <a:ea typeface="+mn-ea"/>
                <a:cs typeface="Calibri" pitchFamily="34" charset="0"/>
              </a:rPr>
              <a:t>TD stream</a:t>
            </a:r>
          </a:p>
        </p:txBody>
      </p:sp>
      <p:sp>
        <p:nvSpPr>
          <p:cNvPr id="171" name="TextBox 170"/>
          <p:cNvSpPr txBox="1"/>
          <p:nvPr/>
        </p:nvSpPr>
        <p:spPr bwMode="auto">
          <a:xfrm>
            <a:off x="17863095" y="12015819"/>
            <a:ext cx="2681287" cy="5531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+mj-lt"/>
                <a:ea typeface="+mn-ea"/>
                <a:cs typeface="Calibri" pitchFamily="34" charset="0"/>
              </a:rPr>
              <a:t>BW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+mn-ea"/>
                <a:cs typeface="Calibri" pitchFamily="34" charset="0"/>
              </a:rPr>
              <a:t> </a:t>
            </a:r>
            <a:r>
              <a:rPr lang="en-US" sz="2800" dirty="0">
                <a:latin typeface="+mj-lt"/>
                <a:ea typeface="+mn-ea"/>
                <a:cs typeface="Calibri" pitchFamily="34" charset="0"/>
              </a:rPr>
              <a:t>desc/sec</a:t>
            </a:r>
          </a:p>
        </p:txBody>
      </p:sp>
      <p:sp>
        <p:nvSpPr>
          <p:cNvPr id="173" name="TextBox 15"/>
          <p:cNvSpPr txBox="1">
            <a:spLocks noChangeArrowheads="1"/>
          </p:cNvSpPr>
          <p:nvPr/>
        </p:nvSpPr>
        <p:spPr bwMode="auto">
          <a:xfrm>
            <a:off x="14991262" y="3438523"/>
            <a:ext cx="134821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  <a:latin typeface="Calibri" pitchFamily="34" charset="0"/>
              </a:rPr>
              <a:t>(3) FEATURE MATCHING ACCELERATOR</a:t>
            </a:r>
            <a:endParaRPr lang="en-US" sz="6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cxnSp>
        <p:nvCxnSpPr>
          <p:cNvPr id="174" name="Straight Connector 173"/>
          <p:cNvCxnSpPr/>
          <p:nvPr/>
        </p:nvCxnSpPr>
        <p:spPr bwMode="auto">
          <a:xfrm>
            <a:off x="15092862" y="4530725"/>
            <a:ext cx="13441680" cy="0"/>
          </a:xfrm>
          <a:prstGeom prst="line">
            <a:avLst/>
          </a:prstGeom>
          <a:ln w="1270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"/>
          <p:cNvSpPr txBox="1">
            <a:spLocks noChangeArrowheads="1"/>
          </p:cNvSpPr>
          <p:nvPr/>
        </p:nvSpPr>
        <p:spPr bwMode="auto">
          <a:xfrm>
            <a:off x="15030957" y="4656182"/>
            <a:ext cx="13233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 smtClean="0">
                <a:latin typeface="Calibri" pitchFamily="34" charset="0"/>
              </a:rPr>
              <a:t>Feature matching:</a:t>
            </a:r>
            <a:r>
              <a:rPr lang="en-US" sz="4000" dirty="0" smtClean="0">
                <a:latin typeface="Calibri" pitchFamily="34" charset="0"/>
              </a:rPr>
              <a:t> for each feature  in each incoming image, find 2 nearest neighbor (L2-norm) in 3D point cloud corpus  </a:t>
            </a:r>
            <a:r>
              <a:rPr lang="en-US" sz="4000" dirty="0" smtClean="0">
                <a:latin typeface="Calibri" pitchFamily="34" charset="0"/>
                <a:ea typeface="+mn-ea"/>
              </a:rPr>
              <a:t> </a:t>
            </a:r>
            <a:endParaRPr lang="en-US" sz="4000" dirty="0">
              <a:latin typeface="Calibri" pitchFamily="34" charset="0"/>
              <a:ea typeface="+mn-ea"/>
            </a:endParaRPr>
          </a:p>
        </p:txBody>
      </p:sp>
      <p:sp>
        <p:nvSpPr>
          <p:cNvPr id="176" name="Rectangle 11"/>
          <p:cNvSpPr>
            <a:spLocks/>
          </p:cNvSpPr>
          <p:nvPr/>
        </p:nvSpPr>
        <p:spPr bwMode="auto">
          <a:xfrm>
            <a:off x="15215822" y="8192712"/>
            <a:ext cx="2667001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latin typeface="Calibri" charset="0"/>
                <a:ea typeface="Calibri" charset="0"/>
                <a:cs typeface="Calibri" charset="0"/>
                <a:sym typeface="Times" charset="0"/>
              </a:rPr>
              <a:t>Input </a:t>
            </a:r>
            <a:r>
              <a:rPr lang="en-US" sz="3200" b="1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Video</a:t>
            </a:r>
            <a:endParaRPr lang="en-US" sz="3200" b="1" dirty="0">
              <a:latin typeface="Calibri" charset="0"/>
              <a:ea typeface="Calibri" charset="0"/>
              <a:cs typeface="Calibri" charset="0"/>
              <a:sym typeface="Times" charset="0"/>
            </a:endParaRPr>
          </a:p>
        </p:txBody>
      </p:sp>
      <p:sp>
        <p:nvSpPr>
          <p:cNvPr id="177" name="Text Box 106"/>
          <p:cNvSpPr txBox="1">
            <a:spLocks noChangeArrowheads="1"/>
          </p:cNvSpPr>
          <p:nvPr/>
        </p:nvSpPr>
        <p:spPr bwMode="auto">
          <a:xfrm>
            <a:off x="17947773" y="7665662"/>
            <a:ext cx="3409771" cy="106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48" tIns="41025" rIns="82048" bIns="4102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30K-60K TDs/ sec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(VGA)</a:t>
            </a:r>
            <a:endParaRPr lang="en-US" sz="32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8" name="Text Box 106"/>
          <p:cNvSpPr txBox="1">
            <a:spLocks noChangeArrowheads="1"/>
          </p:cNvSpPr>
          <p:nvPr/>
        </p:nvSpPr>
        <p:spPr bwMode="auto">
          <a:xfrm>
            <a:off x="24400138" y="8018087"/>
            <a:ext cx="2896822" cy="57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48" tIns="41025" rIns="82048" bIns="4102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10K-1M</a:t>
            </a:r>
            <a:r>
              <a:rPr lang="en-US" sz="32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RDs</a:t>
            </a:r>
            <a:endParaRPr lang="en-US" sz="3200" b="1" i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0" name="Rectangle 179"/>
          <p:cNvSpPr/>
          <p:nvPr/>
        </p:nvSpPr>
        <p:spPr bwMode="auto">
          <a:xfrm>
            <a:off x="24019138" y="6443286"/>
            <a:ext cx="3811222" cy="1546225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algn="ctr" defTabSz="914400" eaLnBrk="0" hangingPunct="0">
              <a:defRPr/>
            </a:pPr>
            <a:r>
              <a:rPr lang="en-US" sz="3200" dirty="0" smtClean="0">
                <a:solidFill>
                  <a:schemeClr val="tx1"/>
                </a:solidFill>
                <a:cs typeface="Calibri" pitchFamily="34" charset="0"/>
              </a:rPr>
              <a:t>3D point cloud corpus of </a:t>
            </a:r>
            <a:r>
              <a:rPr lang="en-US" sz="3200" dirty="0">
                <a:solidFill>
                  <a:schemeClr val="tx1"/>
                </a:solidFill>
                <a:cs typeface="Calibri" pitchFamily="34" charset="0"/>
              </a:rPr>
              <a:t>known</a:t>
            </a:r>
            <a:r>
              <a:rPr lang="en-US" sz="3200" dirty="0" smtClean="0">
                <a:solidFill>
                  <a:schemeClr val="tx1"/>
                </a:solidFill>
                <a:cs typeface="Calibri" pitchFamily="34" charset="0"/>
              </a:rPr>
              <a:t> reference descriptors (RD)</a:t>
            </a:r>
            <a:endParaRPr lang="en-US" sz="3200" dirty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181" name="Left-Right Arrow 180"/>
          <p:cNvSpPr/>
          <p:nvPr/>
        </p:nvSpPr>
        <p:spPr bwMode="auto">
          <a:xfrm>
            <a:off x="21555796" y="6669484"/>
            <a:ext cx="2057400" cy="965200"/>
          </a:xfrm>
          <a:prstGeom prst="leftRightArrow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Match</a:t>
            </a:r>
          </a:p>
        </p:txBody>
      </p:sp>
      <p:sp>
        <p:nvSpPr>
          <p:cNvPr id="182" name="Rectangle 181"/>
          <p:cNvSpPr/>
          <p:nvPr/>
        </p:nvSpPr>
        <p:spPr>
          <a:xfrm>
            <a:off x="15595599" y="6338512"/>
            <a:ext cx="1371600" cy="13716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3" name="Rectangle 182"/>
          <p:cNvSpPr/>
          <p:nvPr/>
        </p:nvSpPr>
        <p:spPr>
          <a:xfrm>
            <a:off x="15747999" y="6490912"/>
            <a:ext cx="1371600" cy="13716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" name="Rectangle 183"/>
          <p:cNvSpPr/>
          <p:nvPr/>
        </p:nvSpPr>
        <p:spPr>
          <a:xfrm>
            <a:off x="15900399" y="6643312"/>
            <a:ext cx="1371600" cy="13716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16052799" y="6795712"/>
            <a:ext cx="1371600" cy="13716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86" name="Group 59"/>
          <p:cNvGrpSpPr>
            <a:grpSpLocks/>
          </p:cNvGrpSpPr>
          <p:nvPr/>
        </p:nvGrpSpPr>
        <p:grpSpPr bwMode="auto">
          <a:xfrm>
            <a:off x="16281400" y="7151312"/>
            <a:ext cx="854075" cy="701675"/>
            <a:chOff x="838200" y="2209800"/>
            <a:chExt cx="853440" cy="701040"/>
          </a:xfrm>
        </p:grpSpPr>
        <p:sp>
          <p:nvSpPr>
            <p:cNvPr id="187" name="Rectangle 186"/>
            <p:cNvSpPr/>
            <p:nvPr/>
          </p:nvSpPr>
          <p:spPr>
            <a:xfrm>
              <a:off x="1599633" y="2818848"/>
              <a:ext cx="92007" cy="919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1447347" y="2285931"/>
              <a:ext cx="92007" cy="919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1599633" y="2514324"/>
              <a:ext cx="92007" cy="919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1204640" y="2438193"/>
              <a:ext cx="90420" cy="919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914343" y="2209800"/>
              <a:ext cx="92007" cy="919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838200" y="2590455"/>
              <a:ext cx="92007" cy="919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1066630" y="2818848"/>
              <a:ext cx="92007" cy="9199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94" name="Group 64"/>
          <p:cNvGrpSpPr>
            <a:grpSpLocks/>
          </p:cNvGrpSpPr>
          <p:nvPr/>
        </p:nvGrpSpPr>
        <p:grpSpPr bwMode="auto">
          <a:xfrm>
            <a:off x="17018000" y="6516312"/>
            <a:ext cx="3977015" cy="1044574"/>
            <a:chOff x="1893335" y="1571823"/>
            <a:chExt cx="3391087" cy="1044574"/>
          </a:xfrm>
        </p:grpSpPr>
        <p:sp>
          <p:nvSpPr>
            <p:cNvPr id="195" name="Rectangle 194"/>
            <p:cNvSpPr/>
            <p:nvPr/>
          </p:nvSpPr>
          <p:spPr bwMode="auto">
            <a:xfrm>
              <a:off x="2819400" y="1571823"/>
              <a:ext cx="2465022" cy="104457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bIns="0">
              <a:prstTxWarp prst="textNoShape">
                <a:avLst/>
              </a:prstTxWarp>
            </a:bodyPr>
            <a:lstStyle/>
            <a:p>
              <a:pPr algn="ctr" defTabSz="914400" eaLnBrk="0" hangingPunct="0">
                <a:defRPr/>
              </a:pPr>
              <a:r>
                <a:rPr lang="en-US" sz="3200" dirty="0" smtClean="0">
                  <a:solidFill>
                    <a:schemeClr val="tx1"/>
                  </a:solidFill>
                  <a:cs typeface="Calibri" pitchFamily="34" charset="0"/>
                </a:rPr>
                <a:t>Target Descriptor (TD)</a:t>
              </a:r>
              <a:endParaRPr lang="en-US" sz="3200" dirty="0">
                <a:solidFill>
                  <a:schemeClr val="tx1"/>
                </a:solidFill>
                <a:cs typeface="Calibri" pitchFamily="34" charset="0"/>
              </a:endParaRPr>
            </a:p>
          </p:txBody>
        </p:sp>
        <p:cxnSp>
          <p:nvCxnSpPr>
            <p:cNvPr id="196" name="Straight Arrow Connector 20"/>
            <p:cNvCxnSpPr>
              <a:cxnSpLocks noChangeShapeType="1"/>
            </p:cNvCxnSpPr>
            <p:nvPr/>
          </p:nvCxnSpPr>
          <p:spPr bwMode="auto">
            <a:xfrm flipV="1">
              <a:off x="1893335" y="1905994"/>
              <a:ext cx="878327" cy="395693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</p:cxnSp>
      </p:grpSp>
      <p:sp>
        <p:nvSpPr>
          <p:cNvPr id="212" name="TextBox 17"/>
          <p:cNvSpPr txBox="1">
            <a:spLocks noChangeArrowheads="1"/>
          </p:cNvSpPr>
          <p:nvPr/>
        </p:nvSpPr>
        <p:spPr bwMode="auto">
          <a:xfrm>
            <a:off x="15138400" y="18683875"/>
            <a:ext cx="13766801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4813" lvl="1" indent="11113">
              <a:defRPr/>
            </a:pPr>
            <a:endParaRPr lang="en-US" sz="2000" dirty="0" smtClean="0">
              <a:latin typeface="Calibri" pitchFamily="34" charset="0"/>
            </a:endParaRPr>
          </a:p>
          <a:p>
            <a:pPr>
              <a:defRPr/>
            </a:pPr>
            <a:r>
              <a:rPr lang="en-US" sz="4000" b="1" dirty="0" smtClean="0">
                <a:latin typeface="Calibri" pitchFamily="34" charset="0"/>
              </a:rPr>
              <a:t>Feature matching on </a:t>
            </a:r>
            <a:r>
              <a:rPr lang="en-US" sz="4000" b="1" dirty="0" err="1" smtClean="0">
                <a:latin typeface="Calibri" pitchFamily="34" charset="0"/>
              </a:rPr>
              <a:t>Altera</a:t>
            </a:r>
            <a:r>
              <a:rPr lang="en-US" sz="4000" b="1" dirty="0" smtClean="0">
                <a:latin typeface="Calibri" pitchFamily="34" charset="0"/>
              </a:rPr>
              <a:t> DE4 board (</a:t>
            </a:r>
            <a:r>
              <a:rPr lang="en-US" sz="4000" b="1" dirty="0" err="1" smtClean="0">
                <a:latin typeface="Calibri" pitchFamily="34" charset="0"/>
              </a:rPr>
              <a:t>Stratix</a:t>
            </a:r>
            <a:r>
              <a:rPr lang="en-US" sz="4000" b="1" dirty="0" smtClean="0">
                <a:latin typeface="Calibri" pitchFamily="34" charset="0"/>
              </a:rPr>
              <a:t> IV GX FPGA)</a:t>
            </a:r>
          </a:p>
          <a:p>
            <a:pPr marL="404813" lvl="1" indent="11113">
              <a:buFont typeface="Wingdings" pitchFamily="2" charset="2"/>
              <a:buChar char="§"/>
              <a:defRPr/>
            </a:pPr>
            <a:r>
              <a:rPr lang="en-US" sz="4000" dirty="0" smtClean="0">
                <a:latin typeface="Calibri" pitchFamily="34" charset="0"/>
              </a:rPr>
              <a:t> utilizes 10 parallel stations, runs at 150 MHz clock freq </a:t>
            </a:r>
          </a:p>
          <a:p>
            <a:pPr marL="404813" lvl="1" indent="11113">
              <a:buFont typeface="Wingdings" pitchFamily="2" charset="2"/>
              <a:buChar char="§"/>
              <a:defRPr/>
            </a:pPr>
            <a:r>
              <a:rPr lang="en-US" sz="4000" dirty="0" smtClean="0">
                <a:latin typeface="Calibri" pitchFamily="34" charset="0"/>
              </a:rPr>
              <a:t> occupies ~200K (50%) FPGA logic &amp; 1MB (47%) on-chip </a:t>
            </a:r>
            <a:r>
              <a:rPr lang="en-US" sz="4000" dirty="0" err="1" smtClean="0">
                <a:latin typeface="Calibri" pitchFamily="34" charset="0"/>
              </a:rPr>
              <a:t>mem</a:t>
            </a:r>
            <a:endParaRPr lang="en-US" sz="4000" dirty="0" smtClean="0">
              <a:latin typeface="Calibri" pitchFamily="34" charset="0"/>
              <a:cs typeface="Calibri" pitchFamily="34" charset="0"/>
            </a:endParaRPr>
          </a:p>
          <a:p>
            <a:pPr marL="404813" lvl="1" indent="11113">
              <a:buFont typeface="Wingdings" pitchFamily="2" charset="2"/>
              <a:buChar char="§"/>
              <a:defRPr/>
            </a:pPr>
            <a:r>
              <a:rPr lang="en-US" sz="4000" dirty="0" smtClean="0">
                <a:latin typeface="Calibri" pitchFamily="34" charset="0"/>
                <a:ea typeface="+mn-ea"/>
                <a:cs typeface="Calibri" pitchFamily="34" charset="0"/>
              </a:rPr>
              <a:t> 15 ms</a:t>
            </a:r>
            <a:r>
              <a:rPr lang="en-US" sz="4000" dirty="0" smtClean="0">
                <a:latin typeface="Calibri" pitchFamily="34" charset="0"/>
                <a:cs typeface="Calibri" pitchFamily="34" charset="0"/>
              </a:rPr>
              <a:t> &amp; 32 ms per VGA </a:t>
            </a:r>
            <a:r>
              <a:rPr lang="en-US" sz="4000" dirty="0" smtClean="0">
                <a:latin typeface="Calibri" pitchFamily="34" charset="0"/>
                <a:ea typeface="+mn-ea"/>
                <a:cs typeface="Calibri" pitchFamily="34" charset="0"/>
              </a:rPr>
              <a:t>frame (14K &amp; 22K corpus)</a:t>
            </a:r>
          </a:p>
          <a:p>
            <a:pPr marL="477838">
              <a:tabLst>
                <a:tab pos="4413250" algn="l"/>
                <a:tab pos="8586788" algn="l"/>
              </a:tabLst>
              <a:defRPr/>
            </a:pPr>
            <a:endParaRPr lang="en-US" sz="4000" dirty="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13" name="TextBox 17"/>
          <p:cNvSpPr txBox="1">
            <a:spLocks noChangeArrowheads="1"/>
          </p:cNvSpPr>
          <p:nvPr/>
        </p:nvSpPr>
        <p:spPr bwMode="auto">
          <a:xfrm>
            <a:off x="15138400" y="31873454"/>
            <a:ext cx="13766801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4813" lvl="1" indent="11113">
              <a:defRPr/>
            </a:pPr>
            <a:endParaRPr lang="en-US" sz="2000" dirty="0" smtClean="0">
              <a:latin typeface="Calibri" pitchFamily="34" charset="0"/>
            </a:endParaRPr>
          </a:p>
          <a:p>
            <a:pPr>
              <a:defRPr/>
            </a:pPr>
            <a:r>
              <a:rPr lang="en-US" sz="4000" b="1" dirty="0" smtClean="0">
                <a:latin typeface="Calibri" pitchFamily="34" charset="0"/>
              </a:rPr>
              <a:t>What’s next</a:t>
            </a:r>
          </a:p>
          <a:p>
            <a:pPr marL="404813" lvl="1" indent="11113">
              <a:buFont typeface="Wingdings" pitchFamily="2" charset="2"/>
              <a:buChar char="§"/>
              <a:defRPr/>
            </a:pPr>
            <a:r>
              <a:rPr lang="en-US" sz="4000" dirty="0" smtClean="0">
                <a:latin typeface="Calibri" pitchFamily="34" charset="0"/>
              </a:rPr>
              <a:t> Accelerate feature extraction</a:t>
            </a:r>
          </a:p>
          <a:p>
            <a:pPr marL="404813" lvl="1" indent="11113">
              <a:buFont typeface="Wingdings" pitchFamily="2" charset="2"/>
              <a:buChar char="§"/>
              <a:defRPr/>
            </a:pPr>
            <a:r>
              <a:rPr lang="en-US" sz="4000" dirty="0" smtClean="0">
                <a:latin typeface="Calibri" pitchFamily="34" charset="0"/>
              </a:rPr>
              <a:t> 3D point cloud corpus reconstruction in </a:t>
            </a:r>
            <a:r>
              <a:rPr lang="en-US" sz="4000" dirty="0" err="1" smtClean="0">
                <a:latin typeface="Calibri" pitchFamily="34" charset="0"/>
              </a:rPr>
              <a:t>realtime</a:t>
            </a:r>
            <a:r>
              <a:rPr lang="en-US" sz="4000" dirty="0" smtClean="0">
                <a:latin typeface="Calibri" pitchFamily="34" charset="0"/>
              </a:rPr>
              <a:t> </a:t>
            </a:r>
            <a:endParaRPr lang="en-US" sz="4000" dirty="0" smtClean="0">
              <a:latin typeface="Calibri" charset="0"/>
            </a:endParaRPr>
          </a:p>
          <a:p>
            <a:pPr marL="477838">
              <a:tabLst>
                <a:tab pos="4413250" algn="l"/>
                <a:tab pos="8586788" algn="l"/>
              </a:tabLst>
              <a:defRPr/>
            </a:pPr>
            <a:endParaRPr lang="en-US" sz="4000" dirty="0" smtClean="0">
              <a:latin typeface="Calibri" pitchFamily="34" charset="0"/>
              <a:ea typeface="+mn-ea"/>
              <a:cs typeface="Calibri" pitchFamily="34" charset="0"/>
            </a:endParaRPr>
          </a:p>
          <a:p>
            <a:pPr marL="477838">
              <a:tabLst>
                <a:tab pos="4413250" algn="l"/>
                <a:tab pos="8586788" algn="l"/>
              </a:tabLst>
              <a:defRPr/>
            </a:pPr>
            <a:endParaRPr lang="en-US" sz="4000" dirty="0"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3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938" r="66537" b="65058"/>
          <a:stretch>
            <a:fillRect/>
          </a:stretch>
        </p:blipFill>
        <p:spPr bwMode="auto">
          <a:xfrm>
            <a:off x="889000" y="4807996"/>
            <a:ext cx="4419600" cy="332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33836" r="33826" b="65592"/>
          <a:stretch>
            <a:fillRect/>
          </a:stretch>
        </p:blipFill>
        <p:spPr bwMode="auto">
          <a:xfrm>
            <a:off x="1295400" y="5747796"/>
            <a:ext cx="4394200" cy="326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67670" b="65057"/>
          <a:stretch>
            <a:fillRect/>
          </a:stretch>
        </p:blipFill>
        <p:spPr bwMode="auto">
          <a:xfrm>
            <a:off x="1803400" y="6662196"/>
            <a:ext cx="4393150" cy="332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" name="Right Arrow 138"/>
          <p:cNvSpPr/>
          <p:nvPr/>
        </p:nvSpPr>
        <p:spPr bwMode="auto">
          <a:xfrm>
            <a:off x="6483862" y="7394585"/>
            <a:ext cx="731520" cy="53022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44" name="Group 14"/>
          <p:cNvGrpSpPr>
            <a:grpSpLocks/>
          </p:cNvGrpSpPr>
          <p:nvPr/>
        </p:nvGrpSpPr>
        <p:grpSpPr bwMode="auto">
          <a:xfrm>
            <a:off x="691062" y="16044466"/>
            <a:ext cx="13532938" cy="1092201"/>
            <a:chOff x="1625600" y="3886241"/>
            <a:chExt cx="13532938" cy="1091839"/>
          </a:xfrm>
        </p:grpSpPr>
        <p:sp>
          <p:nvSpPr>
            <p:cNvPr id="197" name="TextBox 15"/>
            <p:cNvSpPr txBox="1">
              <a:spLocks noChangeArrowheads="1"/>
            </p:cNvSpPr>
            <p:nvPr/>
          </p:nvSpPr>
          <p:spPr bwMode="auto">
            <a:xfrm>
              <a:off x="1625600" y="3886241"/>
              <a:ext cx="13532938" cy="1015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6000" b="1" dirty="0" smtClean="0">
                  <a:solidFill>
                    <a:srgbClr val="C00000"/>
                  </a:solidFill>
                  <a:latin typeface="Calibri" pitchFamily="34" charset="0"/>
                </a:rPr>
                <a:t>(2) CAMERA POSE ESTIMATION</a:t>
              </a:r>
              <a:endParaRPr lang="en-US" sz="6000" b="1" dirty="0">
                <a:solidFill>
                  <a:srgbClr val="C00000"/>
                </a:solidFill>
                <a:latin typeface="Calibri" pitchFamily="34" charset="0"/>
              </a:endParaRPr>
            </a:p>
          </p:txBody>
        </p:sp>
        <p:cxnSp>
          <p:nvCxnSpPr>
            <p:cNvPr id="198" name="Straight Connector 197"/>
            <p:cNvCxnSpPr/>
            <p:nvPr/>
          </p:nvCxnSpPr>
          <p:spPr>
            <a:xfrm>
              <a:off x="1727200" y="4978080"/>
              <a:ext cx="13309600" cy="0"/>
            </a:xfrm>
            <a:prstGeom prst="line">
              <a:avLst/>
            </a:prstGeom>
            <a:ln w="12700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0" name="Rectangle 199"/>
          <p:cNvSpPr/>
          <p:nvPr/>
        </p:nvSpPr>
        <p:spPr bwMode="auto">
          <a:xfrm>
            <a:off x="2794000" y="18972609"/>
            <a:ext cx="2413000" cy="13716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algn="ctr" defTabSz="914400" eaLnBrk="0" hangingPunct="0">
              <a:defRPr/>
            </a:pPr>
            <a:r>
              <a:rPr lang="en-US" sz="4000" dirty="0" smtClean="0">
                <a:solidFill>
                  <a:schemeClr val="tx1"/>
                </a:solidFill>
                <a:cs typeface="Calibri" pitchFamily="34" charset="0"/>
              </a:rPr>
              <a:t>Feature </a:t>
            </a:r>
          </a:p>
          <a:p>
            <a:pPr algn="ctr" defTabSz="914400" eaLnBrk="0" hangingPunct="0">
              <a:defRPr/>
            </a:pPr>
            <a:r>
              <a:rPr lang="en-US" sz="4000" dirty="0" smtClean="0">
                <a:solidFill>
                  <a:schemeClr val="tx1"/>
                </a:solidFill>
                <a:cs typeface="Calibri" pitchFamily="34" charset="0"/>
              </a:rPr>
              <a:t>Extraction</a:t>
            </a:r>
            <a:endParaRPr lang="en-US" sz="4000" dirty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203" name="Text Box 106"/>
          <p:cNvSpPr txBox="1">
            <a:spLocks noChangeArrowheads="1"/>
          </p:cNvSpPr>
          <p:nvPr/>
        </p:nvSpPr>
        <p:spPr bwMode="auto">
          <a:xfrm>
            <a:off x="21172810" y="7640262"/>
            <a:ext cx="2795222" cy="106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48" tIns="41025" rIns="82048" bIns="4102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 nearest neighbor</a:t>
            </a:r>
          </a:p>
        </p:txBody>
      </p:sp>
      <p:sp>
        <p:nvSpPr>
          <p:cNvPr id="205" name="Rectangle 11"/>
          <p:cNvSpPr>
            <a:spLocks/>
          </p:cNvSpPr>
          <p:nvPr/>
        </p:nvSpPr>
        <p:spPr bwMode="auto">
          <a:xfrm>
            <a:off x="585422" y="19024282"/>
            <a:ext cx="1522778" cy="1231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Video </a:t>
            </a:r>
            <a:r>
              <a:rPr lang="en-US" sz="4000" b="1" dirty="0">
                <a:latin typeface="Calibri" charset="0"/>
                <a:ea typeface="Calibri" charset="0"/>
                <a:cs typeface="Calibri" charset="0"/>
                <a:sym typeface="Times" charset="0"/>
              </a:rPr>
              <a:t>Stream</a:t>
            </a:r>
          </a:p>
        </p:txBody>
      </p:sp>
      <p:graphicFrame>
        <p:nvGraphicFramePr>
          <p:cNvPr id="211" name="Chart 210"/>
          <p:cNvGraphicFramePr/>
          <p:nvPr/>
        </p:nvGraphicFramePr>
        <p:xfrm>
          <a:off x="856221" y="23040078"/>
          <a:ext cx="770255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4" name="Chart 213"/>
          <p:cNvGraphicFramePr/>
          <p:nvPr/>
        </p:nvGraphicFramePr>
        <p:xfrm>
          <a:off x="8559800" y="22938478"/>
          <a:ext cx="54864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5" name="Text Box 106"/>
          <p:cNvSpPr txBox="1">
            <a:spLocks noChangeArrowheads="1"/>
          </p:cNvSpPr>
          <p:nvPr/>
        </p:nvSpPr>
        <p:spPr bwMode="auto">
          <a:xfrm>
            <a:off x="557771" y="31250600"/>
            <a:ext cx="13869429" cy="131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48" tIns="41025" rIns="82048" bIns="4102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 charset="2"/>
              </a:rPr>
              <a:t>SW is too slow even on an aggressive </a:t>
            </a:r>
            <a:r>
              <a:rPr lang="en-US" sz="4000" b="1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 charset="2"/>
              </a:rPr>
              <a:t>OoO</a:t>
            </a:r>
            <a:r>
              <a:rPr lang="en-US" sz="4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 charset="2"/>
              </a:rPr>
              <a:t> proc (1+ sec/frame), and much worse on an embedded proc </a:t>
            </a:r>
          </a:p>
        </p:txBody>
      </p:sp>
      <p:cxnSp>
        <p:nvCxnSpPr>
          <p:cNvPr id="220" name="Straight Arrow Connector 219"/>
          <p:cNvCxnSpPr/>
          <p:nvPr/>
        </p:nvCxnSpPr>
        <p:spPr>
          <a:xfrm rot="10800000">
            <a:off x="12369800" y="8661400"/>
            <a:ext cx="584200" cy="254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6" name="Right Arrow 225"/>
          <p:cNvSpPr/>
          <p:nvPr/>
        </p:nvSpPr>
        <p:spPr bwMode="auto">
          <a:xfrm>
            <a:off x="2216662" y="19364325"/>
            <a:ext cx="457200" cy="53022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9" name="Rectangle 228"/>
          <p:cNvSpPr/>
          <p:nvPr/>
        </p:nvSpPr>
        <p:spPr bwMode="auto">
          <a:xfrm>
            <a:off x="7721600" y="18972608"/>
            <a:ext cx="2240280" cy="13716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algn="ctr" defTabSz="914400" eaLnBrk="0" hangingPunct="0">
              <a:defRPr/>
            </a:pPr>
            <a:r>
              <a:rPr lang="en-US" sz="4000" dirty="0" smtClean="0">
                <a:solidFill>
                  <a:schemeClr val="tx1"/>
                </a:solidFill>
                <a:cs typeface="Calibri" pitchFamily="34" charset="0"/>
              </a:rPr>
              <a:t>Feature </a:t>
            </a:r>
          </a:p>
          <a:p>
            <a:pPr algn="ctr" defTabSz="914400" eaLnBrk="0" hangingPunct="0">
              <a:defRPr/>
            </a:pPr>
            <a:r>
              <a:rPr lang="en-US" sz="4000" dirty="0" smtClean="0">
                <a:solidFill>
                  <a:schemeClr val="tx1"/>
                </a:solidFill>
                <a:cs typeface="Calibri" pitchFamily="34" charset="0"/>
              </a:rPr>
              <a:t>Matching</a:t>
            </a:r>
            <a:endParaRPr lang="en-US" sz="4000" dirty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230" name="Right Arrow 229"/>
          <p:cNvSpPr/>
          <p:nvPr/>
        </p:nvSpPr>
        <p:spPr bwMode="auto">
          <a:xfrm>
            <a:off x="5467862" y="19008725"/>
            <a:ext cx="2194560" cy="53022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1" name="Rectangle 230"/>
          <p:cNvSpPr/>
          <p:nvPr/>
        </p:nvSpPr>
        <p:spPr bwMode="auto">
          <a:xfrm>
            <a:off x="10718800" y="18972609"/>
            <a:ext cx="1651000" cy="13716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914400" eaLnBrk="0" hangingPunct="0">
              <a:defRPr/>
            </a:pPr>
            <a:r>
              <a:rPr lang="en-US" sz="4000" dirty="0" smtClean="0">
                <a:solidFill>
                  <a:schemeClr val="tx1"/>
                </a:solidFill>
                <a:cs typeface="Calibri" pitchFamily="34" charset="0"/>
              </a:rPr>
              <a:t>Others</a:t>
            </a:r>
            <a:endParaRPr lang="en-US" sz="4000" dirty="0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232" name="Right Arrow 231"/>
          <p:cNvSpPr/>
          <p:nvPr/>
        </p:nvSpPr>
        <p:spPr bwMode="auto">
          <a:xfrm>
            <a:off x="10141462" y="19440525"/>
            <a:ext cx="457200" cy="53022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3" name="Rectangle 11"/>
          <p:cNvSpPr>
            <a:spLocks/>
          </p:cNvSpPr>
          <p:nvPr/>
        </p:nvSpPr>
        <p:spPr bwMode="auto">
          <a:xfrm>
            <a:off x="12879022" y="18932525"/>
            <a:ext cx="1802178" cy="1231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Camera </a:t>
            </a:r>
          </a:p>
          <a:p>
            <a:pPr algn="ctr"/>
            <a:r>
              <a:rPr lang="en-US" sz="4000" b="1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Pose</a:t>
            </a:r>
            <a:endParaRPr lang="en-US" sz="4000" b="1" dirty="0">
              <a:latin typeface="Calibri" charset="0"/>
              <a:ea typeface="Calibri" charset="0"/>
              <a:cs typeface="Calibri" charset="0"/>
              <a:sym typeface="Times" charset="0"/>
            </a:endParaRPr>
          </a:p>
        </p:txBody>
      </p:sp>
      <p:sp>
        <p:nvSpPr>
          <p:cNvPr id="234" name="Rectangle 11"/>
          <p:cNvSpPr>
            <a:spLocks/>
          </p:cNvSpPr>
          <p:nvPr/>
        </p:nvSpPr>
        <p:spPr bwMode="auto">
          <a:xfrm>
            <a:off x="5563822" y="19710082"/>
            <a:ext cx="1522778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Corpus</a:t>
            </a:r>
            <a:endParaRPr lang="en-US" sz="4000" b="1" dirty="0">
              <a:latin typeface="Calibri" charset="0"/>
              <a:ea typeface="Calibri" charset="0"/>
              <a:cs typeface="Calibri" charset="0"/>
              <a:sym typeface="Times" charset="0"/>
            </a:endParaRPr>
          </a:p>
        </p:txBody>
      </p:sp>
      <p:sp>
        <p:nvSpPr>
          <p:cNvPr id="235" name="Right Arrow 234"/>
          <p:cNvSpPr/>
          <p:nvPr/>
        </p:nvSpPr>
        <p:spPr bwMode="auto">
          <a:xfrm>
            <a:off x="7195062" y="19745325"/>
            <a:ext cx="457200" cy="53022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6" name="Right Arrow 235"/>
          <p:cNvSpPr/>
          <p:nvPr/>
        </p:nvSpPr>
        <p:spPr bwMode="auto">
          <a:xfrm>
            <a:off x="12554462" y="19440525"/>
            <a:ext cx="457200" cy="53022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7" name="Rectangle 11"/>
          <p:cNvSpPr>
            <a:spLocks/>
          </p:cNvSpPr>
          <p:nvPr/>
        </p:nvSpPr>
        <p:spPr bwMode="auto">
          <a:xfrm>
            <a:off x="838200" y="21128622"/>
            <a:ext cx="13309600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000" b="1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Performance of software (SW) implementation</a:t>
            </a:r>
          </a:p>
        </p:txBody>
      </p:sp>
      <p:sp>
        <p:nvSpPr>
          <p:cNvPr id="149" name="TextBox 148"/>
          <p:cNvSpPr txBox="1"/>
          <p:nvPr/>
        </p:nvSpPr>
        <p:spPr bwMode="auto">
          <a:xfrm>
            <a:off x="20217356" y="12463379"/>
            <a:ext cx="730250" cy="4881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+mj-lt"/>
                <a:ea typeface="+mn-ea"/>
                <a:cs typeface="Calibri" pitchFamily="34" charset="0"/>
              </a:rPr>
              <a:t>RD</a:t>
            </a:r>
          </a:p>
        </p:txBody>
      </p:sp>
      <p:sp>
        <p:nvSpPr>
          <p:cNvPr id="239" name="TextBox 17"/>
          <p:cNvSpPr txBox="1">
            <a:spLocks noChangeArrowheads="1"/>
          </p:cNvSpPr>
          <p:nvPr/>
        </p:nvSpPr>
        <p:spPr bwMode="auto">
          <a:xfrm>
            <a:off x="781557" y="17153205"/>
            <a:ext cx="13233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latin typeface="Calibri" pitchFamily="34" charset="0"/>
              </a:rPr>
              <a:t>Given a video stream from a camera, and a 3D point cloud corpus of the area, estimate camera pose </a:t>
            </a:r>
            <a:r>
              <a:rPr lang="en-US" sz="4000" dirty="0" err="1" smtClean="0">
                <a:latin typeface="Calibri" pitchFamily="34" charset="0"/>
              </a:rPr>
              <a:t>w.r.t</a:t>
            </a:r>
            <a:r>
              <a:rPr lang="en-US" sz="4000" dirty="0" smtClean="0">
                <a:latin typeface="Calibri" pitchFamily="34" charset="0"/>
              </a:rPr>
              <a:t> the corpus</a:t>
            </a:r>
            <a:endParaRPr lang="en-US" sz="4000" dirty="0">
              <a:latin typeface="Calibri" pitchFamily="34" charset="0"/>
              <a:ea typeface="+mn-ea"/>
            </a:endParaRPr>
          </a:p>
        </p:txBody>
      </p:sp>
      <p:sp>
        <p:nvSpPr>
          <p:cNvPr id="243" name="Rectangle 11"/>
          <p:cNvSpPr>
            <a:spLocks/>
          </p:cNvSpPr>
          <p:nvPr/>
        </p:nvSpPr>
        <p:spPr bwMode="auto">
          <a:xfrm>
            <a:off x="384820" y="22073788"/>
            <a:ext cx="6926772" cy="11695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On an </a:t>
            </a:r>
            <a:r>
              <a:rPr lang="en-US" sz="4000" dirty="0" err="1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OoO</a:t>
            </a:r>
            <a:r>
              <a:rPr lang="en-US" sz="4000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 proc </a:t>
            </a:r>
          </a:p>
          <a:p>
            <a:pPr algn="ctr"/>
            <a:r>
              <a:rPr lang="en-US" sz="3600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(2.93 GHz)</a:t>
            </a:r>
            <a:endParaRPr lang="en-US" sz="3600" dirty="0">
              <a:latin typeface="Calibri" charset="0"/>
              <a:ea typeface="Calibri" charset="0"/>
              <a:cs typeface="Calibri" charset="0"/>
              <a:sym typeface="Times" charset="0"/>
            </a:endParaRPr>
          </a:p>
        </p:txBody>
      </p:sp>
      <p:sp>
        <p:nvSpPr>
          <p:cNvPr id="245" name="Rectangle 11"/>
          <p:cNvSpPr>
            <a:spLocks/>
          </p:cNvSpPr>
          <p:nvPr/>
        </p:nvSpPr>
        <p:spPr bwMode="auto">
          <a:xfrm>
            <a:off x="7850341" y="22086102"/>
            <a:ext cx="6962681" cy="11695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On an in-order embedded proc </a:t>
            </a:r>
          </a:p>
          <a:p>
            <a:pPr algn="ctr"/>
            <a:r>
              <a:rPr lang="en-US" sz="3600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(1.3 GHz)</a:t>
            </a:r>
            <a:endParaRPr lang="en-US" sz="3600" dirty="0">
              <a:latin typeface="Calibri" charset="0"/>
              <a:ea typeface="Calibri" charset="0"/>
              <a:cs typeface="Calibri" charset="0"/>
              <a:sym typeface="Times" charset="0"/>
            </a:endParaRPr>
          </a:p>
        </p:txBody>
      </p:sp>
      <p:sp>
        <p:nvSpPr>
          <p:cNvPr id="246" name="Text Box 106"/>
          <p:cNvSpPr txBox="1">
            <a:spLocks noChangeArrowheads="1"/>
          </p:cNvSpPr>
          <p:nvPr/>
        </p:nvSpPr>
        <p:spPr bwMode="auto">
          <a:xfrm>
            <a:off x="14888984" y="21714754"/>
            <a:ext cx="14047229" cy="69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48" tIns="41025" rIns="82048" bIns="4102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 charset="2"/>
              </a:rPr>
              <a:t>24x &amp; 144x faster over SW on </a:t>
            </a:r>
            <a:r>
              <a:rPr lang="en-US" sz="4000" b="1" dirty="0" err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 charset="2"/>
              </a:rPr>
              <a:t>OoO</a:t>
            </a:r>
            <a:r>
              <a:rPr 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 charset="2"/>
              </a:rPr>
              <a:t> proc (14K &amp; 22K corpus)</a:t>
            </a:r>
          </a:p>
        </p:txBody>
      </p:sp>
      <p:sp>
        <p:nvSpPr>
          <p:cNvPr id="248" name="Text Box 106"/>
          <p:cNvSpPr txBox="1">
            <a:spLocks noChangeArrowheads="1"/>
          </p:cNvSpPr>
          <p:nvPr/>
        </p:nvSpPr>
        <p:spPr bwMode="auto">
          <a:xfrm>
            <a:off x="556243" y="32673038"/>
            <a:ext cx="13869429" cy="131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48" tIns="41025" rIns="82048" bIns="4102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 charset="2"/>
              </a:rPr>
              <a:t>As corpus size increases with larger and/or more complex scenes, feature matching becomes the bottleneck</a:t>
            </a:r>
          </a:p>
        </p:txBody>
      </p:sp>
      <p:sp>
        <p:nvSpPr>
          <p:cNvPr id="250" name="Text Box 106"/>
          <p:cNvSpPr txBox="1">
            <a:spLocks noChangeArrowheads="1"/>
          </p:cNvSpPr>
          <p:nvPr/>
        </p:nvSpPr>
        <p:spPr bwMode="auto">
          <a:xfrm>
            <a:off x="14931040" y="22552712"/>
            <a:ext cx="14003645" cy="69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48" tIns="41025" rIns="82048" bIns="4102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 charset="2"/>
              </a:rPr>
              <a:t>32x &amp; 257x faster over SW on embedded proc (14K &amp; 22K corpus)</a:t>
            </a:r>
          </a:p>
        </p:txBody>
      </p:sp>
      <p:sp>
        <p:nvSpPr>
          <p:cNvPr id="251" name="Rectangle 11"/>
          <p:cNvSpPr>
            <a:spLocks/>
          </p:cNvSpPr>
          <p:nvPr/>
        </p:nvSpPr>
        <p:spPr bwMode="auto">
          <a:xfrm>
            <a:off x="693532" y="28768785"/>
            <a:ext cx="13579739" cy="22159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Note: we use </a:t>
            </a:r>
            <a:r>
              <a:rPr lang="en-US" sz="3600" b="1" i="1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SIFT </a:t>
            </a:r>
            <a:r>
              <a:rPr lang="en-US" sz="3600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feature, and our SW uses </a:t>
            </a:r>
            <a:r>
              <a:rPr lang="en-US" sz="3600" b="1" i="1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fast approximate </a:t>
            </a:r>
            <a:r>
              <a:rPr lang="en-US" sz="3600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method for matching. The accuracy of this method may become </a:t>
            </a:r>
            <a:r>
              <a:rPr lang="en-US" sz="3600" b="1" i="1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unacceptable </a:t>
            </a:r>
            <a:r>
              <a:rPr lang="en-US" sz="3600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with larger corpus sizes. </a:t>
            </a:r>
            <a:r>
              <a:rPr lang="en-US" sz="3600" b="1" i="1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Exact </a:t>
            </a:r>
            <a:r>
              <a:rPr lang="en-US" sz="3600" dirty="0" smtClean="0">
                <a:latin typeface="Calibri" charset="0"/>
                <a:ea typeface="Calibri" charset="0"/>
                <a:cs typeface="Calibri" charset="0"/>
                <a:sym typeface="Times" charset="0"/>
              </a:rPr>
              <a:t>matching is preferred, but very slow to do in SW (for our experiments, ~10x slower than approximate) </a:t>
            </a:r>
            <a:endParaRPr lang="en-US" sz="3600" dirty="0">
              <a:latin typeface="Calibri" charset="0"/>
              <a:ea typeface="Calibri" charset="0"/>
              <a:cs typeface="Calibri" charset="0"/>
              <a:sym typeface="Times" charset="0"/>
            </a:endParaRPr>
          </a:p>
        </p:txBody>
      </p:sp>
      <p:pic>
        <p:nvPicPr>
          <p:cNvPr id="253" name="Picture 2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38639" y="28401055"/>
            <a:ext cx="3840480" cy="2560879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>
          <a:blip r:embed="rId7"/>
          <a:srcRect t="6987"/>
          <a:stretch>
            <a:fillRect/>
          </a:stretch>
        </p:blipFill>
        <p:spPr>
          <a:xfrm>
            <a:off x="23242829" y="24461358"/>
            <a:ext cx="4082288" cy="2526952"/>
          </a:xfrm>
          <a:prstGeom prst="rect">
            <a:avLst/>
          </a:prstGeom>
        </p:spPr>
      </p:pic>
      <p:pic>
        <p:nvPicPr>
          <p:cNvPr id="255" name="Picture 254"/>
          <p:cNvPicPr>
            <a:picLocks noChangeAspect="1"/>
          </p:cNvPicPr>
          <p:nvPr/>
        </p:nvPicPr>
        <p:blipFill>
          <a:blip r:embed="rId8"/>
          <a:srcRect l="11538" t="32276" r="19231" b="18073"/>
          <a:stretch>
            <a:fillRect/>
          </a:stretch>
        </p:blipFill>
        <p:spPr>
          <a:xfrm>
            <a:off x="18948400" y="24461358"/>
            <a:ext cx="4114800" cy="2527300"/>
          </a:xfrm>
          <a:prstGeom prst="rect">
            <a:avLst/>
          </a:prstGeom>
        </p:spPr>
      </p:pic>
      <p:grpSp>
        <p:nvGrpSpPr>
          <p:cNvPr id="262" name="Group 261"/>
          <p:cNvGrpSpPr/>
          <p:nvPr/>
        </p:nvGrpSpPr>
        <p:grpSpPr>
          <a:xfrm>
            <a:off x="15240000" y="28525358"/>
            <a:ext cx="2984500" cy="2463800"/>
            <a:chOff x="17005300" y="28803600"/>
            <a:chExt cx="2984500" cy="2463800"/>
          </a:xfrm>
        </p:grpSpPr>
        <p:sp>
          <p:nvSpPr>
            <p:cNvPr id="67" name="Right Arrow 66"/>
            <p:cNvSpPr/>
            <p:nvPr/>
          </p:nvSpPr>
          <p:spPr bwMode="auto">
            <a:xfrm>
              <a:off x="18269462" y="29354815"/>
              <a:ext cx="731520" cy="530225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defTabSz="914400" eaLnBrk="0" hangingPunct="0">
                <a:defRPr/>
              </a:pPr>
              <a:endParaRPr lang="en-US" sz="2800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258" name="Picture 257"/>
            <p:cNvPicPr>
              <a:picLocks noChangeAspect="1"/>
            </p:cNvPicPr>
            <p:nvPr/>
          </p:nvPicPr>
          <p:blipFill>
            <a:blip r:embed="rId7"/>
            <a:srcRect l="24221" t="23816" r="13870" b="2325"/>
            <a:stretch>
              <a:fillRect/>
            </a:stretch>
          </p:blipFill>
          <p:spPr>
            <a:xfrm>
              <a:off x="17005300" y="28803600"/>
              <a:ext cx="2527300" cy="2006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59" name="Picture 258"/>
            <p:cNvPicPr>
              <a:picLocks noChangeAspect="1"/>
            </p:cNvPicPr>
            <p:nvPr/>
          </p:nvPicPr>
          <p:blipFill>
            <a:blip r:embed="rId7"/>
            <a:srcRect l="24221" t="23816" r="13870" b="2325"/>
            <a:stretch>
              <a:fillRect/>
            </a:stretch>
          </p:blipFill>
          <p:spPr>
            <a:xfrm>
              <a:off x="17157700" y="28956000"/>
              <a:ext cx="2527300" cy="2006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0" name="Picture 259"/>
            <p:cNvPicPr>
              <a:picLocks noChangeAspect="1"/>
            </p:cNvPicPr>
            <p:nvPr/>
          </p:nvPicPr>
          <p:blipFill>
            <a:blip r:embed="rId7"/>
            <a:srcRect l="24221" t="23816" r="13870" b="2325"/>
            <a:stretch>
              <a:fillRect/>
            </a:stretch>
          </p:blipFill>
          <p:spPr>
            <a:xfrm>
              <a:off x="17310100" y="29108400"/>
              <a:ext cx="2527300" cy="2006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61" name="Picture 260"/>
            <p:cNvPicPr>
              <a:picLocks noChangeAspect="1"/>
            </p:cNvPicPr>
            <p:nvPr/>
          </p:nvPicPr>
          <p:blipFill>
            <a:blip r:embed="rId7"/>
            <a:srcRect l="24221" t="23816" r="13870" b="2325"/>
            <a:stretch>
              <a:fillRect/>
            </a:stretch>
          </p:blipFill>
          <p:spPr>
            <a:xfrm>
              <a:off x="17462500" y="29260800"/>
              <a:ext cx="2527300" cy="2006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63" name="Right Arrow 262"/>
          <p:cNvSpPr/>
          <p:nvPr/>
        </p:nvSpPr>
        <p:spPr bwMode="auto">
          <a:xfrm>
            <a:off x="18392242" y="29521073"/>
            <a:ext cx="731520" cy="53022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14400" eaLnBrk="0" hangingPunct="0">
              <a:defRPr/>
            </a:pP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64" name="Picture 263"/>
          <p:cNvPicPr>
            <a:picLocks noChangeAspect="1"/>
          </p:cNvPicPr>
          <p:nvPr/>
        </p:nvPicPr>
        <p:blipFill>
          <a:blip r:embed="rId9"/>
          <a:srcRect l="13460" t="31875" r="26011" b="17917"/>
          <a:stretch>
            <a:fillRect/>
          </a:stretch>
        </p:blipFill>
        <p:spPr>
          <a:xfrm>
            <a:off x="23964900" y="27903058"/>
            <a:ext cx="4483100" cy="3060700"/>
          </a:xfrm>
          <a:prstGeom prst="rect">
            <a:avLst/>
          </a:prstGeom>
        </p:spPr>
      </p:pic>
      <p:sp>
        <p:nvSpPr>
          <p:cNvPr id="266" name="Text Box 106"/>
          <p:cNvSpPr txBox="1">
            <a:spLocks noChangeArrowheads="1"/>
          </p:cNvSpPr>
          <p:nvPr/>
        </p:nvSpPr>
        <p:spPr bwMode="auto">
          <a:xfrm>
            <a:off x="15968526" y="23282402"/>
            <a:ext cx="10584097" cy="69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48" tIns="41025" rIns="82048" bIns="4102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 charset="2"/>
              </a:rPr>
              <a:t>Realtime</a:t>
            </a:r>
            <a:r>
              <a:rPr lang="en-US" sz="40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  <a:sym typeface="Wingdings" charset="2"/>
              </a:rPr>
              <a:t> speed (31+ fps)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78" grpId="0"/>
      <p:bldP spid="203" grpId="0"/>
      <p:bldP spid="215" grpId="0"/>
      <p:bldP spid="246" grpId="0"/>
      <p:bldP spid="248" grpId="0"/>
      <p:bldP spid="250" grpId="0"/>
      <p:bldP spid="26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5690</TotalTime>
  <Words>605</Words>
  <Application>Microsoft Office PowerPoint</Application>
  <PresentationFormat>Custom</PresentationFormat>
  <Paragraphs>112</Paragraphs>
  <Slides>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>Carnegie Mellon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Joan Digney</dc:creator>
  <cp:lastModifiedBy>Private</cp:lastModifiedBy>
  <cp:revision>122</cp:revision>
  <cp:lastPrinted>2012-06-25T13:13:13Z</cp:lastPrinted>
  <dcterms:created xsi:type="dcterms:W3CDTF">2012-06-25T14:06:24Z</dcterms:created>
  <dcterms:modified xsi:type="dcterms:W3CDTF">2012-06-25T14:08:01Z</dcterms:modified>
</cp:coreProperties>
</file>